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1" r:id="rId2"/>
    <p:sldMasterId id="2147483663" r:id="rId3"/>
    <p:sldMasterId id="2147483665" r:id="rId4"/>
  </p:sldMasterIdLst>
  <p:sldIdLst>
    <p:sldId id="311" r:id="rId5"/>
    <p:sldId id="313" r:id="rId6"/>
    <p:sldId id="275" r:id="rId7"/>
    <p:sldId id="310" r:id="rId8"/>
    <p:sldId id="282" r:id="rId9"/>
    <p:sldId id="283" r:id="rId10"/>
    <p:sldId id="284" r:id="rId11"/>
    <p:sldId id="285" r:id="rId12"/>
    <p:sldId id="260" r:id="rId13"/>
    <p:sldId id="286" r:id="rId14"/>
    <p:sldId id="287" r:id="rId15"/>
    <p:sldId id="288" r:id="rId16"/>
    <p:sldId id="289" r:id="rId17"/>
    <p:sldId id="290" r:id="rId18"/>
    <p:sldId id="315" r:id="rId19"/>
    <p:sldId id="291" r:id="rId20"/>
    <p:sldId id="293" r:id="rId21"/>
    <p:sldId id="261" r:id="rId22"/>
    <p:sldId id="318" r:id="rId23"/>
    <p:sldId id="294" r:id="rId24"/>
    <p:sldId id="295" r:id="rId25"/>
    <p:sldId id="316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26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FF0000"/>
    <a:srgbClr val="CC0000"/>
    <a:srgbClr val="FFFF00"/>
    <a:srgbClr val="CCFF33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3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42BF55-149D-4383-B882-6735BC3BB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14C5-AEAA-4F56-99CA-679D59C820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CAB2-FAF4-447E-880C-209C07C05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F970A60-82C3-44C7-BAC9-30E88B56B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37026A-8DDC-41ED-A981-0552B3CBFD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6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7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5EE7F-E871-419C-BC96-07F0215E48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CF5C15-D51F-417F-93D5-6FF8F00AFA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E6AB78-1924-4DFD-99DA-E266DFD15C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C1881C-0808-402F-9978-740AB9200E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9176A9-23FD-476F-9603-D960FE1F570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13951-B92A-49CA-BD79-BCB1F77BD5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14DF-0F16-4EAE-ABE2-DD1091647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2EB29-28C0-4C8E-9D45-A38A194D83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D1F71-FEF1-4F2E-B5CB-44673197B6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E8959-74FF-4F9B-A750-236E3BCD82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13B517-D103-49C8-9173-432C11671F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F3F97A-513D-45EC-A127-BC0DFCB65E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422087-BFAC-46F8-BAE9-8B99609FDD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0C458-F310-4BC5-BBB0-1BEEAEC52F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17B59-BC17-4C27-9A98-53D4AB6158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C682E-1B79-4690-8AB3-C5E8F3F46D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DB727-4A06-4BEF-AA88-6CD9C55E8D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E708F-810B-48C7-BD19-8C7F36C11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4843B-D5AB-4FF2-A272-8808558CAC2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F2FE28-A6AD-4C64-B370-B218037646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1AC5A-F0F1-42AA-8F3D-FF4F7E819D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B5E090-91B3-4D73-9ACC-7977BE15F8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F6E20-8123-4BE5-89FD-5A24914B09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30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530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31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531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33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533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4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34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535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535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535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53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6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6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6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A3FB63-E720-4B73-BB9B-EAE8E0F864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4E577-3C1C-4D24-8B75-482D7304C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ED09C-DDE1-404A-995C-D8A4EE326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CB1A0-3A4E-44B6-ADD3-B1CC25B5C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26E8-9B83-491B-AEEF-0F5E2ED55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D7F2C-70C0-4DE5-9043-70DC048A1F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7B521-87E5-44F5-B6A9-F6032B7C2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E7DE-AE1D-464C-97DD-FE5A2A2386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8E4EE-13E2-4610-97B7-6FDC67AF9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E71B-4715-44C0-9FD4-F8E1C078B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F1A78-E30A-43F6-8F77-C0B6F42A7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57BEB-A181-4F1C-9D85-D31738FBB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B4E70-6414-49C9-9EB2-FC0586BC7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38C5-2ECD-4C86-AF9E-15F1E0119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09C1-7357-40FD-8702-456ADC5CD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409F-63CB-4639-B480-088BAAE4C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505A-52E5-496B-ACBB-C2A167EEA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1187AFE-E52D-4A45-9936-176AB8EA42A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3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830047-AD62-49A9-A909-A45EE22931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5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5428FE-FB1A-40CE-B0FD-E3E1207761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2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427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42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428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42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43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43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432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43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433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43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43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43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43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92C8B8-0D77-4726-A52A-053A022D6C8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69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к каждому понятию соответствующее ему определение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оценок</a:t>
            </a:r>
          </a:p>
          <a:p>
            <a:pPr marL="1714500" lvl="3" indent="-342900">
              <a:buFontTx/>
              <a:buAutoNum type="arabicParenR"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90-100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   9-10=«5»</a:t>
            </a:r>
          </a:p>
          <a:p>
            <a:pPr marL="1714500" lvl="3" indent="-342900">
              <a:buFontTx/>
              <a:buAutoNum type="arabicParenR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75-89%      7-8=«4»</a:t>
            </a:r>
          </a:p>
          <a:p>
            <a:pPr marL="1714500" lvl="3" indent="-342900">
              <a:buFontTx/>
              <a:buAutoNum type="arabicParenR"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60-74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     5-6=«3»</a:t>
            </a:r>
          </a:p>
        </p:txBody>
      </p:sp>
    </p:spTree>
    <p:extLst>
      <p:ext uri="{BB962C8B-B14F-4D97-AF65-F5344CB8AC3E}">
        <p14:creationId xmlns="" xmlns:p14="http://schemas.microsoft.com/office/powerpoint/2010/main" val="16906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9269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Всякий товар обладает двумя свойствами (признаками): полезностью и ценой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488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Полезность товара (U) – это его способность удовлетворять какую-либо потребность.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22094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5685200" cy="3781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9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291264" cy="5348064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Добавочная полезность,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извлекаемая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потребителем от дополнительной единицы товара называется предельной полезностью (MU). </a:t>
            </a:r>
          </a:p>
        </p:txBody>
      </p:sp>
    </p:spTree>
    <p:extLst>
      <p:ext uri="{BB962C8B-B14F-4D97-AF65-F5344CB8AC3E}">
        <p14:creationId xmlns="" xmlns:p14="http://schemas.microsoft.com/office/powerpoint/2010/main" val="9063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6672"/>
            <a:ext cx="6912767" cy="4608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530120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	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</a:t>
            </a:r>
          </a:p>
        </p:txBody>
      </p:sp>
    </p:spTree>
    <p:extLst>
      <p:ext uri="{BB962C8B-B14F-4D97-AF65-F5344CB8AC3E}">
        <p14:creationId xmlns="" xmlns:p14="http://schemas.microsoft.com/office/powerpoint/2010/main" val="32893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20688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714488"/>
            <a:ext cx="6660386" cy="4429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3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4" y="1854760"/>
            <a:ext cx="2670920" cy="1939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17" y="1854760"/>
            <a:ext cx="2579061" cy="2006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4" y="3839629"/>
            <a:ext cx="2889623" cy="2227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3" y="1979834"/>
            <a:ext cx="2540000" cy="168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3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54868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убывающей предельной полезности определяет и динамику совокупной (общей, суммарной) полезности(АU), приносимой всей массой потребляемых благ.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81478"/>
            <a:ext cx="6480720" cy="32357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9805" y="5517232"/>
            <a:ext cx="6586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	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</a:t>
            </a:r>
          </a:p>
        </p:txBody>
      </p:sp>
    </p:spTree>
    <p:extLst>
      <p:ext uri="{BB962C8B-B14F-4D97-AF65-F5344CB8AC3E}">
        <p14:creationId xmlns="" xmlns:p14="http://schemas.microsoft.com/office/powerpoint/2010/main" val="19459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4" y="1854760"/>
            <a:ext cx="2670920" cy="1939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80" y="1762407"/>
            <a:ext cx="2579061" cy="2006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4" y="3839629"/>
            <a:ext cx="2889623" cy="2227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3" y="1979834"/>
            <a:ext cx="2540000" cy="1689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68" y="3839629"/>
            <a:ext cx="2360358" cy="222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9" y="3768695"/>
            <a:ext cx="2931942" cy="2198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7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8085138" cy="338455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Цена товара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денежное выражение стоимости товара, т.е. то количество денег, которое покупатель платит за товар.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472518" cy="628652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механизму сбыта различают: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оптовые - цены, по которым продукция реализуется крупными партиями.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розничные - цены, по которым продукция реализуется в розничной торговой 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3474727"/>
              </p:ext>
            </p:extLst>
          </p:nvPr>
        </p:nvGraphicFramePr>
        <p:xfrm>
          <a:off x="323528" y="836712"/>
          <a:ext cx="8568951" cy="5870448"/>
        </p:xfrm>
        <a:graphic>
          <a:graphicData uri="http://schemas.openxmlformats.org/drawingml/2006/table">
            <a:tbl>
              <a:tblPr firstRow="1" firstCol="1" bandRow="1"/>
              <a:tblGrid>
                <a:gridCol w="4320035"/>
                <a:gridCol w="4248916"/>
              </a:tblGrid>
              <a:tr h="3660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Ключи 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Вариант-1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Вариант-2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1-Б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1-А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2-А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2-Е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3-Д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3-В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4-В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4-Д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5-Г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5-Г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6-З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6-Б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7-Е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7-Ж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8-Ж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8-З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9-К</a:t>
                      </a:r>
                      <a:endParaRPr lang="ru-RU" sz="3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9-К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10-И                                                    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10-И</a:t>
                      </a:r>
                      <a:endParaRPr lang="ru-RU" sz="3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933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7813"/>
            <a:ext cx="8003232" cy="4807371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effectLst/>
              </a:rPr>
              <a:t>Производительность труда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 – это объём работ, выполняемых одним работником в определённых условиях.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2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39825"/>
          </a:xfrm>
        </p:spPr>
        <p:txBody>
          <a:bodyPr/>
          <a:lstStyle/>
          <a:p>
            <a:r>
              <a:rPr lang="ru-RU" sz="3600" dirty="0"/>
              <a:t>Уровень производительности труда определяется количеством продукции, производит один работник за единицу рабочего времени, или количеством рабочего времени, затрачиваемого на производство единицы продукции.</a:t>
            </a:r>
            <a:br>
              <a:rPr lang="ru-RU" sz="3600" dirty="0"/>
            </a:br>
            <a:r>
              <a:rPr lang="ru-RU" sz="3600" dirty="0"/>
              <a:t>П = Q / Ч, где</a:t>
            </a:r>
            <a:br>
              <a:rPr lang="ru-RU" sz="3600" dirty="0"/>
            </a:br>
            <a:r>
              <a:rPr lang="ru-RU" sz="3600" dirty="0"/>
              <a:t>Q - выпуск продукции в единицу времени; </a:t>
            </a:r>
            <a:br>
              <a:rPr lang="ru-RU" sz="3600" dirty="0"/>
            </a:br>
            <a:r>
              <a:rPr lang="ru-RU" sz="3600" dirty="0"/>
              <a:t>Ч - число рабочих дней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5636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7813"/>
            <a:ext cx="8115328" cy="422275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повышение доходов от продажи товаров или услуг над затратами на их производство и реализацию.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63272" cy="5599459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1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Фирма за месяц выпускала 600 миксеров. После внедрения более совершенной технологии производительность труда в день возросла в 1,5 раза. Определите, как в новых условиях изменится выпуск миксеров в месяц, если в нем 20 рабочих дней?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7508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7585419"/>
              </p:ext>
            </p:extLst>
          </p:nvPr>
        </p:nvGraphicFramePr>
        <p:xfrm>
          <a:off x="395537" y="1772814"/>
          <a:ext cx="8352926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1515219"/>
                <a:gridCol w="1394538"/>
                <a:gridCol w="1646628"/>
                <a:gridCol w="2281322"/>
                <a:gridCol w="1515219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месяца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План, млн. тенге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Факт, млн. тенге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 выполнения плана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 отклонения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0676"/>
            <a:ext cx="8496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Задача 2.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ля определения прибыли предприятия необходимо определить процент выполнения плана и отклонения в денежном плане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6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4936" cy="6175523"/>
          </a:xfrm>
        </p:spPr>
        <p:txBody>
          <a:bodyPr/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Задача 3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участке в базовом периоде рабочие в среднем выполняли нормы времени на 115%. После внедрения организационно-технических мероприятий нормы времени начали выполняться на 125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изменилась при этом производительность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труда?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8597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03232" cy="2935163"/>
          </a:xfrm>
        </p:spPr>
        <p:txBody>
          <a:bodyPr/>
          <a:lstStyle/>
          <a:p>
            <a:pPr algn="l"/>
            <a:r>
              <a:rPr lang="ru-RU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	В процессе чего появляются так необходимые нам товары и услуги?</a:t>
            </a:r>
          </a:p>
        </p:txBody>
      </p:sp>
    </p:spTree>
    <p:extLst>
      <p:ext uri="{BB962C8B-B14F-4D97-AF65-F5344CB8AC3E}">
        <p14:creationId xmlns="" xmlns:p14="http://schemas.microsoft.com/office/powerpoint/2010/main" val="2731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39825"/>
          </a:xfrm>
        </p:spPr>
        <p:txBody>
          <a:bodyPr/>
          <a:lstStyle/>
          <a:p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7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2935163"/>
          </a:xfrm>
        </p:spPr>
        <p:txBody>
          <a:bodyPr/>
          <a:lstStyle/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Что является результатом товарного производства?</a:t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7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229600" cy="1139825"/>
          </a:xfrm>
        </p:spPr>
        <p:txBody>
          <a:bodyPr/>
          <a:lstStyle/>
          <a:p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3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35292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Общие </a:t>
            </a:r>
            <a:r>
              <a:rPr lang="ru-RU" sz="4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организации производства. Производство и рынок.</a:t>
            </a:r>
            <a:endParaRPr lang="ru-RU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3367211"/>
          </a:xfrm>
        </p:spPr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Какими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обладает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товар?</a:t>
            </a:r>
          </a:p>
        </p:txBody>
      </p:sp>
    </p:spTree>
    <p:extLst>
      <p:ext uri="{BB962C8B-B14F-4D97-AF65-F5344CB8AC3E}">
        <p14:creationId xmlns="" xmlns:p14="http://schemas.microsoft.com/office/powerpoint/2010/main" val="30307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347048" cy="2016224"/>
          </a:xfrm>
        </p:spPr>
        <p:txBody>
          <a:bodyPr/>
          <a:lstStyle/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Полезность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Цена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7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7813"/>
            <a:ext cx="7704856" cy="3871267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	По какой формуле рассчитывается производительность труда</a:t>
            </a:r>
          </a:p>
        </p:txBody>
      </p:sp>
    </p:spTree>
    <p:extLst>
      <p:ext uri="{BB962C8B-B14F-4D97-AF65-F5344CB8AC3E}">
        <p14:creationId xmlns="" xmlns:p14="http://schemas.microsoft.com/office/powerpoint/2010/main" val="3996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7813"/>
            <a:ext cx="8003232" cy="4087291"/>
          </a:xfrm>
        </p:spPr>
        <p:txBody>
          <a:bodyPr/>
          <a:lstStyle/>
          <a:p>
            <a:r>
              <a:rPr lang="ru-RU" sz="36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П = Q / Ч, </a:t>
            </a:r>
            <a:r>
              <a:rPr lang="ru-RU" sz="36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36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Q - выпуск продукции в единицу времени; </a:t>
            </a:r>
            <a:br>
              <a:rPr lang="ru-RU" sz="36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Ч - число рабочих дней</a:t>
            </a:r>
            <a:r>
              <a:rPr lang="ru-RU" sz="3600" dirty="0">
                <a:solidFill>
                  <a:srgbClr val="CCECFF"/>
                </a:solidFill>
              </a:rPr>
              <a:t/>
            </a:r>
            <a:br>
              <a:rPr lang="ru-RU" sz="3600" dirty="0">
                <a:solidFill>
                  <a:srgbClr val="CCECFF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8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707088" cy="3007171"/>
          </a:xfrm>
        </p:spPr>
        <p:txBody>
          <a:bodyPr/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Какова цель производителя?</a:t>
            </a:r>
          </a:p>
        </p:txBody>
      </p:sp>
    </p:spTree>
    <p:extLst>
      <p:ext uri="{BB962C8B-B14F-4D97-AF65-F5344CB8AC3E}">
        <p14:creationId xmlns="" xmlns:p14="http://schemas.microsoft.com/office/powerpoint/2010/main" val="7408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19256" cy="2592288"/>
          </a:xfrm>
        </p:spPr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прибыли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7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на дом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 на тему «История возникновения денег»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62793"/>
            <a:ext cx="4095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00608"/>
            <a:ext cx="8416677" cy="636875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Создать условия для формирования представлений о роли производства в экономике, о том, что способствует повышению производительности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207371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77" y="303352"/>
            <a:ext cx="4968671" cy="2926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99" y="404664"/>
            <a:ext cx="4824536" cy="27237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350100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это процесс создания экономических благ {товаров и услуг) для удовлетворения потребностей людей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968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13285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Существуют две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формы производства</a:t>
            </a:r>
            <a:endParaRPr lang="ru-RU" sz="3200" dirty="0"/>
          </a:p>
        </p:txBody>
      </p:sp>
      <p:cxnSp>
        <p:nvCxnSpPr>
          <p:cNvPr id="3074" name="AutoShape 2"/>
          <p:cNvCxnSpPr>
            <a:cxnSpLocks noChangeShapeType="1"/>
          </p:cNvCxnSpPr>
          <p:nvPr/>
        </p:nvCxnSpPr>
        <p:spPr bwMode="auto">
          <a:xfrm flipH="1">
            <a:off x="2123728" y="2717631"/>
            <a:ext cx="1656183" cy="432738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172353"/>
              </p:ext>
            </p:extLst>
          </p:nvPr>
        </p:nvGraphicFramePr>
        <p:xfrm>
          <a:off x="873994" y="3302406"/>
          <a:ext cx="2905917" cy="1368152"/>
        </p:xfrm>
        <a:graphic>
          <a:graphicData uri="http://schemas.openxmlformats.org/drawingml/2006/table">
            <a:tbl>
              <a:tblPr firstRow="1" firstCol="1" bandRow="1"/>
              <a:tblGrid>
                <a:gridCol w="2905917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Натуральное хозяйство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>
            <a:off x="5508104" y="2717631"/>
            <a:ext cx="299591" cy="3648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2472982"/>
              </p:ext>
            </p:extLst>
          </p:nvPr>
        </p:nvGraphicFramePr>
        <p:xfrm>
          <a:off x="4427220" y="3150369"/>
          <a:ext cx="3673172" cy="1646783"/>
        </p:xfrm>
        <a:graphic>
          <a:graphicData uri="http://schemas.openxmlformats.org/drawingml/2006/table">
            <a:tbl>
              <a:tblPr firstRow="1" firstCol="1" bandRow="1"/>
              <a:tblGrid>
                <a:gridCol w="3673172"/>
              </a:tblGrid>
              <a:tr h="1646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Товарное 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4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976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340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1328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Натуральное хозяйство - такой его род, при котором люди создают продукты для удовлетворения собственных потребностей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010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Товарное производство - тип организации хозяйства, при котором полезные продукты создаются для их продажи на рынке.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459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6552728" cy="1440160"/>
          </a:xfrm>
        </p:spPr>
        <p:txBody>
          <a:bodyPr/>
          <a:lstStyle/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товарного производства является товар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280831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3096344" cy="221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7158" y="450912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продукт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предназначенный для продажи, обмена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0">
      <a:dk1>
        <a:srgbClr val="000000"/>
      </a:dk1>
      <a:lt1>
        <a:srgbClr val="FFFFFF"/>
      </a:lt1>
      <a:dk2>
        <a:srgbClr val="660066"/>
      </a:dk2>
      <a:lt2>
        <a:srgbClr val="FFFFCC"/>
      </a:lt2>
      <a:accent1>
        <a:srgbClr val="33CCCC"/>
      </a:accent1>
      <a:accent2>
        <a:srgbClr val="6D6FC7"/>
      </a:accent2>
      <a:accent3>
        <a:srgbClr val="B8AAB8"/>
      </a:accent3>
      <a:accent4>
        <a:srgbClr val="DADADA"/>
      </a:accent4>
      <a:accent5>
        <a:srgbClr val="ADE2E2"/>
      </a:accent5>
      <a:accent6>
        <a:srgbClr val="6264B4"/>
      </a:accent6>
      <a:hlink>
        <a:srgbClr val="00FFFF"/>
      </a:hlink>
      <a:folHlink>
        <a:srgbClr val="00CC66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000000"/>
        </a:dk1>
        <a:lt1>
          <a:srgbClr val="FFFFFF"/>
        </a:lt1>
        <a:dk2>
          <a:srgbClr val="660066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B8AA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531</TotalTime>
  <Words>355</Words>
  <Application>Microsoft Office PowerPoint</Application>
  <PresentationFormat>Экран (4:3)</PresentationFormat>
  <Paragraphs>110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Облака</vt:lpstr>
      <vt:lpstr>Каскад</vt:lpstr>
      <vt:lpstr>default</vt:lpstr>
      <vt:lpstr>Круги</vt:lpstr>
      <vt:lpstr>Слайд 1</vt:lpstr>
      <vt:lpstr>Слайд 2</vt:lpstr>
      <vt:lpstr>Слайд 3</vt:lpstr>
      <vt:lpstr>Цель урока: Создать условия для формирования представлений о роли производства в экономике, о том, что способствует повышению производительности труда.</vt:lpstr>
      <vt:lpstr>Слайд 5</vt:lpstr>
      <vt:lpstr>Слайд 6</vt:lpstr>
      <vt:lpstr>Слайд 7</vt:lpstr>
      <vt:lpstr>Слайд 8</vt:lpstr>
      <vt:lpstr>Результатом товарного производства является товар</vt:lpstr>
      <vt:lpstr>Слайд 10</vt:lpstr>
      <vt:lpstr>Слайд 11</vt:lpstr>
      <vt:lpstr>Добавочная полезность,  извлекаемая потребителем от дополнительной единицы товара называется предельной полезностью (MU). </vt:lpstr>
      <vt:lpstr>Слайд 13</vt:lpstr>
      <vt:lpstr>Слайд 14</vt:lpstr>
      <vt:lpstr>Слайд 15</vt:lpstr>
      <vt:lpstr>Слайд 16</vt:lpstr>
      <vt:lpstr>Слайд 17</vt:lpstr>
      <vt:lpstr>2. Цена товара – денежное выражение стоимости товара, т.е. то количество денег, которое покупатель платит за товар.  </vt:lpstr>
      <vt:lpstr>По механизму сбыта различают: 1) оптовые - цены, по которым продукция реализуется крупными партиями. 2) розничные - цены, по которым продукция реализуется в розничной торговой сети.   </vt:lpstr>
      <vt:lpstr>Производительность труда – это объём работ, выполняемых одним работником в определённых условиях. </vt:lpstr>
      <vt:lpstr>Уровень производительности труда определяется количеством продукции, производит один работник за единицу рабочего времени, или количеством рабочего времени, затрачиваемого на производство единицы продукции. П = Q / Ч, где Q - выпуск продукции в единицу времени;  Ч - число рабочих дней </vt:lpstr>
      <vt:lpstr> Прибыль – повышение доходов от продажи товаров или услуг над затратами на их производство и реализацию. </vt:lpstr>
      <vt:lpstr>Задача 1 Фирма за месяц выпускала 600 миксеров. После внедрения более совершенной технологии производительность труда в день возросла в 1,5 раза. Определите, как в новых условиях изменится выпуск миксеров в месяц, если в нем 20 рабочих дней?</vt:lpstr>
      <vt:lpstr>Задача 2.  Для определения прибыли предприятия необходимо определить процент выполнения плана и отклонения в денежном плане</vt:lpstr>
      <vt:lpstr>Задача 3 На участке в базовом периоде рабочие в среднем выполняли нормы времени на 115%. После внедрения организационно-технических мероприятий нормы времени начали выполняться на 125%. Как изменилась при этом производительность труда? </vt:lpstr>
      <vt:lpstr>1. В процессе чего появляются так необходимые нам товары и услуги?</vt:lpstr>
      <vt:lpstr>Производство</vt:lpstr>
      <vt:lpstr>Что является результатом товарного производства? </vt:lpstr>
      <vt:lpstr>Товар</vt:lpstr>
      <vt:lpstr>3. Какими признаками обладает товар?</vt:lpstr>
      <vt:lpstr>1. Полезность 2. Цена</vt:lpstr>
      <vt:lpstr>4. По какой формуле рассчитывается производительность труда</vt:lpstr>
      <vt:lpstr>П = Q / Ч, где Q - выпуск продукции в единицу времени;  Ч - число рабочих дней </vt:lpstr>
      <vt:lpstr>5. Какова цель производителя?</vt:lpstr>
      <vt:lpstr>Получение прибыли</vt:lpstr>
      <vt:lpstr>Задание на дом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ПРОИЗВОДСТВО. ФАКТОРЫ ПРОИЗВОДСТВА</dc:title>
  <dc:creator>Yulia</dc:creator>
  <cp:lastModifiedBy>Zaochnoe</cp:lastModifiedBy>
  <cp:revision>46</cp:revision>
  <dcterms:created xsi:type="dcterms:W3CDTF">2010-01-17T16:19:51Z</dcterms:created>
  <dcterms:modified xsi:type="dcterms:W3CDTF">2017-02-21T09:59:47Z</dcterms:modified>
</cp:coreProperties>
</file>