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69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1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5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35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9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2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2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9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8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0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3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6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5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6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2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7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6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314D47-8675-4B49-A2A3-AAA0F7C8AE42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9CBA3F-9B0D-44AB-8114-9FDC4FFA3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4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chaikovsky_Grave.jpg?uselang=r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0%D0%B9%D0%BA%D0%BE%D0%B2%D1%81%D0%BA%D0%B8%D0%B9,_%D0%9F%D1%91%D1%82%D1%80_%D0%98%D0%BB%D1%8C%D0%B8%D1%87#.D0.9F.D0.B5.D0.B4.D0.B0.D0.B3.D0.BE.D0.B3.D0.B8.D1.87.D0.B5.D1.81.D0.BA.D0.B0.D1.8F_.D0.B4.D0.B5.D1.8F.D1.82.D0.B5.D0.BB.D1.8C.D0.BD.D0.BE.D1.81.D1.82.D1.8C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hyperlink" Target="https://ru.wikipedia.org/wiki/%D0%A7%D0%B0%D0%B9%D0%BA%D0%BE%D0%B2%D1%81%D0%BA%D0%B8%D0%B9,_%D0%9F%D1%91%D1%82%D1%80_%D0%98%D0%BB%D1%8C%D0%B8%D1%87#.D0.94.D0.B5.D0.B7.D0.B8.D1.80.D0.B5_.D0.90.D1.80.D1.82.D0.B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7%D0%B0%D0%B9%D0%BA%D0%BE%D0%B2%D1%81%D0%BA%D0%B8%D0%B9,_%D0%9F%D1%91%D1%82%D1%80_%D0%98%D0%BB%D1%8C%D0%B8%D1%87#cite_note-65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99597">
            <a:off x="975345" y="2074246"/>
            <a:ext cx="9121254" cy="154241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latin typeface="Capture it" panose="02000500000000000000" pitchFamily="2" charset="0"/>
              </a:rPr>
              <a:t>Чайковский </a:t>
            </a:r>
            <a:br>
              <a:rPr lang="ru-RU" sz="6600" dirty="0" smtClean="0">
                <a:latin typeface="Capture it" panose="02000500000000000000" pitchFamily="2" charset="0"/>
              </a:rPr>
            </a:br>
            <a:r>
              <a:rPr lang="ru-RU" sz="6600" dirty="0" smtClean="0">
                <a:latin typeface="Capture it" panose="02000500000000000000" pitchFamily="2" charset="0"/>
              </a:rPr>
              <a:t>Пётр </a:t>
            </a:r>
            <a:r>
              <a:rPr lang="ru-RU" sz="6600" dirty="0">
                <a:latin typeface="Capture it" panose="02000500000000000000" pitchFamily="2" charset="0"/>
              </a:rPr>
              <a:t>Ильич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228">
            <a:off x="307529" y="554998"/>
            <a:ext cx="4199127" cy="53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8" r="26348"/>
          <a:stretch>
            <a:fillRect/>
          </a:stretch>
        </p:blipFill>
        <p:spPr>
          <a:xfrm>
            <a:off x="167911" y="173285"/>
            <a:ext cx="3598146" cy="50715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8636" y="0"/>
            <a:ext cx="8205535" cy="6550925"/>
          </a:xfrm>
        </p:spPr>
        <p:txBody>
          <a:bodyPr>
            <a:normAutofit/>
          </a:bodyPr>
          <a:lstStyle/>
          <a:p>
            <a:pPr algn="r"/>
            <a:r>
              <a:rPr lang="ru-RU" sz="1600" dirty="0"/>
              <a:t>В ноябре-декабре 1888 года Чайковский в Праге дирижировал премьерой «</a:t>
            </a:r>
            <a:r>
              <a:rPr lang="ru-RU" sz="1600" i="1" dirty="0"/>
              <a:t>Евгения Онегина</a:t>
            </a:r>
            <a:r>
              <a:rPr lang="ru-RU" sz="1600" dirty="0"/>
              <a:t>» в Национальном театре (первая постановка оперы за рубежом) и концертом, в котором прозвучали </a:t>
            </a:r>
            <a:r>
              <a:rPr lang="ru-RU" sz="1600" i="1" dirty="0"/>
              <a:t>Пятая </a:t>
            </a:r>
            <a:r>
              <a:rPr lang="ru-RU" sz="1600" i="1" dirty="0" smtClean="0"/>
              <a:t>симфония</a:t>
            </a:r>
            <a:r>
              <a:rPr lang="ru-RU" sz="1600" dirty="0"/>
              <a:t> и </a:t>
            </a:r>
            <a:r>
              <a:rPr lang="ru-RU" sz="1600" i="1" dirty="0"/>
              <a:t>Второй концерт</a:t>
            </a:r>
            <a:r>
              <a:rPr lang="ru-RU" sz="1600" dirty="0"/>
              <a:t> для фортепиано с оркестром.</a:t>
            </a:r>
          </a:p>
          <a:p>
            <a:pPr algn="r"/>
            <a:r>
              <a:rPr lang="ru-RU" sz="1600" dirty="0"/>
              <a:t>В январе-апреле 1889 года состоялась вторая концертная поездка за границу. Он выступил в Кёльне, Франкфурте, Дрездене, Берлине, Женеве, Гамбурге, Лондоне.</a:t>
            </a:r>
          </a:p>
          <a:p>
            <a:pPr algn="r"/>
            <a:r>
              <a:rPr lang="ru-RU" sz="1600" dirty="0"/>
              <a:t>С середины января 1890 года Чайковский три месяца провёл в Италии — во Флоренции и Риме. Во Флоренции он полтора месяца работал над «</a:t>
            </a:r>
            <a:r>
              <a:rPr lang="ru-RU" sz="1600" i="1" dirty="0"/>
              <a:t>Пиковой дамой</a:t>
            </a:r>
            <a:r>
              <a:rPr lang="ru-RU" sz="1600" dirty="0"/>
              <a:t>». 3 марта он записал в дневнике: «</a:t>
            </a:r>
            <a:r>
              <a:rPr lang="ru-RU" sz="1600" i="1" dirty="0"/>
              <a:t>После чая кончил интродукцию. Перед обедом всё кончил</a:t>
            </a:r>
            <a:r>
              <a:rPr lang="ru-RU" sz="1600" dirty="0"/>
              <a:t>».</a:t>
            </a:r>
          </a:p>
          <a:p>
            <a:pPr algn="r"/>
            <a:r>
              <a:rPr lang="ru-RU" sz="1600" dirty="0"/>
              <a:t>24 марта 1891 года Чайковский перед началом гастролей в США с успехом выступил в Париже с оркестром Колонна, исполнившим </a:t>
            </a:r>
            <a:r>
              <a:rPr lang="ru-RU" sz="1600" i="1" dirty="0"/>
              <a:t>Третью сюиту</a:t>
            </a:r>
            <a:r>
              <a:rPr lang="ru-RU" sz="1600" dirty="0"/>
              <a:t>, симфоническую фантазию «</a:t>
            </a:r>
            <a:r>
              <a:rPr lang="ru-RU" sz="1600" i="1" dirty="0"/>
              <a:t>Буря</a:t>
            </a:r>
            <a:r>
              <a:rPr lang="ru-RU" sz="1600" dirty="0"/>
              <a:t>», «</a:t>
            </a:r>
            <a:r>
              <a:rPr lang="ru-RU" sz="1600" i="1" dirty="0"/>
              <a:t>Меланхолическую серенаду для скрипки с оркестром</a:t>
            </a:r>
            <a:r>
              <a:rPr lang="ru-RU" sz="1600" dirty="0"/>
              <a:t>», «</a:t>
            </a:r>
            <a:r>
              <a:rPr lang="ru-RU" sz="1600" i="1" dirty="0"/>
              <a:t>Славянский марш</a:t>
            </a:r>
            <a:r>
              <a:rPr lang="ru-RU" sz="1600" dirty="0"/>
              <a:t>» и </a:t>
            </a:r>
            <a:r>
              <a:rPr lang="ru-RU" sz="1600" i="1" dirty="0"/>
              <a:t>Второй концерт</a:t>
            </a:r>
            <a:r>
              <a:rPr lang="ru-RU" sz="1600" dirty="0"/>
              <a:t> для фортепиано с оркестром. 6 апреля композитор отплыл из Гавра в Нью-Йорк. Первый концерт состоялся 23 апреля в Нью-Йорке в честь открытия концертного зала Карнеги-холл. На концертах в Балтиморе и Филадельфии он выступал с одной и той же программой — </a:t>
            </a:r>
            <a:r>
              <a:rPr lang="ru-RU" sz="1600" i="1" dirty="0"/>
              <a:t>Серенадой для струнного оркестра</a:t>
            </a:r>
            <a:r>
              <a:rPr lang="ru-RU" sz="1600" dirty="0"/>
              <a:t> и </a:t>
            </a:r>
            <a:r>
              <a:rPr lang="ru-RU" sz="1600" i="1" dirty="0"/>
              <a:t>Первым концертом</a:t>
            </a:r>
            <a:r>
              <a:rPr lang="ru-RU" sz="1600" dirty="0"/>
              <a:t>. Несмотря на то, что концерты были приняты с восторгом, по возвращении 3 июня 1891 года он писал М. М. </a:t>
            </a:r>
            <a:r>
              <a:rPr lang="ru-RU" sz="1600" dirty="0" err="1"/>
              <a:t>Ипполитову</a:t>
            </a:r>
            <a:r>
              <a:rPr lang="ru-RU" sz="1600" dirty="0"/>
              <a:t>-Иванову: «…</a:t>
            </a:r>
            <a:r>
              <a:rPr lang="ru-RU" sz="1600" i="1" dirty="0"/>
              <a:t>находясь же там, я всё время страшно тосковал по России и всей душой стремился домой</a:t>
            </a:r>
            <a:r>
              <a:rPr lang="ru-RU" sz="1600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79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613" y="5699860"/>
            <a:ext cx="10394707" cy="11581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Смерть и слухи о самоубийстве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1115" y="466608"/>
            <a:ext cx="4856158" cy="6799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2" y="137566"/>
            <a:ext cx="3707306" cy="4937458"/>
          </a:xfr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31648" y="341551"/>
            <a:ext cx="8116512" cy="50167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Вечером 20 октября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1893 года совершенно здоровый Чайковский посетил элитный петербургский ресторан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Лейнера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на углу Невского проспекта и набережной Мойки, где пробыл примерно до двух часов ночи. Во время одного из заказов он потребовал принести ему холодной воды. Несмотря на неблагоприятную эпидемиологическую ситуацию в городе из-за холеры, Чайковскому подали некипячёную воду, которую он и выпил. Утром 21 октября композитор почувствовал себя плохо и вызвал врача, который установил диагноз холеры. Болезнь протекала тяжело, и Чайковский скончался в 3 часа пополуночи 25 октября от холеры «неожиданно и безвременно».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квартире своего брата Модеста, в доме № 13 на Малой Морской улице. Распоряжение похоронами, с Высочайшего соизволения императора, было возложено на дирекцию Императорских театров, что явилось «примером единственным и вполне исключительным»</a:t>
            </a:r>
            <a:endParaRPr lang="ru-RU" altLang="ru-RU" sz="1200" baseline="30000" dirty="0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Вынос тела и погребение состоялись 28 октября; все расходы на погребение император Александр III повелел покрыть «из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Собственых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сумм Его Величества». Отпевание в Казанском соборе совершил епископ Нарвский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Никандр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(Молчанов); пел хор певчих Казанского собора и хор Императорской русской оперы; «стены собора не могли вместить всех желавших помолиться за упокой души Петра Ильича». В похоронах принимали участие два члена императорской фамилии: принц Александр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Ольденбургский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 (попечитель Училища правоведения) и великий князь Константин Константинович. Похоронен в Александро-Невской лавре в Некрополе мастеров искусств.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75" name="Picture 3" descr="https://upload.wikimedia.org/wikipedia/commons/thumb/d/de/Tchaikovsky_Grave.jpg/200px-Tchaikovsky_Grav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48" y="2963980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0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2148840"/>
            <a:ext cx="10396882" cy="1151965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70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2553" y="2361207"/>
            <a:ext cx="7189899" cy="4524928"/>
          </a:xfrm>
        </p:spPr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2800" dirty="0" smtClean="0">
                <a:solidFill>
                  <a:srgbClr val="252525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altLang="ru-RU" sz="2800" dirty="0" smtClean="0">
                <a:solidFill>
                  <a:srgbClr val="252525"/>
                </a:solidFill>
                <a:latin typeface="+mn-lt"/>
                <a:cs typeface="Arial" panose="020B0604020202020204" pitchFamily="34" charset="0"/>
              </a:rPr>
            </a:br>
            <a:endParaRPr lang="ru-RU" altLang="ru-RU" sz="2800" dirty="0">
              <a:solidFill>
                <a:srgbClr val="252525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0" y="123236"/>
            <a:ext cx="3746085" cy="5178919"/>
          </a:xfr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996572" y="922546"/>
            <a:ext cx="5730568" cy="42473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b="1" dirty="0">
                <a:latin typeface="+mn-lt"/>
                <a:cs typeface="Arial" panose="020B0604020202020204" pitchFamily="34" charset="0"/>
              </a:rPr>
              <a:t>Пётр </a:t>
            </a:r>
            <a:r>
              <a:rPr lang="ru-RU" altLang="ru-RU" b="1" dirty="0" err="1">
                <a:latin typeface="+mn-lt"/>
                <a:cs typeface="Arial" panose="020B0604020202020204" pitchFamily="34" charset="0"/>
              </a:rPr>
              <a:t>Ильи́ч</a:t>
            </a:r>
            <a:r>
              <a:rPr lang="ru-RU" altLang="ru-RU" b="1" dirty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latin typeface="+mn-lt"/>
                <a:cs typeface="Arial" panose="020B0604020202020204" pitchFamily="34" charset="0"/>
              </a:rPr>
              <a:t>Чайко́вский</a:t>
            </a:r>
            <a:r>
              <a:rPr lang="ru-RU" altLang="ru-RU" b="1" dirty="0">
                <a:latin typeface="+mn-lt"/>
                <a:cs typeface="Arial" panose="020B0604020202020204" pitchFamily="34" charset="0"/>
              </a:rPr>
              <a:t>  — русский композитор, педагог, дирижёр и музыкальный критик. </a:t>
            </a:r>
            <a:r>
              <a:rPr lang="ru-RU" altLang="ru-RU" b="1" dirty="0" smtClean="0">
                <a:latin typeface="+mn-lt"/>
                <a:cs typeface="Arial" panose="020B0604020202020204" pitchFamily="34" charset="0"/>
              </a:rPr>
              <a:t>Р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одился 25 апреля  1840 в посёлке Воткинск Сарапульского уезда Вятской губернии (ныне город Воткинск, Удмуртия) при Камско-Воткинском заводе. 5 мая того же года был крещен; </a:t>
            </a:r>
            <a:r>
              <a:rPr kumimoji="0" lang="ru-RU" altLang="ru-RU" b="1" i="0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воспреемниками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были протоиерей Василий Блинов и Надежда Тимофеевна Вальцева. Он был вторым ребёнком в семье: в 1838 году родился его старший брат Николай, в 1842 году — сестра Александра (в замужестве Давыдова), а в 1843 — Ипполит. Вместе с Чайковскими жили также другие родственники Ильи Петровича: его тётя — Надежда Тимофеевна и племянницы — Лидия Чайковская (сирота) и Настасья Васильевна Попова. Дети жили в мезонине дома.</a:t>
            </a:r>
            <a:endParaRPr kumimoji="0" lang="ru-RU" altLang="ru-RU" b="1" i="0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47251" y="0"/>
            <a:ext cx="722920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В 1844 году для обучения детей из Петербурга в Воткинск приехала гувернантка Фанни́ </a:t>
            </a:r>
            <a:r>
              <a:rPr kumimoji="0" lang="ru-RU" altLang="ru-RU" b="1" i="0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Дюрба́х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француженка родом из </a:t>
            </a:r>
            <a:r>
              <a:rPr kumimoji="0" lang="ru-RU" altLang="ru-RU" b="1" i="0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Монбельяра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которая всеми была тепло встречена: </a:t>
            </a:r>
            <a:r>
              <a:rPr kumimoji="0" lang="ru-RU" altLang="ru-RU" b="1" i="1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«Навстречу выбежала масса людей, начались объятия и поцелуи, среди которых трудно было различить родных от прислуги, так ласковы и теплы были проявления всеобщей радости. Мой отец подошел к молодой девушке и расцеловал ее как родную. Эта простота, патриархальность отношений сразу ободрили и согрели молодую иностранку и поставили в положение почти члена семьи»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</a:t>
            </a:r>
            <a:endParaRPr kumimoji="0" lang="ru-RU" altLang="ru-RU" b="1" i="0" strike="noStrike" cap="none" normalizeH="0" baseline="0" dirty="0" smtClean="0">
              <a:ln>
                <a:noFill/>
              </a:ln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Родители Петра Ильича любили музыку: его отец в юности играл на флейте, а мать когда-то играла на арфе</a:t>
            </a:r>
            <a:r>
              <a:rPr lang="ru-RU" altLang="ru-RU" sz="1400" b="1" baseline="30000" dirty="0" smtClean="0">
                <a:cs typeface="Arial" panose="020B0604020202020204" pitchFamily="34" charset="0"/>
              </a:rPr>
              <a:t> 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и фортепиано, а также пела романсы. Фанни </a:t>
            </a:r>
            <a:r>
              <a:rPr kumimoji="0" lang="ru-RU" altLang="ru-RU" b="1" i="0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Дюрбах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не имела никакого музыкального образования, но музыку тоже любила. Как и во всяком порядочном доме, в доме Чайковских был рояль, а также вывезенный из столицы механический орган — </a:t>
            </a:r>
            <a:r>
              <a:rPr kumimoji="0" lang="ru-RU" altLang="ru-RU" b="1" i="0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оркестрина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Однако именно </a:t>
            </a:r>
            <a:r>
              <a:rPr kumimoji="0" lang="ru-RU" altLang="ru-RU" b="1" i="0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оркестрина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в исполнении которой маленький Пётр впервые услышал арию </a:t>
            </a:r>
            <a:r>
              <a:rPr kumimoji="0" lang="ru-RU" altLang="ru-RU" b="1" i="0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Церлины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из оперы «</a:t>
            </a:r>
            <a:r>
              <a:rPr kumimoji="0" lang="ru-RU" altLang="ru-RU" b="1" i="1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Дон Жуан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» Моцарта, произвела на него самое сильное впечатление. На валиках этого органа были также отрывки из опер Россини, Беллини и </a:t>
            </a:r>
            <a:r>
              <a:rPr kumimoji="0" lang="ru-RU" altLang="ru-RU" b="1" i="0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Доницетти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</a:t>
            </a:r>
            <a:endParaRPr kumimoji="0" lang="ru-RU" altLang="ru-RU" sz="4000" b="1" i="0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62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" b="3051"/>
          <a:stretch>
            <a:fillRect/>
          </a:stretch>
        </p:blipFill>
        <p:spPr>
          <a:xfrm>
            <a:off x="183505" y="133066"/>
            <a:ext cx="3757816" cy="5326038"/>
          </a:xfrm>
        </p:spPr>
      </p:pic>
      <p:sp>
        <p:nvSpPr>
          <p:cNvPr id="5" name="Прямоугольник 4"/>
          <p:cNvSpPr/>
          <p:nvPr/>
        </p:nvSpPr>
        <p:spPr>
          <a:xfrm>
            <a:off x="3941321" y="133066"/>
            <a:ext cx="77275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</a:rPr>
              <a:t>Пётр Чайковский поступил на службу в I отделение департамента </a:t>
            </a:r>
            <a:r>
              <a:rPr lang="ru-RU" sz="1600" b="0" i="0" u="none" strike="noStrike" dirty="0" smtClean="0">
                <a:effectLst/>
              </a:rPr>
              <a:t>Министерства юстиции</a:t>
            </a:r>
            <a:r>
              <a:rPr lang="ru-RU" sz="1600" b="0" i="0" dirty="0" smtClean="0">
                <a:effectLst/>
              </a:rPr>
              <a:t>, где преимущественно вёл дела </a:t>
            </a:r>
            <a:r>
              <a:rPr lang="ru-RU" sz="1600" b="0" i="0" u="none" strike="noStrike" dirty="0" smtClean="0">
                <a:effectLst/>
              </a:rPr>
              <a:t>крестьян</a:t>
            </a:r>
            <a:r>
              <a:rPr lang="ru-RU" sz="1600" b="0" i="0" dirty="0" smtClean="0">
                <a:effectLst/>
              </a:rPr>
              <a:t>. В свободное от службы время он давал волю всевозможным выдумкам, развлечениям и вечеринкам в компании сестры Александры, брата </a:t>
            </a:r>
            <a:r>
              <a:rPr lang="ru-RU" sz="1600" b="0" i="0" u="none" strike="noStrike" dirty="0" smtClean="0">
                <a:effectLst/>
              </a:rPr>
              <a:t>Николая</a:t>
            </a:r>
            <a:r>
              <a:rPr lang="ru-RU" sz="1600" b="0" i="0" dirty="0" smtClean="0">
                <a:effectLst/>
              </a:rPr>
              <a:t>, кузины Аннет, </a:t>
            </a:r>
            <a:r>
              <a:rPr lang="ru-RU" sz="1600" b="0" i="0" u="none" strike="noStrike" dirty="0" err="1" smtClean="0">
                <a:effectLst/>
              </a:rPr>
              <a:t>Апухтина</a:t>
            </a:r>
            <a:r>
              <a:rPr lang="ru-RU" sz="1600" b="0" i="0" dirty="0" smtClean="0">
                <a:effectLst/>
              </a:rPr>
              <a:t> и других, а также посещал оперный театр, где под влиянием дружбы с </a:t>
            </a:r>
            <a:r>
              <a:rPr lang="ru-RU" sz="1600" b="0" i="0" u="none" strike="noStrike" dirty="0" err="1" smtClean="0">
                <a:effectLst/>
              </a:rPr>
              <a:t>Луиджи</a:t>
            </a:r>
            <a:r>
              <a:rPr lang="ru-RU" sz="1600" b="0" i="0" u="none" strike="noStrike" dirty="0" smtClean="0">
                <a:effectLst/>
              </a:rPr>
              <a:t> </a:t>
            </a:r>
            <a:r>
              <a:rPr lang="ru-RU" sz="1600" b="0" i="0" u="none" strike="noStrike" dirty="0" err="1" smtClean="0">
                <a:effectLst/>
              </a:rPr>
              <a:t>Пиччиоли</a:t>
            </a:r>
            <a:r>
              <a:rPr lang="ru-RU" sz="1600" b="0" i="0" dirty="0" smtClean="0">
                <a:effectLst/>
              </a:rPr>
              <a:t>, с которым он практиковался в </a:t>
            </a:r>
            <a:r>
              <a:rPr lang="ru-RU" sz="1600" b="0" i="0" u="none" strike="noStrike" dirty="0" smtClean="0">
                <a:effectLst/>
              </a:rPr>
              <a:t>итальянском языке</a:t>
            </a:r>
            <a:r>
              <a:rPr lang="ru-RU" sz="1600" b="0" i="0" dirty="0" smtClean="0">
                <a:effectLst/>
              </a:rPr>
              <a:t>, отдавал предпочтение итальянской опере.</a:t>
            </a:r>
          </a:p>
          <a:p>
            <a:r>
              <a:rPr lang="ru-RU" sz="1600" b="0" i="0" dirty="0" smtClean="0">
                <a:effectLst/>
              </a:rPr>
              <a:t>В </a:t>
            </a:r>
            <a:r>
              <a:rPr lang="ru-RU" sz="1600" b="0" i="0" u="none" strike="noStrike" dirty="0" smtClean="0">
                <a:effectLst/>
              </a:rPr>
              <a:t>1861 году</a:t>
            </a:r>
            <a:r>
              <a:rPr lang="ru-RU" sz="1600" b="0" i="0" dirty="0" smtClean="0">
                <a:effectLst/>
              </a:rPr>
              <a:t> впервые осуществилось его желание съездить за границу: с 18 июня по 21 сентября 1861 года он сопровождал знакомого своего отца инженера В. В. Писарева в деловой поездке по Европе в качестве переводчика и за три месяца посетил </a:t>
            </a:r>
            <a:r>
              <a:rPr lang="ru-RU" sz="1600" b="0" i="0" u="none" strike="noStrike" dirty="0" smtClean="0">
                <a:effectLst/>
              </a:rPr>
              <a:t>Берлин</a:t>
            </a:r>
            <a:r>
              <a:rPr lang="ru-RU" sz="1600" b="0" i="0" dirty="0" smtClean="0">
                <a:effectLst/>
              </a:rPr>
              <a:t>, </a:t>
            </a:r>
            <a:r>
              <a:rPr lang="ru-RU" sz="1600" b="0" i="0" u="none" strike="noStrike" dirty="0" smtClean="0">
                <a:effectLst/>
              </a:rPr>
              <a:t>Гамбург</a:t>
            </a:r>
            <a:r>
              <a:rPr lang="ru-RU" sz="1600" b="0" i="0" dirty="0" smtClean="0">
                <a:effectLst/>
              </a:rPr>
              <a:t>, </a:t>
            </a:r>
            <a:r>
              <a:rPr lang="ru-RU" sz="1600" b="0" i="0" u="none" strike="noStrike" dirty="0" smtClean="0">
                <a:effectLst/>
              </a:rPr>
              <a:t>Брюссель</a:t>
            </a:r>
            <a:r>
              <a:rPr lang="ru-RU" sz="1600" b="0" i="0" dirty="0" smtClean="0">
                <a:effectLst/>
              </a:rPr>
              <a:t>, </a:t>
            </a:r>
            <a:r>
              <a:rPr lang="ru-RU" sz="1600" b="0" i="0" u="none" strike="noStrike" dirty="0" smtClean="0">
                <a:effectLst/>
              </a:rPr>
              <a:t>Антверпен</a:t>
            </a:r>
            <a:r>
              <a:rPr lang="ru-RU" sz="1600" b="0" i="0" dirty="0" smtClean="0">
                <a:effectLst/>
              </a:rPr>
              <a:t>, </a:t>
            </a:r>
            <a:r>
              <a:rPr lang="ru-RU" sz="1600" b="0" i="0" u="none" strike="noStrike" dirty="0" smtClean="0">
                <a:effectLst/>
              </a:rPr>
              <a:t>Остенде</a:t>
            </a:r>
            <a:r>
              <a:rPr lang="ru-RU" sz="1600" b="0" i="0" dirty="0" smtClean="0">
                <a:effectLst/>
              </a:rPr>
              <a:t>, </a:t>
            </a:r>
            <a:r>
              <a:rPr lang="ru-RU" sz="1600" b="0" i="0" u="none" strike="noStrike" dirty="0" smtClean="0">
                <a:effectLst/>
              </a:rPr>
              <a:t>Лондон</a:t>
            </a:r>
            <a:r>
              <a:rPr lang="ru-RU" sz="1600" b="0" i="0" dirty="0" smtClean="0">
                <a:effectLst/>
              </a:rPr>
              <a:t> и </a:t>
            </a:r>
            <a:r>
              <a:rPr lang="ru-RU" sz="1600" b="0" i="0" u="none" strike="noStrike" dirty="0" smtClean="0">
                <a:effectLst/>
              </a:rPr>
              <a:t>Париж</a:t>
            </a:r>
            <a:r>
              <a:rPr lang="ru-RU" sz="1600" b="0" i="0" dirty="0" smtClean="0">
                <a:effectLst/>
              </a:rPr>
              <a:t>. До отъезда Чайковский 9 июня написал сестре: </a:t>
            </a:r>
            <a:r>
              <a:rPr lang="ru-RU" sz="1600" b="0" i="1" dirty="0" smtClean="0">
                <a:effectLst/>
              </a:rPr>
              <a:t>«…я еду за границу, ты можешь себе представить мой восторг, а особенно, когда примешь в соображение, что, как оказывается, путешествие мое почти ничего не будет стоить, я буду что-то вроде секретаря, переводчика»</a:t>
            </a:r>
            <a:r>
              <a:rPr lang="ru-RU" sz="1600" b="0" i="0" dirty="0" smtClean="0">
                <a:effectLst/>
              </a:rPr>
              <a:t>. Впоследствии интерес к европейской культуре, знание нескольких иностранных языков, в том числе свободное владение </a:t>
            </a:r>
            <a:r>
              <a:rPr lang="ru-RU" sz="1600" b="0" i="0" u="none" strike="noStrike" dirty="0" smtClean="0">
                <a:effectLst/>
              </a:rPr>
              <a:t>французским</a:t>
            </a:r>
            <a:r>
              <a:rPr lang="ru-RU" sz="1600" b="0" i="0" dirty="0" smtClean="0">
                <a:effectLst/>
              </a:rPr>
              <a:t> и </a:t>
            </a:r>
            <a:r>
              <a:rPr lang="ru-RU" sz="1600" b="0" i="0" u="none" strike="noStrike" dirty="0" smtClean="0">
                <a:effectLst/>
              </a:rPr>
              <a:t>итальянским</a:t>
            </a:r>
            <a:r>
              <a:rPr lang="ru-RU" sz="1600" b="0" i="0" dirty="0" smtClean="0">
                <a:effectLst/>
              </a:rPr>
              <a:t>, необходимость отдохнуть и поработать в комфортных условиях, а позднее и успешная гастрольная деятельность обусловили заметное место зарубежных поездок в жизни композитора, многие из которых стали важными вехами его творчества</a:t>
            </a:r>
            <a:r>
              <a:rPr lang="ru-RU" sz="2000" b="0" i="0" dirty="0" smtClean="0">
                <a:effectLst/>
              </a:rPr>
              <a:t>.</a:t>
            </a:r>
            <a:endParaRPr lang="ru-RU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772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003" y="-562320"/>
            <a:ext cx="5189059" cy="1735668"/>
          </a:xfrm>
        </p:spPr>
        <p:txBody>
          <a:bodyPr>
            <a:normAutofit/>
          </a:bodyPr>
          <a:lstStyle/>
          <a:p>
            <a:r>
              <a:rPr lang="ru-RU" b="1" dirty="0"/>
              <a:t>В Москве (1866—1878)</a:t>
            </a:r>
            <a:br>
              <a:rPr lang="ru-RU" b="1" dirty="0"/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r="499"/>
          <a:stretch>
            <a:fillRect/>
          </a:stretch>
        </p:blipFill>
        <p:spPr>
          <a:xfrm>
            <a:off x="7960034" y="368489"/>
            <a:ext cx="3598146" cy="5071533"/>
          </a:xfrm>
          <a:prstGeom prst="roundRect">
            <a:avLst>
              <a:gd name="adj" fmla="val 0"/>
            </a:avLst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flipH="1">
            <a:off x="122830" y="607930"/>
            <a:ext cx="7577417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По совету Антона Рубинштейна его брат Николай Рубинштейн, приехавший в Санкт-Петербург за новыми кадрами, предложил Чайковскому место профессора классов свободного сочинения, гармонии, теории музыки и инструментовки в Музыкальных классах Московского отделения Русского музыкального общества После окончания консерватории, 5 (17) января 1866 года Чайковский уехал из Санкт-Петербурга в Москву, где с 13 (25) января— начал свою педагогическую деятельность</a:t>
            </a: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  <a:hlinkClick r:id="rId3" tooltip="#Педагогическая деятельность"/>
              </a:rPr>
              <a:t>  </a:t>
            </a:r>
            <a:r>
              <a:rPr kumimoji="0" lang="ru-RU" altLang="ru-RU" sz="105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</a:t>
            </a:r>
            <a:endParaRPr kumimoji="0" lang="ru-RU" altLang="ru-RU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Формально Чайковский ещё числился на государственной службе: в мае 1866 года он получил чин надворного советника, а в 1867 году официально ушёл в отставку. Учитывая сложное материальное положение молодого композитора, Н. Г. Рубинштейн предложил ему поселиться в своей квартире на Моховой улице. Музыкальные классы были реорганизованы в Московскую консерваторию, торжественное открытие которой состоялось 1 (13) сентября 1866 года.</a:t>
            </a:r>
            <a:endParaRPr kumimoji="0" lang="ru-RU" altLang="ru-RU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В 1868 году впервые выступил в печати как музыкальный критик и познакомился с группой петербургских композиторов ― членов «Могучей кучки». Несмотря на разность творческих взглядов, между ним и «кучкистами» сложились хорошие отношения. У Чайковского проявился интерес к программной музыке. По совету главы «Могучей кучки» </a:t>
            </a:r>
            <a:r>
              <a:rPr kumimoji="0" lang="ru-RU" altLang="ru-RU" sz="1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Милия</a:t>
            </a: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Балакирева он написал увертюру-фантазию «Ромео и Джульетта» по одноимённой трагедии Шекспира (1869), а критик В. В. Стасов подсказал ему замысел симфонической фантазии «Буря» (1873). В конце мая, после окончания учебного года в консерватории, профессор Чайковский по приглашению и на средства своего ученика Владимира Шиловского поехал с ним на неделю в Берлин, а потом на пять недель в Париж. В том же году Чайковский познакомился с Дезире </a:t>
            </a:r>
            <a:r>
              <a:rPr kumimoji="0" lang="ru-RU" altLang="ru-RU" sz="1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Арто</a:t>
            </a: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  <a:hlinkClick r:id="rId4" tooltip="#Дезире Арто"/>
              </a:rPr>
              <a:t>  </a:t>
            </a:r>
            <a:r>
              <a:rPr kumimoji="0" lang="ru-RU" altLang="ru-RU" sz="105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pic>
        <p:nvPicPr>
          <p:cNvPr id="2055" name="Picture 7" descr="https://upload.wikimedia.org/wikipedia/commons/thumb/7/78/Nuvola_arrow_right.svg/12px-Nuvola_arrow_right.svg.png">
            <a:hlinkClick r:id="rId4" tooltip="#Дезире Арто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2785" y="3262936"/>
            <a:ext cx="64742" cy="1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740" y="1143000"/>
            <a:ext cx="3860260" cy="17356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r="8822"/>
          <a:stretch>
            <a:fillRect/>
          </a:stretch>
        </p:blipFill>
        <p:spPr>
          <a:xfrm>
            <a:off x="8182503" y="222474"/>
            <a:ext cx="3465129" cy="49090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0"/>
            <a:ext cx="8407021" cy="5732060"/>
          </a:xfrm>
        </p:spPr>
        <p:txBody>
          <a:bodyPr>
            <a:noAutofit/>
          </a:bodyPr>
          <a:lstStyle/>
          <a:p>
            <a:pPr algn="l"/>
            <a:r>
              <a:rPr lang="ru-RU" sz="1400" dirty="0"/>
              <a:t>В мае 1870 </a:t>
            </a:r>
            <a:r>
              <a:rPr lang="ru-RU" sz="1400" dirty="0" smtClean="0"/>
              <a:t>года</a:t>
            </a:r>
            <a:r>
              <a:rPr lang="ru-RU" sz="1400" dirty="0"/>
              <a:t> Чайковский и Шиловский провели несколько дней в Париже, а затем переехали в Германию на музыкальный фестиваль в Мангейме, посвящённый 100-летию Бетховена. Конец лета они провели в </a:t>
            </a:r>
            <a:r>
              <a:rPr lang="ru-RU" sz="1400" dirty="0" err="1"/>
              <a:t>Интерлакене</a:t>
            </a:r>
            <a:r>
              <a:rPr lang="ru-RU" sz="1400" dirty="0"/>
              <a:t> в Швейцарии, где композитор работал над второй редакцией увертюры «</a:t>
            </a:r>
            <a:r>
              <a:rPr lang="ru-RU" sz="1400" i="1" dirty="0"/>
              <a:t>Ромео и </a:t>
            </a:r>
            <a:r>
              <a:rPr lang="ru-RU" sz="1400" i="1" dirty="0" err="1"/>
              <a:t>Джульета</a:t>
            </a:r>
            <a:r>
              <a:rPr lang="ru-RU" sz="1400" dirty="0"/>
              <a:t>». В декабре 1871 года Шиловский снова позвал Петра Ильича за </a:t>
            </a:r>
            <a:r>
              <a:rPr lang="ru-RU" sz="1400" dirty="0" smtClean="0"/>
              <a:t>границу. </a:t>
            </a:r>
            <a:r>
              <a:rPr lang="ru-RU" sz="1400" dirty="0"/>
              <a:t>Они посетили Ниццу, Геную, Венецию и через Вену вернулись в Россию. В Ницце Чайковский написал две пьесы для фортепиано — «</a:t>
            </a:r>
            <a:r>
              <a:rPr lang="ru-RU" sz="1400" i="1" dirty="0"/>
              <a:t>Ноктюрн</a:t>
            </a:r>
            <a:r>
              <a:rPr lang="ru-RU" sz="1400" dirty="0"/>
              <a:t>» и «</a:t>
            </a:r>
            <a:r>
              <a:rPr lang="ru-RU" sz="1400" i="1" dirty="0"/>
              <a:t>Юмореска</a:t>
            </a:r>
            <a:r>
              <a:rPr lang="ru-RU" sz="1400" dirty="0"/>
              <a:t>», посвятив их </a:t>
            </a:r>
            <a:r>
              <a:rPr lang="ru-RU" sz="1400" dirty="0" smtClean="0"/>
              <a:t>Шиловскому.</a:t>
            </a:r>
            <a:endParaRPr lang="ru-RU" sz="1400" dirty="0"/>
          </a:p>
          <a:p>
            <a:pPr algn="l"/>
            <a:r>
              <a:rPr lang="ru-RU" sz="1400" dirty="0"/>
              <a:t>С 1872 по 1876 год также работал музыкальным критиком в газете «Русские ведомости», имевшей репутацию лево-либерального органа печати. 14 апреля 1874 года композитор поехал в Италию по заданию «Русских ведомостей», чтобы написать затем рецензию на постановку оперы «</a:t>
            </a:r>
            <a:r>
              <a:rPr lang="ru-RU" sz="1400" i="1" dirty="0"/>
              <a:t>Жизнь за царя</a:t>
            </a:r>
            <a:r>
              <a:rPr lang="ru-RU" sz="1400" dirty="0"/>
              <a:t>» Глинки в Милане. Так как премьера была перенесена на середину мая, Чайковский не стал дожидаться её, а посвятил две недели прогулкам по Венеции, Риму, Неаполю и Флоренции и в начале мая вернулся в Москву. В июле 1873 года Чайковский вместе со своим издателем Петром </a:t>
            </a:r>
            <a:r>
              <a:rPr lang="ru-RU" sz="1400" dirty="0" err="1"/>
              <a:t>Юргенсоном</a:t>
            </a:r>
            <a:r>
              <a:rPr lang="ru-RU" sz="1400" dirty="0"/>
              <a:t> побывали в Швейцарии, посетив Цюрих, Люцерну, Берн и Женеву, затем из Швейцарии они проехали через </a:t>
            </a:r>
            <a:r>
              <a:rPr lang="ru-RU" sz="1400" dirty="0" smtClean="0"/>
              <a:t>Италию</a:t>
            </a:r>
            <a:r>
              <a:rPr lang="ru-RU" sz="1400" dirty="0"/>
              <a:t> </a:t>
            </a:r>
            <a:r>
              <a:rPr lang="ru-RU" sz="1400" dirty="0" smtClean="0"/>
              <a:t>в </a:t>
            </a:r>
            <a:r>
              <a:rPr lang="ru-RU" sz="1400" dirty="0"/>
              <a:t>Париж, а в начале августа Чайковский вернулся в Россию.</a:t>
            </a:r>
          </a:p>
          <a:p>
            <a:pPr algn="l"/>
            <a:r>
              <a:rPr lang="ru-RU" sz="1400" dirty="0"/>
              <a:t>В конце декабря 1875 </a:t>
            </a:r>
            <a:r>
              <a:rPr lang="ru-RU" sz="1400" dirty="0" smtClean="0"/>
              <a:t>года Чайковский </a:t>
            </a:r>
            <a:r>
              <a:rPr lang="ru-RU" sz="1400" dirty="0"/>
              <a:t>поехал в Европу с братом Модестом, которого родители его будущего воспитанника Коли </a:t>
            </a:r>
            <a:r>
              <a:rPr lang="ru-RU" sz="1400" dirty="0" err="1"/>
              <a:t>Конради</a:t>
            </a:r>
            <a:r>
              <a:rPr lang="ru-RU" sz="1400" dirty="0"/>
              <a:t> отправили на год в Лион для изучения методики обучения глухонемых. Братья провели около двух недель в Берлине, Женеве и Париже и затем расстались. В Париже композитор прослушал оперу «</a:t>
            </a:r>
            <a:r>
              <a:rPr lang="ru-RU" sz="1400" i="1" dirty="0" smtClean="0"/>
              <a:t>Кармен</a:t>
            </a:r>
            <a:r>
              <a:rPr lang="ru-RU" sz="1400" dirty="0" smtClean="0"/>
              <a:t>»</a:t>
            </a:r>
            <a:r>
              <a:rPr lang="ru-RU" sz="1400" dirty="0"/>
              <a:t> Бизе, которая поразила его своей простотой и искренностью, и он «</a:t>
            </a:r>
            <a:r>
              <a:rPr lang="ru-RU" sz="1400" i="1" dirty="0"/>
              <a:t>выучил её чуть не наизусть всю от начала до конца</a:t>
            </a:r>
            <a:r>
              <a:rPr lang="ru-RU" sz="1400" dirty="0"/>
              <a:t>».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62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65616"/>
            <a:ext cx="3762200" cy="57068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71382" y="-1"/>
            <a:ext cx="7853785" cy="6469039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5200" dirty="0"/>
              <a:t>Летом 1876 года Чайковский после лечения на водах в Виши вместе с семьёй Модеста Ильича отдыхал во Франции в местечке </a:t>
            </a:r>
            <a:r>
              <a:rPr lang="ru-RU" sz="5200" dirty="0" err="1"/>
              <a:t>Палавас</a:t>
            </a:r>
            <a:r>
              <a:rPr lang="ru-RU" sz="5200" dirty="0"/>
              <a:t> на берегу Средиземного моря. Оттуда 31 июля композитор уехал в </a:t>
            </a:r>
            <a:r>
              <a:rPr lang="ru-RU" sz="5200" dirty="0" err="1"/>
              <a:t>Байройт</a:t>
            </a:r>
            <a:r>
              <a:rPr lang="ru-RU" sz="5200" dirty="0"/>
              <a:t> на премьеру «</a:t>
            </a:r>
            <a:r>
              <a:rPr lang="ru-RU" sz="5200" i="1" dirty="0"/>
              <a:t>Кольца </a:t>
            </a:r>
            <a:r>
              <a:rPr lang="ru-RU" sz="5200" i="1" dirty="0" err="1"/>
              <a:t>нибелунга</a:t>
            </a:r>
            <a:r>
              <a:rPr lang="ru-RU" sz="5200" dirty="0"/>
              <a:t>» Вагнера, встретился как с Вагнером, так и с Листом. Через «</a:t>
            </a:r>
            <a:r>
              <a:rPr lang="ru-RU" sz="5200" i="1" dirty="0"/>
              <a:t>прелестный</a:t>
            </a:r>
            <a:r>
              <a:rPr lang="ru-RU" sz="5200" dirty="0"/>
              <a:t>» Нюрнберг, остановившись в котором, он писал отчёт о Вагнеровских торжествах в </a:t>
            </a:r>
            <a:r>
              <a:rPr lang="ru-RU" sz="5200" dirty="0" err="1"/>
              <a:t>Байройте</a:t>
            </a:r>
            <a:r>
              <a:rPr lang="ru-RU" sz="5200" dirty="0"/>
              <a:t> для «Русских ведомостей», и Вену он 11 августа вернулся в Россию. Дальнейшие поездки композитора, вплоть до признания его музыки за рубежом и начала гастрольной деятельности там, стали возможными благодаря материальной поддержке Н. Ф. фон </a:t>
            </a:r>
            <a:r>
              <a:rPr lang="ru-RU" sz="5200" dirty="0" smtClean="0"/>
              <a:t>Мекк</a:t>
            </a:r>
            <a:endParaRPr lang="ru-RU" sz="5200" dirty="0"/>
          </a:p>
          <a:p>
            <a:pPr algn="l"/>
            <a:r>
              <a:rPr lang="ru-RU" sz="5200" dirty="0"/>
              <a:t>1870-е годы в творчестве Чайковского ― период творческих исканий; его привлекают историческое прошлое России, русский народный быт, тема человеческой судьбы. В это время он пишет такие сочинения, как оперы «</a:t>
            </a:r>
            <a:r>
              <a:rPr lang="ru-RU" sz="5200" i="1" dirty="0"/>
              <a:t>Опричник</a:t>
            </a:r>
            <a:r>
              <a:rPr lang="ru-RU" sz="5200" dirty="0"/>
              <a:t>» и «</a:t>
            </a:r>
            <a:r>
              <a:rPr lang="ru-RU" sz="5200" i="1" dirty="0"/>
              <a:t>Кузнец </a:t>
            </a:r>
            <a:r>
              <a:rPr lang="ru-RU" sz="5200" i="1" dirty="0" err="1"/>
              <a:t>Вакула</a:t>
            </a:r>
            <a:r>
              <a:rPr lang="ru-RU" sz="5200" dirty="0"/>
              <a:t>», музыка к драме Островского «</a:t>
            </a:r>
            <a:r>
              <a:rPr lang="ru-RU" sz="5200" i="1" dirty="0"/>
              <a:t>Снегурочка</a:t>
            </a:r>
            <a:r>
              <a:rPr lang="ru-RU" sz="5200" dirty="0"/>
              <a:t>», балет «</a:t>
            </a:r>
            <a:r>
              <a:rPr lang="ru-RU" sz="5200" i="1" dirty="0"/>
              <a:t>Лебединое </a:t>
            </a:r>
            <a:r>
              <a:rPr lang="ru-RU" sz="5200" i="1" dirty="0" smtClean="0"/>
              <a:t>озеро</a:t>
            </a:r>
            <a:r>
              <a:rPr lang="ru-RU" sz="5200" dirty="0" smtClean="0"/>
              <a:t>»,</a:t>
            </a:r>
            <a:r>
              <a:rPr lang="ru-RU" sz="5200" dirty="0"/>
              <a:t> Вторая и Третья симфонии, фантазия «</a:t>
            </a:r>
            <a:r>
              <a:rPr lang="ru-RU" sz="5200" i="1" dirty="0"/>
              <a:t>Франческа да Римини</a:t>
            </a:r>
            <a:r>
              <a:rPr lang="ru-RU" sz="5200" dirty="0"/>
              <a:t>», Первый фортепианный концерт, Вариации на тему рококо для виолончели с оркестром, три струнных квартета и другие. К этому же периоду относится написанная по заказу организационного комитета Политехнической выставки кантата «</a:t>
            </a:r>
            <a:r>
              <a:rPr lang="ru-RU" sz="5200" i="1" dirty="0"/>
              <a:t>В память 200-летия рождения Петра Великого</a:t>
            </a:r>
            <a:r>
              <a:rPr lang="ru-RU" sz="5200" dirty="0"/>
              <a:t>» на слова Я. П. Полонского; она была впервые исполнена 31 мая 1872 года на Троицком мосту в Кремле под специально построенным </a:t>
            </a:r>
            <a:r>
              <a:rPr lang="ru-RU" sz="5200" dirty="0" smtClean="0"/>
              <a:t>навесом.</a:t>
            </a:r>
            <a:endParaRPr lang="ru-RU" sz="5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36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884"/>
            <a:ext cx="4599296" cy="1143000"/>
          </a:xfrm>
        </p:spPr>
        <p:txBody>
          <a:bodyPr/>
          <a:lstStyle/>
          <a:p>
            <a:r>
              <a:rPr lang="ru-RU" b="1" dirty="0"/>
              <a:t>Поездки за границу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94" y="192774"/>
            <a:ext cx="4309029" cy="4689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7616"/>
            <a:ext cx="7656394" cy="521173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В ноябре 1879 года Чайковский решил провести зиму в Италии с Модестом и его воспитанником. До конца февраля 1880 года он жил в Риме, где яркие впечатления от прогулок и шедевров, увиденных в многочисленных художественных музеях и галереях, воплотились в одну из самых известных его пьес. В январе 1880 года он начал писать «</a:t>
            </a:r>
            <a:r>
              <a:rPr lang="ru-RU" dirty="0" err="1"/>
              <a:t>Capriccio</a:t>
            </a:r>
            <a:r>
              <a:rPr lang="ru-RU" dirty="0"/>
              <a:t> </a:t>
            </a:r>
            <a:r>
              <a:rPr lang="ru-RU" dirty="0" err="1"/>
              <a:t>italien</a:t>
            </a:r>
            <a:r>
              <a:rPr lang="ru-RU" dirty="0"/>
              <a:t>» («</a:t>
            </a:r>
            <a:r>
              <a:rPr lang="ru-RU" i="1" dirty="0"/>
              <a:t>Итальянское каприччио</a:t>
            </a:r>
            <a:r>
              <a:rPr lang="ru-RU" dirty="0"/>
              <a:t>») для симфонического оркестра на темы итальянских плясок и песен.</a:t>
            </a:r>
          </a:p>
          <a:p>
            <a:pPr algn="l"/>
            <a:r>
              <a:rPr lang="ru-RU" dirty="0"/>
              <a:t>В середине февраля 1881 года Чайковский посетил Вену, Флоренцию, Рим, Неаполь и Ниццу. Узнав о критическом состоянии лечившегося в Париже Н. Г. Рубинштейна, композитор решил немедленно навестить его, но не застал друга, умершего 11 марта. Чайковский возвратился в Россию 25 марта.</a:t>
            </a:r>
          </a:p>
          <a:p>
            <a:pPr algn="l"/>
            <a:r>
              <a:rPr lang="ru-RU" dirty="0"/>
              <a:t>В ноябре 1881 года он опять уехал в Италию и провёл в Венеции, Флоренции и Риме около четырёх месяцев. Из Рима Чайковский написал Н. Ф. фон Мекк, что начал работу над новой оперой «</a:t>
            </a:r>
            <a:r>
              <a:rPr lang="ru-RU" i="1" dirty="0"/>
              <a:t>Мазепа</a:t>
            </a:r>
            <a:r>
              <a:rPr lang="ru-RU" dirty="0"/>
              <a:t>». Однако вскоре он прервал работу и принялся за сочинение трио для фортепиано, скрипки и виолончели «</a:t>
            </a:r>
            <a:r>
              <a:rPr lang="ru-RU" i="1" dirty="0"/>
              <a:t>Памяти великого художника</a:t>
            </a:r>
            <a:r>
              <a:rPr lang="ru-RU" dirty="0"/>
              <a:t>», посвящённого Николаю Рубинштейну.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16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r="3658"/>
          <a:stretch>
            <a:fillRect/>
          </a:stretch>
        </p:blipFill>
        <p:spPr>
          <a:xfrm>
            <a:off x="7915701" y="258597"/>
            <a:ext cx="3598146" cy="50715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795"/>
            <a:ext cx="7915701" cy="5575139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 конце декабря 1882 года по пути в Париж Чайковский заехал в Берлин прослушать оперу Вагнера «Тристан и Изольда». Утомлённый суетой, композитор писал Модесту: «</a:t>
            </a:r>
            <a:r>
              <a:rPr lang="ru-RU" i="1" dirty="0"/>
              <a:t>Мне приятно быть в городе, где я не совсем известен. Какое наслаждение гулять, не боясь встретить знакомых!</a:t>
            </a:r>
            <a:r>
              <a:rPr lang="ru-RU" dirty="0"/>
              <a:t>» В Париже он продолжил работу над инструментовкой оперы «</a:t>
            </a:r>
            <a:r>
              <a:rPr lang="ru-RU" i="1" dirty="0"/>
              <a:t>Мазепа</a:t>
            </a:r>
            <a:r>
              <a:rPr lang="ru-RU" dirty="0"/>
              <a:t>» и вернулся в Россию в середине мая 1883 года.</a:t>
            </a:r>
          </a:p>
          <a:p>
            <a:pPr algn="l"/>
            <a:r>
              <a:rPr lang="ru-RU" dirty="0"/>
              <a:t>В начале февраля 1884 года композитор приехал в Париж, но уже в конце февраля написал Н. Ф. фон Мекк: «</a:t>
            </a:r>
            <a:r>
              <a:rPr lang="ru-RU" i="1" dirty="0"/>
              <a:t>Я начинаю мечтать о каком-нибудь прочном и постоянном устройстве своего собственного уголка. Кочующая жизнь начинает сильно тяготить меня… так или иначе, нужно, наконец, жить у себя</a:t>
            </a:r>
            <a:r>
              <a:rPr lang="ru-RU" dirty="0"/>
              <a:t>». Ускорило отъезд из Парижа приглашение вернуться в столицу для представления императору, по случаю пожалованного 23 февраля 1884 года ордена Святого Владимира 4-й степени.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5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1"/>
            <a:ext cx="11941791" cy="656457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/>
              <a:t>В ноябре 1884 года Чайковский ездил в Швейцарию. Из Давоса, окружённого альпийскими вершинами — места действия поэмы Байрона «Манфред» — он написал М. А. Балакиреву: «</a:t>
            </a:r>
            <a:r>
              <a:rPr lang="ru-RU" i="1" dirty="0"/>
              <a:t>Прочёл „Манфреда“ и думал о нём очень много, но ещё не начинал проектирования тем и формы. Да и не буду торопиться, но даю Вам положительное обещание, что если останусь жив, то не позже лета симфония будет написана</a:t>
            </a:r>
            <a:r>
              <a:rPr lang="ru-RU" dirty="0"/>
              <a:t>».</a:t>
            </a:r>
          </a:p>
          <a:p>
            <a:pPr algn="l"/>
            <a:r>
              <a:rPr lang="ru-RU" dirty="0"/>
              <a:t>В конце апреля 1886 года Чайковский отправился пароходом из </a:t>
            </a:r>
            <a:r>
              <a:rPr lang="ru-RU" dirty="0" err="1"/>
              <a:t>Батума</a:t>
            </a:r>
            <a:r>
              <a:rPr lang="ru-RU" dirty="0"/>
              <a:t> во Францию. В Париже он встречался с певицей Полиной Виардо, показавшей композитору хранившуюся у неё подлинную, написанную рукой Моцарта партитуру «оперы Дон Жуан».</a:t>
            </a:r>
          </a:p>
          <a:p>
            <a:pPr algn="l"/>
            <a:r>
              <a:rPr lang="ru-RU" dirty="0"/>
              <a:t>Летом 1887 года лечившийся на Кавказе Чайковский отправился через Одессу в Дрезден и в </a:t>
            </a:r>
            <a:r>
              <a:rPr lang="ru-RU" dirty="0" err="1" smtClean="0"/>
              <a:t>Аахен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чтобы навестить умиравшего там близкого друга, Н. Д. Кондратьева</a:t>
            </a:r>
            <a:r>
              <a:rPr lang="ru-RU" baseline="30000" dirty="0">
                <a:hlinkClick r:id="rId2"/>
              </a:rPr>
              <a:t>[56]</a:t>
            </a:r>
            <a:r>
              <a:rPr lang="ru-RU" dirty="0"/>
              <a:t>. В </a:t>
            </a:r>
            <a:r>
              <a:rPr lang="ru-RU" dirty="0" err="1"/>
              <a:t>Аахене</a:t>
            </a:r>
            <a:r>
              <a:rPr lang="ru-RU" dirty="0"/>
              <a:t> композитор продолжал работать и закончил до отъезда сюиту «</a:t>
            </a:r>
            <a:r>
              <a:rPr lang="ru-RU" i="1" dirty="0" err="1" smtClean="0"/>
              <a:t>Моцартиана</a:t>
            </a:r>
            <a:r>
              <a:rPr lang="ru-RU" i="1" dirty="0" smtClean="0"/>
              <a:t>»</a:t>
            </a:r>
            <a:endParaRPr lang="ru-RU" dirty="0"/>
          </a:p>
          <a:p>
            <a:pPr algn="l"/>
            <a:r>
              <a:rPr lang="ru-RU" dirty="0"/>
              <a:t>14 декабря 1887 года Чайковский дирижировал в Петербурге премьерой «</a:t>
            </a:r>
            <a:r>
              <a:rPr lang="ru-RU" i="1" dirty="0" err="1"/>
              <a:t>Моцартианы</a:t>
            </a:r>
            <a:r>
              <a:rPr lang="ru-RU" dirty="0"/>
              <a:t>», а на следующий день отправился в свою первую заграничную гастрольную поездку. 28 декабря 1887 года он написал Н. Ф. фон Мекк: «</a:t>
            </a:r>
            <a:r>
              <a:rPr lang="ru-RU" i="1" dirty="0"/>
              <a:t>В дороге и в Берлине, где я оставался два дня, мной овладела такая безумная тоска по отчизне, такой страх и отчаяние, что я колебался, не вернуться ли мне</a:t>
            </a:r>
            <a:r>
              <a:rPr lang="ru-RU" dirty="0"/>
              <a:t>». В течение зимних трёх месяцев он побывал в Лейпциге, Гамбурге, Берлине, Праге, Париже, Лондоне, дирижируя концертами из своих произведений. Гастроли упрочили его славу в Европе. В Лейпциге, где он дал два концерта: 24 декабря 1887 года была исполнена </a:t>
            </a:r>
            <a:r>
              <a:rPr lang="ru-RU" i="1" dirty="0"/>
              <a:t>Первая сюита</a:t>
            </a:r>
            <a:r>
              <a:rPr lang="ru-RU" dirty="0"/>
              <a:t>, а на следующий день — трио «</a:t>
            </a:r>
            <a:r>
              <a:rPr lang="ru-RU" i="1" dirty="0"/>
              <a:t>Памяти великого художника</a:t>
            </a:r>
            <a:r>
              <a:rPr lang="ru-RU" dirty="0"/>
              <a:t>» и </a:t>
            </a:r>
            <a:r>
              <a:rPr lang="ru-RU" i="1" dirty="0"/>
              <a:t>Первый квартет</a:t>
            </a:r>
            <a:r>
              <a:rPr lang="ru-RU" dirty="0"/>
              <a:t>, Чайковский познакомился Эдвардом Григом и </a:t>
            </a:r>
            <a:r>
              <a:rPr lang="ru-RU" dirty="0" err="1"/>
              <a:t>Иоганнесом</a:t>
            </a:r>
            <a:r>
              <a:rPr lang="ru-RU" dirty="0"/>
              <a:t> Брамсом. В Праге, где он с триумфом тоже выступил дважды: в концертном зале </a:t>
            </a:r>
            <a:r>
              <a:rPr lang="ru-RU" dirty="0" err="1"/>
              <a:t>Рудольфинум</a:t>
            </a:r>
            <a:r>
              <a:rPr lang="ru-RU" dirty="0"/>
              <a:t> были исполнены увертюра «</a:t>
            </a:r>
            <a:r>
              <a:rPr lang="ru-RU" i="1" dirty="0"/>
              <a:t>Руслан и Людмила</a:t>
            </a:r>
            <a:r>
              <a:rPr lang="ru-RU" dirty="0"/>
              <a:t>», </a:t>
            </a:r>
            <a:r>
              <a:rPr lang="ru-RU" i="1" dirty="0"/>
              <a:t>Первый концерт</a:t>
            </a:r>
            <a:r>
              <a:rPr lang="ru-RU" dirty="0"/>
              <a:t> для фортепиано с оркестром, </a:t>
            </a:r>
            <a:r>
              <a:rPr lang="ru-RU" i="1" dirty="0"/>
              <a:t>Концерт для скрипки</a:t>
            </a:r>
            <a:r>
              <a:rPr lang="ru-RU" dirty="0"/>
              <a:t> с оркестром, а в Оперном театре — </a:t>
            </a:r>
            <a:r>
              <a:rPr lang="ru-RU" i="1" dirty="0"/>
              <a:t>струнная серенада</a:t>
            </a:r>
            <a:r>
              <a:rPr lang="ru-RU" dirty="0"/>
              <a:t>, темы и вариации из </a:t>
            </a:r>
            <a:r>
              <a:rPr lang="ru-RU" i="1" dirty="0"/>
              <a:t>Третьей сюиты</a:t>
            </a:r>
            <a:r>
              <a:rPr lang="ru-RU" dirty="0"/>
              <a:t>, увертюра «</a:t>
            </a:r>
            <a:r>
              <a:rPr lang="ru-RU" i="1" dirty="0"/>
              <a:t>1812 год</a:t>
            </a:r>
            <a:r>
              <a:rPr lang="ru-RU" dirty="0"/>
              <a:t>» и второй акт из «</a:t>
            </a:r>
            <a:r>
              <a:rPr lang="ru-RU" i="1" dirty="0"/>
              <a:t>Лебединого озера</a:t>
            </a:r>
            <a:r>
              <a:rPr lang="ru-RU" dirty="0"/>
              <a:t>», Чайковский подружился с </a:t>
            </a:r>
            <a:r>
              <a:rPr lang="ru-RU" dirty="0" err="1" smtClean="0"/>
              <a:t>Антонином</a:t>
            </a:r>
            <a:r>
              <a:rPr lang="ru-RU" dirty="0" smtClean="0"/>
              <a:t> </a:t>
            </a:r>
            <a:r>
              <a:rPr lang="ru-RU" dirty="0"/>
              <a:t>Дворжаком. В Париже композитор дважды дирижировал оркестром Колонна в </a:t>
            </a:r>
            <a:r>
              <a:rPr lang="ru-RU" dirty="0" err="1" smtClean="0"/>
              <a:t>Шатле</a:t>
            </a:r>
            <a:r>
              <a:rPr lang="ru-RU" dirty="0" smtClean="0"/>
              <a:t>, </a:t>
            </a:r>
            <a:r>
              <a:rPr lang="ru-RU" dirty="0"/>
              <a:t>преодолев существовавшее против него ранее предубеждение французской публики. Чайковский познакомился с композиторами И. </a:t>
            </a:r>
            <a:r>
              <a:rPr lang="ru-RU" dirty="0" err="1"/>
              <a:t>Падеревским</a:t>
            </a:r>
            <a:r>
              <a:rPr lang="ru-RU" dirty="0"/>
              <a:t>, Ш. </a:t>
            </a:r>
            <a:r>
              <a:rPr lang="ru-RU" dirty="0" err="1"/>
              <a:t>Гуно</a:t>
            </a:r>
            <a:r>
              <a:rPr lang="ru-RU" dirty="0"/>
              <a:t>, Л. Делибом, Ж. </a:t>
            </a:r>
            <a:r>
              <a:rPr lang="ru-RU" dirty="0" err="1"/>
              <a:t>Массне</a:t>
            </a:r>
            <a:r>
              <a:rPr lang="ru-RU" dirty="0"/>
              <a:t>. 10 марта 1888 года в Лондоне под его управлением прозвучали «Серенада для струнного оркестра» и финал Третьей сюиты.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43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53</TotalTime>
  <Words>415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Capture it</vt:lpstr>
      <vt:lpstr>Impact</vt:lpstr>
      <vt:lpstr>Главное мероприятие</vt:lpstr>
      <vt:lpstr>Чайковский  Пётр Ильич </vt:lpstr>
      <vt:lpstr> </vt:lpstr>
      <vt:lpstr>Презентация PowerPoint</vt:lpstr>
      <vt:lpstr>В Москве (1866—1878) </vt:lpstr>
      <vt:lpstr>Презентация PowerPoint</vt:lpstr>
      <vt:lpstr>Презентация PowerPoint</vt:lpstr>
      <vt:lpstr>Поездки за границу </vt:lpstr>
      <vt:lpstr>Презентация PowerPoint</vt:lpstr>
      <vt:lpstr>Презентация PowerPoint</vt:lpstr>
      <vt:lpstr>Презентация PowerPoint</vt:lpstr>
      <vt:lpstr>Смерть и слухи о самоубийстве 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Чайковский  Пётр Ильич </dc:title>
  <dc:creator>Алексей Бондаренко</dc:creator>
  <cp:lastModifiedBy>Алексей Бондаренко</cp:lastModifiedBy>
  <cp:revision>8</cp:revision>
  <dcterms:created xsi:type="dcterms:W3CDTF">2017-02-23T15:39:55Z</dcterms:created>
  <dcterms:modified xsi:type="dcterms:W3CDTF">2017-02-23T16:33:51Z</dcterms:modified>
</cp:coreProperties>
</file>