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90" r:id="rId3"/>
    <p:sldId id="261" r:id="rId4"/>
    <p:sldId id="272" r:id="rId5"/>
    <p:sldId id="279" r:id="rId6"/>
    <p:sldId id="280" r:id="rId7"/>
    <p:sldId id="281" r:id="rId8"/>
    <p:sldId id="282" r:id="rId9"/>
    <p:sldId id="277" r:id="rId10"/>
    <p:sldId id="283" r:id="rId11"/>
    <p:sldId id="284" r:id="rId12"/>
    <p:sldId id="285" r:id="rId13"/>
    <p:sldId id="263" r:id="rId14"/>
    <p:sldId id="286" r:id="rId15"/>
    <p:sldId id="257" r:id="rId16"/>
    <p:sldId id="287" r:id="rId17"/>
    <p:sldId id="288" r:id="rId18"/>
    <p:sldId id="289" r:id="rId19"/>
    <p:sldId id="270" r:id="rId20"/>
    <p:sldId id="271" r:id="rId21"/>
    <p:sldId id="265" r:id="rId22"/>
    <p:sldId id="273" r:id="rId23"/>
    <p:sldId id="274" r:id="rId24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CC"/>
    <a:srgbClr val="422C16"/>
    <a:srgbClr val="0C788E"/>
    <a:srgbClr val="006666"/>
    <a:srgbClr val="660066"/>
    <a:srgbClr val="660033"/>
    <a:srgbClr val="015153"/>
    <a:srgbClr val="180C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7CE84F3-28C3-443E-9E96-99CF82512B78}" styleName="Темный стиль 1 -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323" autoAdjust="0"/>
    <p:restoredTop sz="94652" autoAdjust="0"/>
  </p:normalViewPr>
  <p:slideViewPr>
    <p:cSldViewPr>
      <p:cViewPr varScale="1">
        <p:scale>
          <a:sx n="119" d="100"/>
          <a:sy n="119" d="100"/>
        </p:scale>
        <p:origin x="-68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DB0FCB-03A3-421C-9A27-EA1373F4BDC3}" type="datetimeFigureOut">
              <a:rPr lang="ru-RU" smtClean="0"/>
              <a:pPr/>
              <a:t>20.11.2016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D88481-A7B1-43D7-B5E3-5CD0240500C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88481-A7B1-43D7-B5E3-5CD0240500C9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9652ED-EF9A-4D8B-83CF-74AD72080009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381938-A5AF-4AF7-A1DD-B1F1686E062D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380BEB-5D3F-4F7C-A3EF-397A7592A194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2A91B9-BE91-4BC0-9DFE-524F4BD0E7C6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90D04B-5F95-41B9-AB6B-B25687BA3B68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B71552-3EB0-4360-A7DC-4CAB7D13D979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09450C-957D-4D3C-983C-6DFDCBBE20CD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93ECF3-A177-4554-9444-C8A10DF90D9E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097C8D-9B47-4CA4-9034-7C08FF6BC65A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ABA185-9A59-4E0E-8240-454E86F3FB82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1C74E0-CD5A-43EF-9428-31CD837737ED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95BACD7-6AE6-4C80-AA66-253B94A41C88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50"/>
          <p:cNvSpPr>
            <a:spLocks noGrp="1" noChangeArrowheads="1"/>
          </p:cNvSpPr>
          <p:nvPr>
            <p:ph type="ctrTitle"/>
          </p:nvPr>
        </p:nvSpPr>
        <p:spPr>
          <a:xfrm>
            <a:off x="1714500" y="4857750"/>
            <a:ext cx="6500813" cy="928688"/>
          </a:xfrm>
        </p:spPr>
        <p:txBody>
          <a:bodyPr/>
          <a:lstStyle/>
          <a:p>
            <a:pPr eaLnBrk="1" hangingPunct="1"/>
            <a:r>
              <a:rPr lang="uk-UA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Лексикологія. Професійна лексика. Терміни</a:t>
            </a:r>
            <a:endParaRPr lang="es-ES" sz="2000" b="1" dirty="0" smtClean="0">
              <a:solidFill>
                <a:schemeClr val="bg1"/>
              </a:solidFill>
            </a:endParaRPr>
          </a:p>
        </p:txBody>
      </p:sp>
      <p:sp>
        <p:nvSpPr>
          <p:cNvPr id="2051" name="Rectangle 165"/>
          <p:cNvSpPr>
            <a:spLocks noChangeArrowheads="1"/>
          </p:cNvSpPr>
          <p:nvPr/>
        </p:nvSpPr>
        <p:spPr bwMode="auto">
          <a:xfrm>
            <a:off x="2071688" y="142875"/>
            <a:ext cx="4897437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2053" name="Прямоугольник 5"/>
          <p:cNvSpPr>
            <a:spLocks noChangeArrowheads="1"/>
          </p:cNvSpPr>
          <p:nvPr/>
        </p:nvSpPr>
        <p:spPr bwMode="auto">
          <a:xfrm>
            <a:off x="1285875" y="0"/>
            <a:ext cx="66436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dirty="0" err="1" smtClean="0"/>
              <a:t>Двадцять</a:t>
            </a:r>
            <a:r>
              <a:rPr lang="ru-RU" dirty="0" smtClean="0"/>
              <a:t> перше листопада</a:t>
            </a:r>
          </a:p>
          <a:p>
            <a:pPr algn="ctr"/>
            <a:r>
              <a:rPr lang="uk-UA" dirty="0" smtClean="0"/>
              <a:t>Класна робота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26130"/>
          </a:xfrm>
        </p:spPr>
        <p:txBody>
          <a:bodyPr/>
          <a:lstStyle/>
          <a:p>
            <a:r>
              <a:rPr lang="uk-UA" sz="18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Терміни</a:t>
            </a:r>
            <a:r>
              <a:rPr lang="uk-UA" sz="1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 – це слова, що вживаються для точного визначення певного поняття якої-небудь галузі науки, техніки, мистецтва тощо. Наприклад: </a:t>
            </a:r>
            <a:r>
              <a:rPr lang="uk-UA" sz="1800" i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ненормований робочий день, поставка продукції, температура, реалізація хлібобулочної продукції.</a:t>
            </a:r>
            <a:r>
              <a:rPr lang="uk-UA" sz="1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uk-UA" sz="1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uk-UA" sz="1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uk-UA" sz="1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uk-UA" sz="1800" b="1" i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Стилістичні особливості термінологічної лексики</a:t>
            </a:r>
            <a:r>
              <a:rPr lang="uk-UA" sz="1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uk-UA" sz="1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uk-UA" sz="1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uk-UA" sz="1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uk-UA" sz="1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                Терміни застосовуються:</a:t>
            </a:r>
            <a:br>
              <a:rPr lang="uk-UA" sz="1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uk-UA" sz="1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                      *в офіційно-діловому стилі;</a:t>
            </a:r>
            <a:r>
              <a:rPr lang="ru-RU" sz="1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1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sz="1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         </a:t>
            </a:r>
            <a:r>
              <a:rPr lang="uk-UA" sz="1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*в науковому стилі;</a:t>
            </a:r>
            <a:r>
              <a:rPr lang="ru-RU" sz="1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1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sz="1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          </a:t>
            </a:r>
            <a:r>
              <a:rPr lang="uk-UA" sz="1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*в публіцистичному.</a:t>
            </a:r>
            <a:r>
              <a:rPr lang="ru-RU" sz="1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1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ru-RU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83122"/>
          </a:xfrm>
        </p:spPr>
        <p:txBody>
          <a:bodyPr/>
          <a:lstStyle/>
          <a:p>
            <a:r>
              <a:rPr lang="uk-UA" sz="2400" b="1" i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Види термінів</a:t>
            </a:r>
            <a:r>
              <a:rPr lang="uk-UA" sz="2400" b="1" i="1" dirty="0" smtClean="0"/>
              <a:t/>
            </a:r>
            <a:br>
              <a:rPr lang="uk-UA" sz="2400" b="1" i="1" dirty="0" smtClean="0"/>
            </a:br>
            <a:r>
              <a:rPr lang="uk-UA" sz="2400" b="1" i="1" u="sng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Загальновживані</a:t>
            </a:r>
            <a:r>
              <a:rPr lang="uk-UA" sz="2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Поширені в різних галузях           </a:t>
            </a:r>
            <a:br>
              <a:rPr lang="uk-UA" sz="2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uk-UA" sz="2400" dirty="0" smtClean="0"/>
              <a:t>                                          </a:t>
            </a:r>
            <a:r>
              <a:rPr lang="uk-UA" sz="2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знань:</a:t>
            </a:r>
            <a:r>
              <a:rPr lang="uk-UA" sz="2400" i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 </a:t>
            </a:r>
            <a:r>
              <a:rPr lang="uk-UA" sz="2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ідея, гіпотеза, формула</a:t>
            </a:r>
            <a:r>
              <a:rPr lang="uk-UA" sz="2400" b="1" i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 </a:t>
            </a:r>
            <a:r>
              <a:rPr lang="ru-RU" sz="2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2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uk-UA" sz="2400" b="1" i="1" u="sng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Вузькоспеціальні</a:t>
            </a:r>
            <a:r>
              <a:rPr lang="uk-UA" sz="2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Уживаються в одній галузі знань:  </a:t>
            </a:r>
            <a:br>
              <a:rPr lang="uk-UA" sz="2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uk-UA" sz="2400" dirty="0" smtClean="0"/>
              <a:t>                              </a:t>
            </a:r>
            <a:r>
              <a:rPr lang="uk-UA" sz="2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з</a:t>
            </a:r>
            <a:r>
              <a:rPr lang="ru-RU" sz="240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наменник</a:t>
            </a:r>
            <a:r>
              <a:rPr lang="ru-RU" sz="2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, </a:t>
            </a:r>
            <a:r>
              <a:rPr lang="ru-RU" sz="240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дільник</a:t>
            </a:r>
            <a:r>
              <a:rPr lang="ru-RU" sz="2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, </a:t>
            </a:r>
            <a:r>
              <a:rPr lang="ru-RU" sz="240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чисельник</a:t>
            </a:r>
            <a:r>
              <a:rPr lang="uk-UA" sz="2400" i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 </a:t>
            </a:r>
            <a:r>
              <a:rPr lang="uk-UA" sz="2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br>
              <a:rPr lang="uk-UA" sz="2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uk-UA" sz="2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Терміни у межах однієї галузі знань мають одне значення. Наприклад, слово </a:t>
            </a:r>
            <a:r>
              <a:rPr lang="uk-UA" sz="2400" i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корінь</a:t>
            </a:r>
            <a:r>
              <a:rPr lang="uk-UA" sz="2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 багатозначне, але в мовознавстві під ним розуміють лише морфему, а в ботаніці  – тільки орган рослини.</a:t>
            </a:r>
            <a:endParaRPr lang="ru-RU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725998"/>
          </a:xfrm>
        </p:spPr>
        <p:txBody>
          <a:bodyPr/>
          <a:lstStyle/>
          <a:p>
            <a:r>
              <a:rPr lang="uk-UA" sz="2200" i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Вправа № 1</a:t>
            </a:r>
            <a:br>
              <a:rPr lang="uk-UA" sz="2200" i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uk-UA" sz="2200" i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Середньовіччя, важкі метали, синтаксис, аксіома, ресурсозабезпеченість, косинус, </a:t>
            </a:r>
            <a:r>
              <a:rPr lang="uk-UA" sz="2200" i="1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напівшпагат</a:t>
            </a:r>
            <a:r>
              <a:rPr lang="uk-UA" sz="2200" i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, формула, похідна функція, епітет, гіпотеза, цитоплазма, реактивний рух, опорний стрибок, півострів,система, тенденція, закон, теорія, аналіз, синтез, </a:t>
            </a:r>
            <a:r>
              <a:rPr lang="uk-UA" sz="2200" i="1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лізінг</a:t>
            </a:r>
            <a:r>
              <a:rPr lang="uk-UA" sz="2200" i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, банківська гарантія</a:t>
            </a:r>
            <a:br>
              <a:rPr lang="uk-UA" sz="2200" i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ru-RU" sz="22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714612" y="3643314"/>
          <a:ext cx="6096000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Загальновживані</a:t>
                      </a:r>
                      <a:endParaRPr lang="ru-RU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Вузькоспеціальні </a:t>
                      </a:r>
                      <a:endParaRPr lang="ru-RU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0034" y="142852"/>
            <a:ext cx="8286808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600" b="1" dirty="0"/>
              <a:t>Професійними</a:t>
            </a:r>
            <a:r>
              <a:rPr lang="uk-UA" sz="2600" dirty="0"/>
              <a:t> називаються такі слова та словосполучення, які властиві мовленню певної професійної групи людей. Наприклад, фахівці комп’ютерної справи користуються такою професійною лексикою: </a:t>
            </a:r>
            <a:r>
              <a:rPr lang="uk-UA" sz="2600" i="1" dirty="0" err="1"/>
              <a:t>комп</a:t>
            </a:r>
            <a:r>
              <a:rPr lang="uk-UA" sz="2600" i="1" dirty="0"/>
              <a:t>, </a:t>
            </a:r>
            <a:r>
              <a:rPr lang="uk-UA" sz="2600" i="1" dirty="0" err="1"/>
              <a:t>вінч</a:t>
            </a:r>
            <a:r>
              <a:rPr lang="uk-UA" sz="2600" i="1" dirty="0"/>
              <a:t>, собака, </a:t>
            </a:r>
            <a:r>
              <a:rPr lang="uk-UA" sz="2600" i="1" dirty="0" err="1"/>
              <a:t>аська</a:t>
            </a:r>
            <a:r>
              <a:rPr lang="uk-UA" sz="2600" i="1" dirty="0"/>
              <a:t>.</a:t>
            </a:r>
            <a:r>
              <a:rPr lang="uk-UA" sz="2200" dirty="0"/>
              <a:t/>
            </a:r>
            <a:br>
              <a:rPr lang="uk-UA" sz="2200" dirty="0"/>
            </a:br>
            <a:r>
              <a:rPr lang="uk-UA" sz="2200" dirty="0"/>
              <a:t/>
            </a:r>
            <a:br>
              <a:rPr lang="uk-UA" sz="2200" dirty="0"/>
            </a:br>
            <a:r>
              <a:rPr lang="uk-UA" sz="2200" dirty="0" err="1"/>
              <a:t>Професіоналізми</a:t>
            </a:r>
            <a:r>
              <a:rPr lang="uk-UA" sz="2200" dirty="0"/>
              <a:t> найчастіше виникають тоді, коли певна галузь не має сформованої термінології, як розмовні неофіційні замінники наявних у цій галузі термінів.</a:t>
            </a:r>
            <a:r>
              <a:rPr lang="uk-UA" sz="2200" i="1" dirty="0"/>
              <a:t> </a:t>
            </a:r>
            <a:endParaRPr lang="ru-RU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857224" y="142852"/>
            <a:ext cx="7858180" cy="449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uk-UA" sz="2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              Відмінність професійної лексики від термінології</a:t>
            </a:r>
            <a:r>
              <a:rPr kumimoji="0" lang="uk-UA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uk-UA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uk-UA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uk-UA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uk-UA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1)Професійна лексика виникає стихійно на власній мовній основі, на відміну від термінів, які творяться свідомо;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uk-UA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2) </a:t>
            </a:r>
            <a:r>
              <a:rPr kumimoji="0" lang="uk-UA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професіоналізми</a:t>
            </a:r>
            <a:r>
              <a:rPr kumimoji="0" lang="uk-UA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не мають назв для широких категорій, кожна назва за походженням і структурою ізольована від іншої;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uk-UA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3) професійною лексикою можуть бути слова загальновживані, використані у специфічному значенні:</a:t>
            </a:r>
            <a:r>
              <a:rPr kumimoji="0" lang="uk-UA" sz="2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uk-UA" sz="22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вікно-</a:t>
            </a:r>
            <a:r>
              <a:rPr kumimoji="0" lang="uk-UA" sz="2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незаповнений час між заняттями;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uk-UA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4)професійну лексику в більшості випадків використовують в усному мовленні, у писемному мовленні застосовують у спеціальних виданнях, які розраховані на фахівців (використовують із певним застереженням).</a:t>
            </a:r>
            <a:endParaRPr kumimoji="0" lang="uk-UA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34" y="357166"/>
            <a:ext cx="8229600" cy="4525963"/>
          </a:xfrm>
        </p:spPr>
        <p:txBody>
          <a:bodyPr/>
          <a:lstStyle/>
          <a:p>
            <a:pPr eaLnBrk="1" hangingPunct="1">
              <a:buNone/>
            </a:pPr>
            <a:r>
              <a:rPr lang="uk-UA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       Вправа № 2</a:t>
            </a:r>
            <a:r>
              <a:rPr lang="uk-UA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uk-UA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uk-UA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Робота в парах</a:t>
            </a:r>
            <a:br>
              <a:rPr lang="uk-UA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uk-UA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Випишіть із запропонованих текстів по 6-7 термінів. На основі виписаних слів виконайте завдання: складіть список термінів в алфавітному порядку. Зазначте галузь їхнього використання.</a:t>
            </a:r>
            <a:br>
              <a:rPr lang="uk-UA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ru-RU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eaLnBrk="1" hangingPunct="1">
              <a:buNone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285728"/>
          <a:ext cx="8429684" cy="484632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8429684"/>
              </a:tblGrid>
              <a:tr h="3126028">
                <a:tc>
                  <a:txBody>
                    <a:bodyPr/>
                    <a:lstStyle/>
                    <a:p>
                      <a:r>
                        <a:rPr lang="uk-UA" sz="1600" kern="1200" dirty="0" smtClean="0"/>
                        <a:t>                                                    </a:t>
                      </a:r>
                      <a:r>
                        <a:rPr lang="uk-UA" sz="2000" kern="1200" dirty="0" smtClean="0"/>
                        <a:t>Носії інформації</a:t>
                      </a:r>
                      <a:r>
                        <a:rPr lang="uk-UA" sz="1600" kern="1200" smtClean="0"/>
                        <a:t/>
                      </a:r>
                      <a:br>
                        <a:rPr lang="uk-UA" sz="1600" kern="1200" smtClean="0"/>
                      </a:br>
                      <a:r>
                        <a:rPr lang="uk-UA" sz="1600" kern="1200" smtClean="0"/>
                        <a:t>           </a:t>
                      </a:r>
                      <a:r>
                        <a:rPr lang="uk-UA" sz="2300" kern="1200" smtClean="0"/>
                        <a:t>Під </a:t>
                      </a:r>
                      <a:r>
                        <a:rPr lang="uk-UA" sz="2300" kern="1200" dirty="0" smtClean="0"/>
                        <a:t>час роботи комп’ютера всі пристрої, хоча б тимчасово, бувають носіями інформації. Однак, як правило, цей термін використовується у разі тривалого зберігання даних.</a:t>
                      </a:r>
                      <a:br>
                        <a:rPr lang="uk-UA" sz="2300" kern="1200" dirty="0" smtClean="0"/>
                      </a:br>
                      <a:r>
                        <a:rPr lang="uk-UA" sz="2300" kern="1200" dirty="0" smtClean="0"/>
                        <a:t>        Інформація може зберігатися на різних матеріальних носіях, які забезпечують її запис, зберігання та відтворення. Розрізняють магнітні, оптичні, перфоровані, паперові та екранні носії. До магнітних носіїв належать магнітні стрічки і диски, до оптичних – лазерні компакт-диски, до перфорованих – перфокарти і перфострічки, до паперових – папір друкарських пристроїв, до екранних – екрани дисплеїв.</a:t>
                      </a:r>
                      <a:r>
                        <a:rPr lang="uk-UA" sz="1600" kern="1200" dirty="0" smtClean="0"/>
                        <a:t/>
                      </a:r>
                      <a:br>
                        <a:rPr lang="uk-UA" sz="1600" kern="1200" dirty="0" smtClean="0"/>
                      </a:b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97502"/>
          </a:xfrm>
        </p:spPr>
        <p:txBody>
          <a:bodyPr/>
          <a:lstStyle/>
          <a:p>
            <a:pPr algn="l"/>
            <a:r>
              <a:rPr lang="uk-UA" sz="16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                                    Розминка «Назви одним словом»</a:t>
            </a:r>
            <a:r>
              <a:rPr lang="uk-UA" sz="16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uk-UA" sz="16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uk-UA" sz="16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Завдання для класу </a:t>
            </a:r>
            <a:r>
              <a:rPr lang="uk-UA" sz="1600" b="1" dirty="0" smtClean="0"/>
              <a:t/>
            </a:r>
            <a:br>
              <a:rPr lang="uk-UA" sz="1600" b="1" dirty="0" smtClean="0"/>
            </a:br>
            <a:r>
              <a:rPr lang="uk-UA" sz="1600" b="1" dirty="0" smtClean="0"/>
              <a:t>                    </a:t>
            </a:r>
            <a:r>
              <a:rPr lang="uk-UA" sz="16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Назвіть слова за їх описом.</a:t>
            </a:r>
            <a:r>
              <a:rPr lang="ru-RU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sz="16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1. </a:t>
            </a:r>
            <a:r>
              <a:rPr lang="uk-UA" sz="1600" i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Спортивна гра, коли м’яч б’ють ногами і намагаються провести його у ворота супротивника.</a:t>
            </a:r>
            <a:br>
              <a:rPr lang="uk-UA" sz="1600" i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uk-UA" sz="1600" i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2. Кулачний бій між двома спортсменами.</a:t>
            </a:r>
            <a:r>
              <a:rPr lang="ru-RU" sz="16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16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uk-UA" sz="1600" i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3.Кінцевий пункт дистанції в спортивних змаганнях.</a:t>
            </a:r>
            <a:r>
              <a:rPr lang="ru-RU" sz="16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16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uk-UA" sz="1600" i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4.Гравець, який захищає свої ворота.</a:t>
            </a:r>
            <a:r>
              <a:rPr lang="ru-RU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uk-UA" sz="1600" i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5.Спортивна гра, при якій м’яч перекидають через сітку від одної команди до другої.</a:t>
            </a:r>
            <a:r>
              <a:rPr lang="ru-RU" sz="16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16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uk-UA" sz="1600" i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6. Наука, що вивчає в хронологічній послідовності хід розвитку людського суспільства та його закономірності. </a:t>
            </a:r>
            <a:br>
              <a:rPr lang="uk-UA" sz="1600" i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uk-UA" sz="1600" i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7. Система наукової і практичної діяльності, спрямована на зміцнення та охорону здоров'я людини. </a:t>
            </a:r>
            <a:br>
              <a:rPr lang="uk-UA" sz="1600" i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uk-UA" sz="1600" i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8.Один із видів зв'язку загального користування, що проводить пересилання          </a:t>
            </a:r>
            <a:br>
              <a:rPr lang="uk-UA" sz="1600" i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uk-UA" sz="1600" i="1" dirty="0" smtClean="0"/>
              <a:t>                   </a:t>
            </a:r>
            <a:r>
              <a:rPr lang="uk-UA" sz="1600" i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листів, газет, журналів, посилок.</a:t>
            </a:r>
            <a:r>
              <a:rPr lang="uk-UA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uk-UA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4282" y="142851"/>
          <a:ext cx="8786874" cy="6466279"/>
        </p:xfrm>
        <a:graphic>
          <a:graphicData uri="http://schemas.openxmlformats.org/drawingml/2006/table">
            <a:tbl>
              <a:tblPr firstRow="1" bandRow="1">
                <a:tableStyleId>{37CE84F3-28C3-443E-9E96-99CF82512B78}</a:tableStyleId>
              </a:tblPr>
              <a:tblGrid>
                <a:gridCol w="4393437"/>
                <a:gridCol w="4393437"/>
              </a:tblGrid>
              <a:tr h="417197">
                <a:tc>
                  <a:txBody>
                    <a:bodyPr/>
                    <a:lstStyle/>
                    <a:p>
                      <a:endParaRPr lang="uk-UA" dirty="0" smtClean="0"/>
                    </a:p>
                    <a:p>
                      <a:r>
                        <a:rPr lang="uk-UA" dirty="0" smtClean="0"/>
                        <a:t>                           Варіант 1</a:t>
                      </a:r>
                      <a:endParaRPr lang="ru-RU" dirty="0"/>
                    </a:p>
                  </a:txBody>
                  <a:tcPr>
                    <a:solidFill>
                      <a:srgbClr val="0099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                      Варіант 2</a:t>
                      </a:r>
                      <a:endParaRPr lang="ru-RU" dirty="0"/>
                    </a:p>
                  </a:txBody>
                  <a:tcPr>
                    <a:solidFill>
                      <a:srgbClr val="0099CC"/>
                    </a:solidFill>
                  </a:tcPr>
                </a:tc>
              </a:tr>
              <a:tr h="5826199">
                <a:tc>
                  <a:txBody>
                    <a:bodyPr/>
                    <a:lstStyle/>
                    <a:p>
                      <a:r>
                        <a:rPr lang="uk-UA" sz="1800" kern="1200" dirty="0" smtClean="0"/>
                        <a:t>      Простора майстерня, освітлена сонцем, нагадувала велику музейну кімнату, в якій хаотично висіли різні картини, етюди, портрети, все багатство, яке створив він за багато років. Його власний світ, витвір його фантазії і невтомних рук…     </a:t>
                      </a:r>
                    </a:p>
                    <a:p>
                      <a:r>
                        <a:rPr lang="uk-UA" sz="1800" kern="1200" dirty="0" smtClean="0"/>
                        <a:t>       Намальовані ним портрети, здавалось, оживали й розмовляли з ним лише очима… Біла і червона фарби надавали їм такого вигляду. </a:t>
                      </a:r>
                      <a:r>
                        <a:rPr lang="uk-UA" sz="1800" kern="1200" dirty="0" err="1" smtClean="0"/>
                        <a:t>Береговець</a:t>
                      </a:r>
                      <a:r>
                        <a:rPr lang="uk-UA" sz="1800" kern="1200" dirty="0" smtClean="0"/>
                        <a:t> часто розглядав знайомі малюнки і пригадував, коли й за яких обставин з’явилися вони в майстерні… Кілька років тому був у рідній </a:t>
                      </a:r>
                      <a:r>
                        <a:rPr lang="uk-UA" sz="1800" kern="1200" dirty="0" err="1" smtClean="0"/>
                        <a:t>Кобзівці</a:t>
                      </a:r>
                      <a:r>
                        <a:rPr lang="uk-UA" sz="1800" kern="1200" dirty="0" smtClean="0"/>
                        <a:t> на Пслі, і все те, що побачив, схвилювало його, відбивалося в пам’яті і тепер мало вилитися на полотно. (За І. Цюпою.)</a:t>
                      </a:r>
                      <a:br>
                        <a:rPr lang="uk-UA" sz="1800" kern="1200" dirty="0" smtClean="0"/>
                      </a:br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800" kern="1200" dirty="0" smtClean="0"/>
                        <a:t>       Справді, в нашій школі було декілька таких учнів, як Парася. Вони не хотіли братись ані за книжку, ані за ручку. На сьогодні всі вони, крім Парасі, взялися за навчання. Правда, саме вони й одержували ті двійки, що так турбували завуча. Але вже навіть те, що діти почали вчитись, було досягненням. Та й навіть Парася тепер стала іншою.</a:t>
                      </a:r>
                      <a:br>
                        <a:rPr lang="uk-UA" sz="1800" kern="1200" dirty="0" smtClean="0"/>
                      </a:br>
                      <a:r>
                        <a:rPr lang="uk-UA" sz="1800" kern="1200" dirty="0" smtClean="0"/>
                        <a:t>        Кінець першої чверті приніс свої радості і свої болі. На мій подив, хоч ще було й рано, в учительській зібрались майже всі вчителі, схилилась над класним журналом Елеонора Степанівна. Я повернувся до своєї кімнати, сів готуватися до уроків. </a:t>
                      </a:r>
                    </a:p>
                    <a:p>
                      <a:r>
                        <a:rPr lang="uk-UA" sz="1800" kern="1200" dirty="0" smtClean="0"/>
                        <a:t>                             (За Ю. Збанацьким.)</a:t>
                      </a:r>
                      <a:br>
                        <a:rPr lang="uk-UA" sz="1800" kern="1200" dirty="0" smtClean="0"/>
                      </a:b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85728"/>
            <a:ext cx="8229600" cy="4525963"/>
          </a:xfrm>
        </p:spPr>
        <p:txBody>
          <a:bodyPr/>
          <a:lstStyle/>
          <a:p>
            <a:pPr algn="ctr">
              <a:buNone/>
              <a:defRPr/>
            </a:pPr>
            <a:r>
              <a:rPr lang="uk-UA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Перекладіть з російської мови на українську (усно)</a:t>
            </a:r>
            <a:br>
              <a:rPr lang="uk-UA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uk-UA" sz="24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</a:t>
            </a:r>
          </a:p>
          <a:p>
            <a:pPr>
              <a:buNone/>
              <a:defRPr/>
            </a:pPr>
            <a:r>
              <a:rPr lang="uk-UA" sz="2400" b="1" dirty="0" smtClean="0"/>
              <a:t>		</a:t>
            </a:r>
            <a:r>
              <a:rPr lang="uk-UA" sz="28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Замечания</a:t>
            </a:r>
            <a:r>
              <a:rPr lang="uk-UA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по </a:t>
            </a:r>
            <a:r>
              <a:rPr lang="uk-UA" sz="28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теме</a:t>
            </a:r>
            <a:r>
              <a:rPr lang="uk-UA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uk-UA" sz="28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обратиться</a:t>
            </a:r>
            <a:r>
              <a:rPr lang="uk-UA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по адресу, по </a:t>
            </a:r>
            <a:r>
              <a:rPr lang="uk-UA" sz="28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собственному</a:t>
            </a:r>
            <a:r>
              <a:rPr lang="uk-UA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uk-UA" sz="28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желанию</a:t>
            </a:r>
            <a:r>
              <a:rPr lang="uk-UA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по нашим </a:t>
            </a:r>
            <a:r>
              <a:rPr lang="uk-UA" sz="28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подсчетам</a:t>
            </a:r>
            <a:r>
              <a:rPr lang="uk-UA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по </a:t>
            </a:r>
            <a:r>
              <a:rPr lang="uk-UA" sz="28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семейным</a:t>
            </a:r>
            <a:r>
              <a:rPr lang="uk-UA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uk-UA" sz="28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обстоятельствам</a:t>
            </a:r>
            <a:r>
              <a:rPr lang="uk-UA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uk-UA" sz="28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расхождения</a:t>
            </a:r>
            <a:r>
              <a:rPr lang="uk-UA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по контракту, по </a:t>
            </a:r>
            <a:r>
              <a:rPr lang="uk-UA" sz="28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согласию</a:t>
            </a:r>
            <a:r>
              <a:rPr lang="uk-UA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uk-UA" sz="28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сторон</a:t>
            </a:r>
            <a:r>
              <a:rPr lang="uk-UA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по </a:t>
            </a:r>
            <a:r>
              <a:rPr lang="uk-UA" sz="28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специальности</a:t>
            </a:r>
            <a:r>
              <a:rPr lang="uk-UA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по приказу директора, по </a:t>
            </a:r>
            <a:r>
              <a:rPr lang="uk-UA" sz="28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совместительству</a:t>
            </a:r>
            <a:r>
              <a:rPr lang="uk-UA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uk-UA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uk-UA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2800" dirty="0" smtClean="0"/>
              <a:t>Мета уроку: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sz="1600" dirty="0" smtClean="0"/>
              <a:t>                - поглибити </a:t>
            </a:r>
            <a:r>
              <a:rPr lang="uk-UA" sz="1600" dirty="0" smtClean="0"/>
              <a:t>знання учнів про групи слів за вживанням; </a:t>
            </a:r>
            <a:endParaRPr lang="ru-RU" sz="1600" dirty="0" smtClean="0"/>
          </a:p>
          <a:p>
            <a:pPr>
              <a:buNone/>
            </a:pPr>
            <a:r>
              <a:rPr lang="uk-UA" sz="1600" dirty="0" smtClean="0"/>
              <a:t>                - забезпечити засвоєння поняття про професійні слова і терміни,</a:t>
            </a:r>
            <a:endParaRPr lang="ru-RU" sz="1600" dirty="0" smtClean="0"/>
          </a:p>
          <a:p>
            <a:pPr>
              <a:buNone/>
            </a:pPr>
            <a:r>
              <a:rPr lang="uk-UA" sz="1600" dirty="0" smtClean="0"/>
              <a:t>                </a:t>
            </a:r>
            <a:r>
              <a:rPr lang="uk-UA" sz="1600" dirty="0" smtClean="0"/>
              <a:t>- формувати вміння пояснювати їхню роль у мовленні, доречно </a:t>
            </a:r>
            <a:r>
              <a:rPr lang="uk-UA" sz="1600" dirty="0" smtClean="0"/>
              <a:t>     </a:t>
            </a:r>
          </a:p>
          <a:p>
            <a:pPr>
              <a:buNone/>
            </a:pPr>
            <a:r>
              <a:rPr lang="uk-UA" sz="1600" dirty="0" smtClean="0"/>
              <a:t> </a:t>
            </a:r>
            <a:r>
              <a:rPr lang="uk-UA" sz="1600" dirty="0" smtClean="0"/>
              <a:t>                        використовувати </a:t>
            </a:r>
            <a:r>
              <a:rPr lang="uk-UA" sz="1600" dirty="0" smtClean="0"/>
              <a:t>ці групи слів; </a:t>
            </a:r>
            <a:endParaRPr lang="ru-RU" sz="1600" dirty="0" smtClean="0"/>
          </a:p>
          <a:p>
            <a:pPr>
              <a:buNone/>
            </a:pPr>
            <a:r>
              <a:rPr lang="uk-UA" sz="1600" dirty="0" smtClean="0"/>
              <a:t>                - удосконалювати вміння складати діалоги, працювати з текстом; </a:t>
            </a:r>
            <a:endParaRPr lang="ru-RU" sz="1600" dirty="0" smtClean="0"/>
          </a:p>
          <a:p>
            <a:pPr>
              <a:buNone/>
            </a:pPr>
            <a:r>
              <a:rPr lang="uk-UA" sz="1600" dirty="0" smtClean="0"/>
              <a:t>                - розвивати культуру мовлення, увагу до слова, спостережливість;</a:t>
            </a:r>
            <a:endParaRPr lang="ru-RU" sz="1600" dirty="0" smtClean="0"/>
          </a:p>
          <a:p>
            <a:pPr>
              <a:buNone/>
            </a:pPr>
            <a:r>
              <a:rPr lang="uk-UA" sz="1600" dirty="0" smtClean="0"/>
              <a:t>                </a:t>
            </a:r>
            <a:r>
              <a:rPr lang="uk-UA" sz="1600" dirty="0" smtClean="0"/>
              <a:t>- стимулювати прагнення глибше пізнати світ, дізнатися більше про </a:t>
            </a:r>
            <a:r>
              <a:rPr lang="uk-UA" sz="1600" dirty="0" smtClean="0"/>
              <a:t> </a:t>
            </a:r>
          </a:p>
          <a:p>
            <a:pPr>
              <a:buNone/>
            </a:pPr>
            <a:r>
              <a:rPr lang="uk-UA" sz="1600" dirty="0" smtClean="0"/>
              <a:t> </a:t>
            </a:r>
            <a:r>
              <a:rPr lang="uk-UA" sz="1600" dirty="0" smtClean="0"/>
              <a:t>                 професії</a:t>
            </a:r>
            <a:r>
              <a:rPr lang="uk-UA" sz="1600" dirty="0" smtClean="0"/>
              <a:t>;</a:t>
            </a:r>
            <a:endParaRPr lang="ru-RU" sz="1600" dirty="0" smtClean="0"/>
          </a:p>
          <a:p>
            <a:pPr>
              <a:buNone/>
            </a:pPr>
            <a:r>
              <a:rPr lang="uk-UA" sz="1600" dirty="0" smtClean="0"/>
              <a:t>                - виховувати шанобливе ставлення до людей праці; </a:t>
            </a:r>
            <a:endParaRPr lang="ru-RU" sz="1600" dirty="0" smtClean="0"/>
          </a:p>
          <a:p>
            <a:pPr>
              <a:buNone/>
            </a:pPr>
            <a:r>
              <a:rPr lang="uk-UA" sz="1600" dirty="0" smtClean="0"/>
              <a:t>                - зродити бажання знайти собі справу до душі.</a:t>
            </a:r>
            <a:endParaRPr lang="ru-RU" sz="1600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9" name="Picture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53"/>
            <a:ext cx="4000528" cy="2908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30" name="Picture 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142852"/>
            <a:ext cx="4572000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31" name="Picture 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08" y="3214686"/>
            <a:ext cx="28575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32" name="Picture 1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43504" y="3143248"/>
            <a:ext cx="3752841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err="1" smtClean="0"/>
              <a:t>Гра</a:t>
            </a:r>
            <a:r>
              <a:rPr lang="ru-RU" sz="3200" b="1" dirty="0" smtClean="0"/>
              <a:t> </a:t>
            </a:r>
            <a:br>
              <a:rPr lang="ru-RU" sz="3200" b="1" dirty="0" smtClean="0"/>
            </a:br>
            <a:r>
              <a:rPr lang="ru-RU" sz="3200" b="1" dirty="0" smtClean="0"/>
              <a:t>          «</a:t>
            </a:r>
            <a:r>
              <a:rPr lang="ru-RU" sz="3200" b="1" dirty="0" err="1" smtClean="0"/>
              <a:t>Пригадай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термін</a:t>
            </a:r>
            <a:r>
              <a:rPr lang="ru-RU" sz="3200" b="1" dirty="0" smtClean="0"/>
              <a:t>»</a:t>
            </a:r>
            <a:endParaRPr lang="ru-RU" sz="3200" dirty="0" smtClean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313" y="1714501"/>
          <a:ext cx="8572560" cy="29716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3140"/>
                <a:gridCol w="2143140"/>
                <a:gridCol w="2143140"/>
                <a:gridCol w="2143140"/>
              </a:tblGrid>
              <a:tr h="323079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А</a:t>
                      </a:r>
                      <a:endParaRPr lang="ru-RU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Л</a:t>
                      </a:r>
                      <a:endParaRPr lang="ru-RU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О</a:t>
                      </a:r>
                      <a:endParaRPr lang="ru-RU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П</a:t>
                      </a:r>
                      <a:endParaRPr lang="ru-RU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5867"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endParaRPr lang="ru-RU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err="1" smtClean="0"/>
              <a:t>Продовжи</a:t>
            </a:r>
            <a:r>
              <a:rPr lang="ru-RU" sz="3600" dirty="0" smtClean="0"/>
              <a:t> </a:t>
            </a:r>
            <a:r>
              <a:rPr lang="ru-RU" sz="3600" dirty="0" err="1" smtClean="0"/>
              <a:t>речення</a:t>
            </a:r>
            <a:endParaRPr lang="ru-RU" sz="3600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Цей урок </a:t>
            </a:r>
            <a:r>
              <a:rPr lang="ru-RU" sz="2800" dirty="0" err="1" smtClean="0">
                <a:solidFill>
                  <a:schemeClr val="accent2">
                    <a:lumMod val="50000"/>
                  </a:schemeClr>
                </a:solidFill>
              </a:rPr>
              <a:t>змусив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 мене </a:t>
            </a:r>
            <a:r>
              <a:rPr lang="ru-RU" sz="2800" dirty="0" err="1" smtClean="0">
                <a:solidFill>
                  <a:schemeClr val="accent2">
                    <a:lumMod val="50000"/>
                  </a:schemeClr>
                </a:solidFill>
              </a:rPr>
              <a:t>задуматися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…</a:t>
            </a:r>
          </a:p>
          <a:p>
            <a:pPr>
              <a:defRPr/>
            </a:pPr>
            <a:r>
              <a:rPr lang="ru-RU" sz="2800" dirty="0" err="1" smtClean="0">
                <a:solidFill>
                  <a:schemeClr val="accent2">
                    <a:lumMod val="50000"/>
                  </a:schemeClr>
                </a:solidFill>
              </a:rPr>
              <a:t>Наштовхнув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 мене на </a:t>
            </a:r>
            <a:r>
              <a:rPr lang="ru-RU" sz="2800" dirty="0" err="1" smtClean="0">
                <a:solidFill>
                  <a:schemeClr val="accent2">
                    <a:lumMod val="50000"/>
                  </a:schemeClr>
                </a:solidFill>
              </a:rPr>
              <a:t>роздум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…</a:t>
            </a:r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8" y="214313"/>
            <a:ext cx="8229600" cy="4500562"/>
          </a:xfrm>
        </p:spPr>
        <p:txBody>
          <a:bodyPr/>
          <a:lstStyle/>
          <a:p>
            <a:pPr>
              <a:defRPr/>
            </a:pPr>
            <a:r>
              <a:rPr lang="ru-RU" sz="4000" b="1" dirty="0" err="1" smtClean="0">
                <a:solidFill>
                  <a:schemeClr val="accent2">
                    <a:lumMod val="50000"/>
                  </a:schemeClr>
                </a:solidFill>
              </a:rPr>
              <a:t>Усп</a:t>
            </a:r>
            <a:r>
              <a:rPr lang="uk-UA" sz="4000" b="1" dirty="0" err="1" smtClean="0">
                <a:solidFill>
                  <a:schemeClr val="accent2">
                    <a:lumMod val="50000"/>
                  </a:schemeClr>
                </a:solidFill>
              </a:rPr>
              <a:t>іхі</a:t>
            </a: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>в вам!</a:t>
            </a:r>
            <a:endParaRPr lang="ru-RU" sz="40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4298958"/>
          </a:xfrm>
        </p:spPr>
        <p:txBody>
          <a:bodyPr/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За висловом Василя Сухомлинського </a:t>
            </a:r>
            <a:r>
              <a:rPr lang="uk-UA" dirty="0" err="1" smtClean="0"/>
              <a:t>“Слово</a:t>
            </a:r>
            <a:r>
              <a:rPr lang="uk-UA" dirty="0" smtClean="0"/>
              <a:t> – це найтонший різець, здатний доторкнутися до найніжнішої рисочки людського характеру. Вміти користуватися ним – велике мистецтво. Словом можна створити красу душі, а можна й спотворити її ”. </a:t>
            </a:r>
            <a:endParaRPr lang="ru-RU" dirty="0" smtClean="0"/>
          </a:p>
        </p:txBody>
      </p:sp>
      <p:pic>
        <p:nvPicPr>
          <p:cNvPr id="5" name="Содержимое 4" descr="school04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25887" y="475456"/>
            <a:ext cx="4410075" cy="54483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50" y="500063"/>
            <a:ext cx="7429500" cy="458587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2200" b="1" dirty="0"/>
              <a:t>Тест</a:t>
            </a:r>
            <a:endParaRPr lang="ru-RU" sz="2200" dirty="0"/>
          </a:p>
          <a:p>
            <a:r>
              <a:rPr lang="uk-UA" sz="2200" dirty="0"/>
              <a:t>1. </a:t>
            </a:r>
            <a:r>
              <a:rPr lang="ru-RU" sz="2200" dirty="0" err="1"/>
              <a:t>Лексикологія</a:t>
            </a:r>
            <a:r>
              <a:rPr lang="ru-RU" sz="2200" dirty="0"/>
              <a:t> </a:t>
            </a:r>
            <a:r>
              <a:rPr lang="ru-RU" sz="2200" dirty="0" err="1"/>
              <a:t>вивчає</a:t>
            </a:r>
            <a:r>
              <a:rPr lang="uk-UA" sz="2200" dirty="0"/>
              <a:t>:</a:t>
            </a:r>
            <a:endParaRPr lang="ru-RU" sz="2200" dirty="0"/>
          </a:p>
          <a:p>
            <a:r>
              <a:rPr lang="ru-RU" sz="2200" dirty="0"/>
              <a:t>а) слова як </a:t>
            </a:r>
            <a:r>
              <a:rPr lang="ru-RU" sz="2200" dirty="0" err="1"/>
              <a:t>частини</a:t>
            </a:r>
            <a:r>
              <a:rPr lang="ru-RU" sz="2200" dirty="0"/>
              <a:t> </a:t>
            </a:r>
            <a:r>
              <a:rPr lang="ru-RU" sz="2200" dirty="0" err="1"/>
              <a:t>мови</a:t>
            </a:r>
            <a:r>
              <a:rPr lang="ru-RU" sz="2200" dirty="0"/>
              <a:t>;</a:t>
            </a:r>
          </a:p>
          <a:p>
            <a:r>
              <a:rPr lang="ru-RU" sz="2200" dirty="0"/>
              <a:t>б) </a:t>
            </a:r>
            <a:r>
              <a:rPr lang="ru-RU" sz="2200" dirty="0" err="1"/>
              <a:t>лексичне</a:t>
            </a:r>
            <a:r>
              <a:rPr lang="ru-RU" sz="2200" dirty="0"/>
              <a:t> </a:t>
            </a:r>
            <a:r>
              <a:rPr lang="ru-RU" sz="2200" dirty="0" err="1"/>
              <a:t>значення</a:t>
            </a:r>
            <a:r>
              <a:rPr lang="ru-RU" sz="2200" dirty="0"/>
              <a:t>  </a:t>
            </a:r>
            <a:r>
              <a:rPr lang="ru-RU" sz="2200" dirty="0" err="1"/>
              <a:t>і</a:t>
            </a:r>
            <a:r>
              <a:rPr lang="ru-RU" sz="2200" dirty="0"/>
              <a:t> </a:t>
            </a:r>
            <a:r>
              <a:rPr lang="ru-RU" sz="2200" dirty="0" err="1"/>
              <a:t>вживання</a:t>
            </a:r>
            <a:r>
              <a:rPr lang="ru-RU" sz="2200" dirty="0"/>
              <a:t> </a:t>
            </a:r>
            <a:r>
              <a:rPr lang="ru-RU" sz="2200" dirty="0" err="1"/>
              <a:t>слів</a:t>
            </a:r>
            <a:r>
              <a:rPr lang="ru-RU" sz="2200" dirty="0"/>
              <a:t>;</a:t>
            </a:r>
          </a:p>
          <a:p>
            <a:r>
              <a:rPr lang="ru-RU" sz="2200" dirty="0"/>
              <a:t>в) </a:t>
            </a:r>
            <a:r>
              <a:rPr lang="ru-RU" sz="2200" dirty="0" err="1"/>
              <a:t>граматичне</a:t>
            </a:r>
            <a:r>
              <a:rPr lang="ru-RU" sz="2200" dirty="0"/>
              <a:t> </a:t>
            </a:r>
            <a:r>
              <a:rPr lang="ru-RU" sz="2200" dirty="0" err="1"/>
              <a:t>значення</a:t>
            </a:r>
            <a:r>
              <a:rPr lang="ru-RU" sz="2200" dirty="0"/>
              <a:t> </a:t>
            </a:r>
            <a:r>
              <a:rPr lang="ru-RU" sz="2200" dirty="0" err="1"/>
              <a:t>слів</a:t>
            </a:r>
            <a:r>
              <a:rPr lang="ru-RU" sz="2200" dirty="0"/>
              <a:t> та </a:t>
            </a:r>
            <a:r>
              <a:rPr lang="ru-RU" sz="2200" dirty="0" err="1"/>
              <a:t>словозміну</a:t>
            </a:r>
            <a:r>
              <a:rPr lang="ru-RU" sz="2200" dirty="0"/>
              <a:t>.</a:t>
            </a:r>
          </a:p>
          <a:p>
            <a:r>
              <a:rPr lang="uk-UA" sz="2200" dirty="0"/>
              <a:t> </a:t>
            </a:r>
            <a:endParaRPr lang="ru-RU" sz="2200" dirty="0"/>
          </a:p>
          <a:p>
            <a:pPr lvl="0"/>
            <a:r>
              <a:rPr lang="ru-RU" sz="2200" dirty="0" err="1"/>
              <a:t>Діалектні</a:t>
            </a:r>
            <a:r>
              <a:rPr lang="ru-RU" sz="2200" dirty="0"/>
              <a:t> слова – </a:t>
            </a:r>
            <a:r>
              <a:rPr lang="ru-RU" sz="2200" dirty="0" err="1"/>
              <a:t>це</a:t>
            </a:r>
            <a:r>
              <a:rPr lang="uk-UA" sz="2200" dirty="0"/>
              <a:t>…</a:t>
            </a:r>
            <a:endParaRPr lang="ru-RU" sz="2200" dirty="0"/>
          </a:p>
          <a:p>
            <a:r>
              <a:rPr lang="ru-RU" sz="2200" dirty="0"/>
              <a:t>а) слова, </a:t>
            </a:r>
            <a:r>
              <a:rPr lang="ru-RU" sz="2200" dirty="0" err="1"/>
              <a:t>які</a:t>
            </a:r>
            <a:r>
              <a:rPr lang="ru-RU" sz="2200" dirty="0"/>
              <a:t> </a:t>
            </a:r>
            <a:r>
              <a:rPr lang="ru-RU" sz="2200" dirty="0" err="1"/>
              <a:t>розуміють</a:t>
            </a:r>
            <a:r>
              <a:rPr lang="ru-RU" sz="2200" dirty="0"/>
              <a:t> </a:t>
            </a:r>
            <a:r>
              <a:rPr lang="ru-RU" sz="2200" dirty="0" err="1"/>
              <a:t>і</a:t>
            </a:r>
            <a:r>
              <a:rPr lang="ru-RU" sz="2200" dirty="0"/>
              <a:t> </a:t>
            </a:r>
            <a:r>
              <a:rPr lang="ru-RU" sz="2200" dirty="0" err="1"/>
              <a:t>вживають</a:t>
            </a:r>
            <a:r>
              <a:rPr lang="ru-RU" sz="2200" dirty="0"/>
              <a:t> </a:t>
            </a:r>
            <a:r>
              <a:rPr lang="ru-RU" sz="2200" dirty="0" err="1"/>
              <a:t>всі</a:t>
            </a:r>
            <a:r>
              <a:rPr lang="ru-RU" sz="2200" dirty="0"/>
              <a:t>;</a:t>
            </a:r>
          </a:p>
          <a:p>
            <a:r>
              <a:rPr lang="ru-RU" sz="2200" dirty="0"/>
              <a:t>б) слова, </a:t>
            </a:r>
            <a:r>
              <a:rPr lang="ru-RU" sz="2200" dirty="0" err="1"/>
              <a:t>вживання</a:t>
            </a:r>
            <a:r>
              <a:rPr lang="ru-RU" sz="2200" dirty="0"/>
              <a:t> </a:t>
            </a:r>
            <a:r>
              <a:rPr lang="ru-RU" sz="2200" dirty="0" err="1"/>
              <a:t>яких</a:t>
            </a:r>
            <a:r>
              <a:rPr lang="ru-RU" sz="2200" dirty="0"/>
              <a:t> </a:t>
            </a:r>
            <a:r>
              <a:rPr lang="ru-RU" sz="2200" dirty="0" err="1"/>
              <a:t>обмежене</a:t>
            </a:r>
            <a:r>
              <a:rPr lang="ru-RU" sz="2200" dirty="0"/>
              <a:t> </a:t>
            </a:r>
            <a:r>
              <a:rPr lang="ru-RU" sz="2200" dirty="0" err="1"/>
              <a:t>певною</a:t>
            </a:r>
            <a:r>
              <a:rPr lang="ru-RU" sz="2200" dirty="0"/>
              <a:t> </a:t>
            </a:r>
            <a:r>
              <a:rPr lang="ru-RU" sz="2200" dirty="0" err="1"/>
              <a:t>місцевістю</a:t>
            </a:r>
            <a:r>
              <a:rPr lang="ru-RU" sz="2200" dirty="0"/>
              <a:t>;</a:t>
            </a:r>
          </a:p>
          <a:p>
            <a:r>
              <a:rPr lang="ru-RU" sz="2200" dirty="0"/>
              <a:t>в) слова, </a:t>
            </a:r>
            <a:r>
              <a:rPr lang="ru-RU" sz="2200" dirty="0" err="1"/>
              <a:t>які</a:t>
            </a:r>
            <a:r>
              <a:rPr lang="ru-RU" sz="2200" dirty="0"/>
              <a:t> </a:t>
            </a:r>
            <a:r>
              <a:rPr lang="ru-RU" sz="2200" dirty="0" err="1"/>
              <a:t>використовують</a:t>
            </a:r>
            <a:r>
              <a:rPr lang="ru-RU" sz="2200" dirty="0"/>
              <a:t> люди </a:t>
            </a:r>
            <a:r>
              <a:rPr lang="ru-RU" sz="2200" dirty="0" err="1"/>
              <a:t>певних</a:t>
            </a:r>
            <a:r>
              <a:rPr lang="ru-RU" sz="2200" dirty="0"/>
              <a:t> </a:t>
            </a:r>
            <a:r>
              <a:rPr lang="ru-RU" sz="2200" dirty="0" err="1"/>
              <a:t>професій</a:t>
            </a:r>
            <a:r>
              <a:rPr lang="ru-RU" sz="2200" dirty="0"/>
              <a:t>.</a:t>
            </a:r>
          </a:p>
          <a:p>
            <a:pPr>
              <a:defRPr/>
            </a:pPr>
            <a:r>
              <a:rPr lang="ru-RU" sz="3600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/>
            </a:r>
            <a:br>
              <a:rPr lang="ru-RU" sz="3600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</a:br>
            <a:endParaRPr lang="ru-RU" sz="3600" dirty="0">
              <a:solidFill>
                <a:schemeClr val="accent2">
                  <a:lumMod val="50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785786" y="0"/>
            <a:ext cx="7643866" cy="381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3.</a:t>
            </a:r>
            <a:r>
              <a:rPr kumimoji="0" lang="ru-RU" sz="2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Застарілі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слова –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це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слова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які</a:t>
            </a:r>
            <a:r>
              <a:rPr kumimoji="0" lang="uk-UA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…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а)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перейшли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в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українську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мову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з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інших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мов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;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б) слова,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якими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користуються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люди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певних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професій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;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2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в) слова, </a:t>
            </a:r>
            <a:r>
              <a:rPr kumimoji="0" lang="ru-RU" sz="2200" b="0" i="0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які</a:t>
            </a:r>
            <a:r>
              <a:rPr kumimoji="0" lang="ru-RU" sz="22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200" b="0" i="0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вийшли</a:t>
            </a:r>
            <a:r>
              <a:rPr kumimoji="0" lang="ru-RU" sz="22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200" b="0" i="0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з</a:t>
            </a:r>
            <a:r>
              <a:rPr kumimoji="0" lang="ru-RU" sz="22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активного </a:t>
            </a:r>
            <a:r>
              <a:rPr kumimoji="0" lang="ru-RU" sz="2200" b="0" i="0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вжитку</a:t>
            </a:r>
            <a:r>
              <a:rPr kumimoji="0" lang="ru-RU" sz="22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4.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Стійкі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сполучення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слів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які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за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змістом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часто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дорівнюють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одному слову,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це</a:t>
            </a:r>
            <a:r>
              <a:rPr kumimoji="0" lang="uk-UA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…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2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а) </a:t>
            </a:r>
            <a:r>
              <a:rPr kumimoji="0" lang="ru-RU" sz="2200" b="0" i="0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фразеологізми</a:t>
            </a:r>
            <a:r>
              <a:rPr kumimoji="0" lang="ru-RU" sz="22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;</a:t>
            </a:r>
            <a:endParaRPr kumimoji="0" lang="ru-RU" sz="22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б)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діалектизми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;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в)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неологізми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.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1071538" y="714356"/>
            <a:ext cx="7072362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>
              <a:tabLst>
                <a:tab pos="457200" algn="l"/>
              </a:tabLst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5.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Власне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українськими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є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такі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слова: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а) душа,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сонце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річка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, небо;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б)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мати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батько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, брат,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спільність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;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2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в) </a:t>
            </a:r>
            <a:r>
              <a:rPr kumimoji="0" lang="ru-RU" sz="2200" b="0" i="0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лелека</a:t>
            </a:r>
            <a:r>
              <a:rPr kumimoji="0" lang="ru-RU" sz="22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2200" b="0" i="0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мрія</a:t>
            </a:r>
            <a:r>
              <a:rPr kumimoji="0" lang="ru-RU" sz="22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2200" b="0" i="0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мимохіть</a:t>
            </a:r>
            <a:r>
              <a:rPr kumimoji="0" lang="ru-RU" sz="22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,  </a:t>
            </a:r>
            <a:r>
              <a:rPr kumimoji="0" lang="ru-RU" sz="2200" b="0" i="0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власноруч</a:t>
            </a:r>
            <a:r>
              <a:rPr kumimoji="0" lang="ru-RU" sz="22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6.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Неологізмами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є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такі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слова: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а)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поштамт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, ситро, хоровод,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інтернат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;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2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б) </a:t>
            </a:r>
            <a:r>
              <a:rPr kumimoji="0" lang="ru-RU" sz="2200" b="0" i="0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мобільник</a:t>
            </a:r>
            <a:r>
              <a:rPr kumimoji="0" lang="ru-RU" sz="22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, факс, </a:t>
            </a:r>
            <a:r>
              <a:rPr kumimoji="0" lang="ru-RU" sz="2200" b="0" i="0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хіт</a:t>
            </a:r>
            <a:r>
              <a:rPr kumimoji="0" lang="ru-RU" sz="22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,  </a:t>
            </a:r>
            <a:r>
              <a:rPr kumimoji="0" lang="ru-RU" sz="2200" b="0" i="0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блог</a:t>
            </a:r>
            <a:r>
              <a:rPr kumimoji="0" lang="ru-RU" sz="22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,  </a:t>
            </a:r>
            <a:r>
              <a:rPr kumimoji="0" lang="ru-RU" sz="2200" b="0" i="0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субсидія</a:t>
            </a:r>
            <a:r>
              <a:rPr kumimoji="0" lang="ru-RU" sz="22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;</a:t>
            </a:r>
            <a:endParaRPr kumimoji="0" lang="ru-RU" sz="22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в)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чимчикувати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швендяти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вештатись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.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857224" y="357166"/>
            <a:ext cx="7358114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>
              <a:tabLst>
                <a:tab pos="457200" algn="l"/>
              </a:tabLst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7. </a:t>
            </a:r>
            <a:r>
              <a:rPr kumimoji="0" lang="uk-UA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Власне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українські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слова –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це</a:t>
            </a:r>
            <a:r>
              <a:rPr kumimoji="0" lang="uk-UA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…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а) слова,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що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ведуть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початок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з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індоєвропейської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мовної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спільності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;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б) слова,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що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виникли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в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спільнослов’янський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період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;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в) слова,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що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походять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із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східнослов’янської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лексики;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2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г) слова, </a:t>
            </a:r>
            <a:r>
              <a:rPr kumimoji="0" lang="ru-RU" sz="2200" b="0" i="0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властиві</a:t>
            </a:r>
            <a:r>
              <a:rPr kumimoji="0" lang="ru-RU" sz="22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200" b="0" i="0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лише</a:t>
            </a:r>
            <a:r>
              <a:rPr kumimoji="0" lang="ru-RU" sz="22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200" b="0" i="0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українській</a:t>
            </a:r>
            <a:r>
              <a:rPr kumimoji="0" lang="ru-RU" sz="22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200" b="0" i="0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мові</a:t>
            </a:r>
            <a:r>
              <a:rPr kumimoji="0" lang="ru-RU" sz="22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8.</a:t>
            </a:r>
            <a:r>
              <a:rPr kumimoji="0" lang="ru-RU" sz="2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Діалектизмами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є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такі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слова: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а)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імпічмент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кріпмейкер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діджей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рімейк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;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2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б) </a:t>
            </a:r>
            <a:r>
              <a:rPr kumimoji="0" lang="ru-RU" sz="2200" b="0" i="0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плай</a:t>
            </a:r>
            <a:r>
              <a:rPr kumimoji="0" lang="ru-RU" sz="22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2200" b="0" i="0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легінь</a:t>
            </a:r>
            <a:r>
              <a:rPr kumimoji="0" lang="ru-RU" sz="22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2200" b="0" i="0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кріс</a:t>
            </a:r>
            <a:r>
              <a:rPr kumimoji="0" lang="ru-RU" sz="22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2200" b="0" i="0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дараба</a:t>
            </a:r>
            <a:r>
              <a:rPr kumimoji="0" lang="ru-RU" sz="22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2200" b="0" i="0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бараболя</a:t>
            </a:r>
            <a:r>
              <a:rPr kumimoji="0" lang="ru-RU" sz="22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;</a:t>
            </a:r>
            <a:endParaRPr kumimoji="0" lang="ru-RU" sz="22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в) круто, прикол, навар,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прикид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;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г)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красивий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вродливий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гарний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показний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.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14480" y="214290"/>
            <a:ext cx="6858048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200" dirty="0"/>
              <a:t>9. </a:t>
            </a:r>
            <a:r>
              <a:rPr lang="ru-RU" sz="2200" dirty="0" err="1"/>
              <a:t>З’ясуйте</a:t>
            </a:r>
            <a:r>
              <a:rPr lang="ru-RU" sz="2200" dirty="0"/>
              <a:t>, у </a:t>
            </a:r>
            <a:r>
              <a:rPr lang="ru-RU" sz="2200" dirty="0" err="1"/>
              <a:t>якому</a:t>
            </a:r>
            <a:r>
              <a:rPr lang="ru-RU" sz="2200" dirty="0"/>
              <a:t> рядку </a:t>
            </a:r>
            <a:r>
              <a:rPr lang="ru-RU" sz="2200" dirty="0" err="1"/>
              <a:t>всі</a:t>
            </a:r>
            <a:r>
              <a:rPr lang="ru-RU" sz="2200" dirty="0"/>
              <a:t> слова </a:t>
            </a:r>
            <a:r>
              <a:rPr lang="uk-UA" sz="2200" dirty="0"/>
              <a:t>є</a:t>
            </a:r>
            <a:r>
              <a:rPr lang="ru-RU" sz="2200" dirty="0"/>
              <a:t> </a:t>
            </a:r>
            <a:r>
              <a:rPr lang="ru-RU" sz="2200" dirty="0" err="1"/>
              <a:t>запозиченими</a:t>
            </a:r>
            <a:r>
              <a:rPr lang="ru-RU" sz="2200" dirty="0"/>
              <a:t>.</a:t>
            </a:r>
          </a:p>
          <a:p>
            <a:pPr lvl="0"/>
            <a:r>
              <a:rPr lang="ru-RU" sz="2200" dirty="0"/>
              <a:t>а</a:t>
            </a:r>
            <a:r>
              <a:rPr lang="ru-RU" sz="2200" dirty="0" smtClean="0"/>
              <a:t>) Стельмах</a:t>
            </a:r>
            <a:r>
              <a:rPr lang="ru-RU" sz="2200" dirty="0"/>
              <a:t>, </a:t>
            </a:r>
            <a:r>
              <a:rPr lang="ru-RU" sz="2200" dirty="0" err="1"/>
              <a:t>швець</a:t>
            </a:r>
            <a:r>
              <a:rPr lang="ru-RU" sz="2200" dirty="0"/>
              <a:t>, </a:t>
            </a:r>
            <a:r>
              <a:rPr lang="ru-RU" sz="2200" dirty="0" err="1"/>
              <a:t>тесля</a:t>
            </a:r>
            <a:r>
              <a:rPr lang="ru-RU" sz="2200" dirty="0" smtClean="0"/>
              <a:t>.</a:t>
            </a:r>
            <a:r>
              <a:rPr lang="ru-RU" sz="2200" dirty="0"/>
              <a:t>  </a:t>
            </a:r>
            <a:endParaRPr lang="ru-RU" sz="2200" dirty="0" smtClean="0"/>
          </a:p>
          <a:p>
            <a:pPr lvl="0"/>
            <a:r>
              <a:rPr lang="ru-RU" sz="2200" dirty="0"/>
              <a:t>б</a:t>
            </a:r>
            <a:r>
              <a:rPr lang="ru-RU" sz="2200" dirty="0" smtClean="0"/>
              <a:t>) </a:t>
            </a:r>
            <a:r>
              <a:rPr lang="ru-RU" sz="2200" dirty="0" err="1" smtClean="0"/>
              <a:t>Бузок</a:t>
            </a:r>
            <a:r>
              <a:rPr lang="ru-RU" sz="2200" dirty="0"/>
              <a:t>, </a:t>
            </a:r>
            <a:r>
              <a:rPr lang="ru-RU" sz="2200" dirty="0" err="1"/>
              <a:t>фіалка</a:t>
            </a:r>
            <a:r>
              <a:rPr lang="ru-RU" sz="2200" dirty="0"/>
              <a:t>, </a:t>
            </a:r>
            <a:r>
              <a:rPr lang="ru-RU" sz="2200" dirty="0" err="1"/>
              <a:t>настурція</a:t>
            </a:r>
            <a:r>
              <a:rPr lang="ru-RU" sz="2200" dirty="0"/>
              <a:t>.</a:t>
            </a:r>
          </a:p>
          <a:p>
            <a:pPr lvl="0"/>
            <a:r>
              <a:rPr lang="ru-RU" sz="2200" dirty="0"/>
              <a:t>в</a:t>
            </a:r>
            <a:r>
              <a:rPr lang="ru-RU" sz="2200" dirty="0" smtClean="0"/>
              <a:t>)</a:t>
            </a:r>
            <a:r>
              <a:rPr lang="ru-RU" sz="2200" dirty="0"/>
              <a:t> </a:t>
            </a:r>
            <a:r>
              <a:rPr lang="ru-RU" sz="2200" dirty="0" err="1"/>
              <a:t>Магістраль</a:t>
            </a:r>
            <a:r>
              <a:rPr lang="ru-RU" sz="2200" dirty="0"/>
              <a:t>, футбол, </a:t>
            </a:r>
            <a:r>
              <a:rPr lang="ru-RU" sz="2200" dirty="0" err="1"/>
              <a:t>акція</a:t>
            </a:r>
            <a:r>
              <a:rPr lang="ru-RU" sz="2200" dirty="0"/>
              <a:t>.</a:t>
            </a:r>
          </a:p>
          <a:p>
            <a:pPr lvl="0"/>
            <a:r>
              <a:rPr lang="ru-RU" sz="2200" dirty="0" smtClean="0"/>
              <a:t>г) Драма</a:t>
            </a:r>
            <a:r>
              <a:rPr lang="ru-RU" sz="2200" dirty="0"/>
              <a:t>, роман, </a:t>
            </a:r>
            <a:r>
              <a:rPr lang="ru-RU" sz="2200" dirty="0" err="1"/>
              <a:t>оповідання</a:t>
            </a:r>
            <a:r>
              <a:rPr lang="ru-RU" sz="2200" dirty="0"/>
              <a:t>.</a:t>
            </a:r>
          </a:p>
          <a:p>
            <a:r>
              <a:rPr lang="uk-UA" sz="2200" dirty="0"/>
              <a:t> </a:t>
            </a:r>
            <a:endParaRPr lang="ru-RU" sz="2200" dirty="0"/>
          </a:p>
          <a:p>
            <a:pPr lvl="0"/>
            <a:r>
              <a:rPr lang="ru-RU" sz="2200" dirty="0" smtClean="0"/>
              <a:t>10. </a:t>
            </a:r>
            <a:r>
              <a:rPr lang="ru-RU" sz="2200" dirty="0" err="1" smtClean="0"/>
              <a:t>Вкажіть</a:t>
            </a:r>
            <a:r>
              <a:rPr lang="ru-RU" sz="2200" dirty="0" smtClean="0"/>
              <a:t> </a:t>
            </a:r>
            <a:r>
              <a:rPr lang="ru-RU" sz="2200" dirty="0"/>
              <a:t>рядок, у </a:t>
            </a:r>
            <a:r>
              <a:rPr lang="ru-RU" sz="2200" dirty="0" err="1"/>
              <a:t>якому</a:t>
            </a:r>
            <a:r>
              <a:rPr lang="ru-RU" sz="2200" dirty="0"/>
              <a:t> </a:t>
            </a:r>
            <a:r>
              <a:rPr lang="ru-RU" sz="2200" dirty="0" err="1"/>
              <a:t>всі</a:t>
            </a:r>
            <a:r>
              <a:rPr lang="ru-RU" sz="2200" dirty="0"/>
              <a:t> слова належать до </a:t>
            </a:r>
            <a:r>
              <a:rPr lang="ru-RU" sz="2200" dirty="0" err="1" smtClean="0"/>
              <a:t>офіційно-ділової</a:t>
            </a:r>
            <a:r>
              <a:rPr lang="ru-RU" sz="2200" dirty="0" smtClean="0"/>
              <a:t> </a:t>
            </a:r>
            <a:r>
              <a:rPr lang="ru-RU" sz="2200" dirty="0"/>
              <a:t>лексики.</a:t>
            </a:r>
          </a:p>
          <a:p>
            <a:pPr lvl="0"/>
            <a:r>
              <a:rPr lang="ru-RU" sz="2200" dirty="0" smtClean="0"/>
              <a:t>а) Протокол</a:t>
            </a:r>
            <a:r>
              <a:rPr lang="ru-RU" sz="2200" dirty="0"/>
              <a:t>, </a:t>
            </a:r>
            <a:r>
              <a:rPr lang="ru-RU" sz="2200" dirty="0" err="1"/>
              <a:t>звіт</a:t>
            </a:r>
            <a:r>
              <a:rPr lang="ru-RU" sz="2200" dirty="0"/>
              <a:t>, </a:t>
            </a:r>
            <a:r>
              <a:rPr lang="ru-RU" sz="2200" dirty="0" err="1"/>
              <a:t>діаметр</a:t>
            </a:r>
            <a:r>
              <a:rPr lang="ru-RU" sz="2200" dirty="0"/>
              <a:t>.</a:t>
            </a:r>
          </a:p>
          <a:p>
            <a:pPr lvl="0"/>
            <a:r>
              <a:rPr lang="ru-RU" sz="2200" dirty="0"/>
              <a:t>б</a:t>
            </a:r>
            <a:r>
              <a:rPr lang="ru-RU" sz="2200" dirty="0" smtClean="0"/>
              <a:t>) </a:t>
            </a:r>
            <a:r>
              <a:rPr lang="ru-RU" sz="2200" dirty="0" err="1" smtClean="0"/>
              <a:t>Процесор</a:t>
            </a:r>
            <a:r>
              <a:rPr lang="ru-RU" sz="2200" dirty="0"/>
              <a:t>, кодекс, </a:t>
            </a:r>
            <a:r>
              <a:rPr lang="ru-RU" sz="2200" dirty="0" err="1"/>
              <a:t>поліс</a:t>
            </a:r>
            <a:r>
              <a:rPr lang="ru-RU" sz="2200" dirty="0"/>
              <a:t>.</a:t>
            </a:r>
          </a:p>
          <a:p>
            <a:pPr lvl="0"/>
            <a:r>
              <a:rPr lang="ru-RU" sz="2200" dirty="0"/>
              <a:t>в</a:t>
            </a:r>
            <a:r>
              <a:rPr lang="ru-RU" sz="2200" dirty="0" smtClean="0"/>
              <a:t>) </a:t>
            </a:r>
            <a:r>
              <a:rPr lang="ru-RU" sz="2200" dirty="0" err="1" smtClean="0"/>
              <a:t>Договір</a:t>
            </a:r>
            <a:r>
              <a:rPr lang="ru-RU" sz="2200" dirty="0"/>
              <a:t>, </a:t>
            </a:r>
            <a:r>
              <a:rPr lang="ru-RU" sz="2200" dirty="0" err="1"/>
              <a:t>приватизація</a:t>
            </a:r>
            <a:r>
              <a:rPr lang="ru-RU" sz="2200" dirty="0"/>
              <a:t>, наказ.</a:t>
            </a:r>
          </a:p>
          <a:p>
            <a:pPr lvl="0"/>
            <a:r>
              <a:rPr lang="ru-RU" sz="2200" dirty="0"/>
              <a:t>г</a:t>
            </a:r>
            <a:r>
              <a:rPr lang="ru-RU" sz="2200" dirty="0" smtClean="0"/>
              <a:t>) </a:t>
            </a:r>
            <a:r>
              <a:rPr lang="ru-RU" sz="2200" dirty="0" err="1" smtClean="0"/>
              <a:t>Інструкція</a:t>
            </a:r>
            <a:r>
              <a:rPr lang="ru-RU" sz="2200" dirty="0"/>
              <a:t>, </a:t>
            </a:r>
            <a:r>
              <a:rPr lang="ru-RU" sz="2200" dirty="0" err="1"/>
              <a:t>заява</a:t>
            </a:r>
            <a:r>
              <a:rPr lang="ru-RU" sz="2200" dirty="0"/>
              <a:t>, </a:t>
            </a:r>
            <a:r>
              <a:rPr lang="ru-RU" sz="2200" dirty="0" err="1"/>
              <a:t>розписка</a:t>
            </a:r>
            <a:r>
              <a:rPr lang="ru-RU" sz="2200" dirty="0"/>
              <a:t>.</a:t>
            </a:r>
          </a:p>
          <a:p>
            <a:pPr lvl="0"/>
            <a:endParaRPr lang="ru-RU" dirty="0" smtClean="0"/>
          </a:p>
          <a:p>
            <a:pPr lvl="0"/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68874"/>
          </a:xfrm>
        </p:spPr>
        <p:txBody>
          <a:bodyPr/>
          <a:lstStyle/>
          <a:p>
            <a:pPr algn="l"/>
            <a:r>
              <a:rPr lang="uk-UA" sz="24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  Лексикологія досліджує словниковий склад мови,              </a:t>
            </a:r>
            <a:br>
              <a:rPr lang="uk-UA" sz="24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uk-UA" sz="2400" b="1" dirty="0" smtClean="0"/>
              <a:t>                      </a:t>
            </a:r>
            <a:r>
              <a:rPr lang="uk-UA" sz="24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враховуючи різні аспекти:</a:t>
            </a:r>
            <a:br>
              <a:rPr lang="uk-UA" sz="24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uk-UA" sz="24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uk-UA" sz="24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uk-UA" sz="2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а) походження (слово утворилося на рідному ґрунті чи запозичене з іншої мови); </a:t>
            </a:r>
            <a:br>
              <a:rPr lang="uk-UA" sz="2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uk-UA" sz="2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б) історичний вплив на формування лексичного складу (слово застаріле чи сучасне);</a:t>
            </a:r>
            <a:r>
              <a:rPr lang="ru-RU" sz="2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2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uk-UA" sz="2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в) вживання (слова активного чи пасивного вжитку);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uk-UA" sz="2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г)семантику (слова багатозначні чи однозначні; синоніми, антоніми, омоніми, пароніми);</a:t>
            </a:r>
            <a:r>
              <a:rPr lang="ru-RU" sz="2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2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uk-UA" sz="2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д) соціальний і територіальний вплив на розвиток словникового складу (загальновживані слова, професійна лексика, терміни, діалектизми).</a:t>
            </a:r>
            <a:r>
              <a:rPr lang="ru-RU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ru-RU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5500</TotalTime>
  <Words>618</Words>
  <Application>Microsoft Office PowerPoint</Application>
  <PresentationFormat>Экран (4:3)</PresentationFormat>
  <Paragraphs>100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Diseño predeterminado</vt:lpstr>
      <vt:lpstr>Лексикологія. Професійна лексика. Терміни</vt:lpstr>
      <vt:lpstr>Мета уроку:</vt:lpstr>
      <vt:lpstr>   За висловом Василя Сухомлинського “Слово – це найтонший різець, здатний доторкнутися до найніжнішої рисочки людського характеру. Вміти користуватися ним – велике мистецтво. Словом можна створити красу душі, а можна й спотворити її ”. </vt:lpstr>
      <vt:lpstr>Слайд 4</vt:lpstr>
      <vt:lpstr>Слайд 5</vt:lpstr>
      <vt:lpstr>Слайд 6</vt:lpstr>
      <vt:lpstr>Слайд 7</vt:lpstr>
      <vt:lpstr>Слайд 8</vt:lpstr>
      <vt:lpstr>   Лексикологія досліджує словниковий склад мови,                                     враховуючи різні аспекти:  а) походження (слово утворилося на рідному ґрунті чи запозичене з іншої мови);  б) історичний вплив на формування лексичного складу (слово застаріле чи сучасне); в) вживання (слова активного чи пасивного вжитку); г)семантику (слова багатозначні чи однозначні; синоніми, антоніми, омоніми, пароніми); д) соціальний і територіальний вплив на розвиток словникового складу (загальновживані слова, професійна лексика, терміни, діалектизми). </vt:lpstr>
      <vt:lpstr>Терміни – це слова, що вживаються для точного визначення певного поняття якої-небудь галузі науки, техніки, мистецтва тощо. Наприклад: ненормований робочий день, поставка продукції, температура, реалізація хлібобулочної продукції.  Стилістичні особливості термінологічної лексики                   Терміни застосовуються:                        *в офіційно-діловому стилі;           *в науковому стилі;            *в публіцистичному. </vt:lpstr>
      <vt:lpstr>Види термінів Загальновживані Поширені в різних галузях                                                      знань:  ідея, гіпотеза, формула  Вузькоспеціальні Уживаються в одній галузі знань:                                 знаменник, дільник, чисельник   Терміни у межах однієї галузі знань мають одне значення. Наприклад, слово корінь багатозначне, але в мовознавстві під ним розуміють лише морфему, а в ботаніці  – тільки орган рослини.</vt:lpstr>
      <vt:lpstr>Вправа № 1 Середньовіччя, важкі метали, синтаксис, аксіома, ресурсозабезпеченість, косинус, напівшпагат, формула, похідна функція, епітет, гіпотеза, цитоплазма, реактивний рух, опорний стрибок, півострів,система, тенденція, закон, теорія, аналіз, синтез, лізінг, банківська гарантія </vt:lpstr>
      <vt:lpstr>Слайд 13</vt:lpstr>
      <vt:lpstr>Слайд 14</vt:lpstr>
      <vt:lpstr>Слайд 15</vt:lpstr>
      <vt:lpstr>Слайд 16</vt:lpstr>
      <vt:lpstr>                                     Розминка «Назви одним словом» Завдання для класу                      Назвіть слова за їх описом. 1. Спортивна гра, коли м’яч б’ють ногами і намагаються провести його у ворота супротивника. 2. Кулачний бій між двома спортсменами. 3.Кінцевий пункт дистанції в спортивних змаганнях. 4.Гравець, який захищає свої ворота. 5.Спортивна гра, при якій м’яч перекидають через сітку від одної команди до другої. 6. Наука, що вивчає в хронологічній послідовності хід розвитку людського суспільства та його закономірності.  7. Система наукової і практичної діяльності, спрямована на зміцнення та охорону здоров'я людини.  8.Один із видів зв'язку загального користування, що проводить пересилання                              листів, газет, журналів, посилок. </vt:lpstr>
      <vt:lpstr>Слайд 18</vt:lpstr>
      <vt:lpstr>Слайд 19</vt:lpstr>
      <vt:lpstr>Слайд 20</vt:lpstr>
      <vt:lpstr>Гра            «Пригадай термін»</vt:lpstr>
      <vt:lpstr>Продовжи речення</vt:lpstr>
      <vt:lpstr>Успіхів вам!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Игорь</cp:lastModifiedBy>
  <cp:revision>809</cp:revision>
  <dcterms:created xsi:type="dcterms:W3CDTF">2010-05-23T14:28:12Z</dcterms:created>
  <dcterms:modified xsi:type="dcterms:W3CDTF">2016-11-20T17:01:46Z</dcterms:modified>
</cp:coreProperties>
</file>