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56" r:id="rId2"/>
    <p:sldId id="305" r:id="rId3"/>
    <p:sldId id="314" r:id="rId4"/>
    <p:sldId id="411" r:id="rId5"/>
    <p:sldId id="415" r:id="rId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6600"/>
    <a:srgbClr val="66FF66"/>
    <a:srgbClr val="CCFFFF"/>
    <a:srgbClr val="CCFFCC"/>
    <a:srgbClr val="FF9900"/>
    <a:srgbClr val="CC0000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457" autoAdjust="0"/>
  </p:normalViewPr>
  <p:slideViewPr>
    <p:cSldViewPr>
      <p:cViewPr>
        <p:scale>
          <a:sx n="66" d="100"/>
          <a:sy n="66" d="100"/>
        </p:scale>
        <p:origin x="-1506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7" d="100"/>
          <a:sy n="77" d="100"/>
        </p:scale>
        <p:origin x="-2130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image" Target="../media/image6.wmf"/><Relationship Id="rId7" Type="http://schemas.openxmlformats.org/officeDocument/2006/relationships/image" Target="../media/image10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D657B674-BD93-40F2-9B92-51182CE5EB7F}" type="datetimeFigureOut">
              <a:rPr lang="ru-RU"/>
              <a:pPr>
                <a:defRPr/>
              </a:pPr>
              <a:t>11.01.2017</a:t>
            </a:fld>
            <a:endParaRPr lang="ru-RU"/>
          </a:p>
        </p:txBody>
      </p:sp>
      <p:sp>
        <p:nvSpPr>
          <p:cNvPr id="962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62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4B488AB9-A872-4753-A44A-3AC1A3C27A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34473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A717CA9D-8C47-4E6D-A620-3DA4F0F23C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61638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  <p:sp>
        <p:nvSpPr>
          <p:cNvPr id="51204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00CC851-F176-4755-B87C-6C7653B2EDD0}" type="slidenum">
              <a:rPr lang="ru-RU" sz="1200" b="0" smtClean="0"/>
              <a:pPr eaLnBrk="1" hangingPunct="1"/>
              <a:t>1</a:t>
            </a:fld>
            <a:endParaRPr lang="ru-RU" sz="1200" b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4EC22B5-EE21-443E-A317-D4BAEF0FD23C}" type="slidenum">
              <a:rPr lang="ru-RU" sz="1200" b="0" smtClean="0"/>
              <a:pPr eaLnBrk="1" hangingPunct="1"/>
              <a:t>2</a:t>
            </a:fld>
            <a:endParaRPr lang="ru-RU" sz="1200" b="0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F98904E-59D7-419C-A7FA-C0C572DE76AD}" type="slidenum">
              <a:rPr lang="ru-RU" sz="1200" b="0" smtClean="0"/>
              <a:pPr eaLnBrk="1" hangingPunct="1"/>
              <a:t>3</a:t>
            </a:fld>
            <a:endParaRPr lang="ru-RU" sz="1200" b="0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C5DB3D-0514-4492-BF1D-C4E2699DCD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6887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7B4F55-B6C1-4E37-BCD9-8AD5B1F089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9516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1293F8-C7ED-44C8-8E3D-28BA6D28B9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15304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6369F5-1498-424E-BF81-DCFFD20012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13853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71BD4E-0521-4A32-B6BC-3B04B6D5FB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27662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Заголовок и два объекта над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B5805C-2DF9-4233-BC0A-4C2F3480BC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62271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F023C3-36AA-411B-890C-A83210A20B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44010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9C5BE4-A6CA-442F-924E-F69FA8CD2D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6365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5895AA-DA0C-4261-897C-FC60DD7421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5352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34FDC6-2796-46D5-B33A-45E303743E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9497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1FCBF5-E3C2-4BEE-AADE-04865D3456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3704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D6E266-D6C7-4D5F-AACF-6D50EE15A3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8985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04F8EC-5AD3-4CEB-BFA1-07C786E19F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06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A1C100-A9AB-413F-92FF-D6210D3C65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448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2C3E22-B013-498F-A7A9-6D7479C9A7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2171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5E8837-0D96-4463-BB02-FBD6452515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6807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CC99"/>
            </a:gs>
            <a:gs pos="50000">
              <a:srgbClr val="FFFFFF"/>
            </a:gs>
            <a:gs pos="100000">
              <a:srgbClr val="00CC9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Arial" charset="0"/>
              </a:defRPr>
            </a:lvl1pPr>
          </a:lstStyle>
          <a:p>
            <a:pPr>
              <a:defRPr/>
            </a:pPr>
            <a:fld id="{F743BE95-65DA-4959-BD9E-494C7293F1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11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8.wmf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0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7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9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1" name="AutoShape 25"/>
          <p:cNvSpPr>
            <a:spLocks noChangeArrowheads="1"/>
          </p:cNvSpPr>
          <p:nvPr/>
        </p:nvSpPr>
        <p:spPr bwMode="auto">
          <a:xfrm>
            <a:off x="644525" y="263525"/>
            <a:ext cx="7777163" cy="1368425"/>
          </a:xfrm>
          <a:prstGeom prst="chevron">
            <a:avLst>
              <a:gd name="adj" fmla="val 99537"/>
            </a:avLst>
          </a:prstGeom>
          <a:gradFill rotWithShape="1">
            <a:gsLst>
              <a:gs pos="0">
                <a:srgbClr val="DDEBCF"/>
              </a:gs>
              <a:gs pos="50000">
                <a:srgbClr val="FFFF00"/>
              </a:gs>
              <a:gs pos="100000">
                <a:srgbClr val="00FFFF"/>
              </a:gs>
            </a:gsLst>
            <a:lin ang="5400000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kk-KZ" sz="3200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kk-KZ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Физика пәнінің </a:t>
            </a:r>
            <a:r>
              <a:rPr lang="kk-KZ" sz="3200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мұғалімі:   </a:t>
            </a:r>
            <a:r>
              <a:rPr lang="kk-KZ" sz="3200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Барсаева М.С</a:t>
            </a:r>
            <a:endParaRPr lang="kk-KZ" sz="3200" dirty="0">
              <a:solidFill>
                <a:srgbClr val="CC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44" name="Rectangle 28"/>
          <p:cNvSpPr>
            <a:spLocks noChangeArrowheads="1"/>
          </p:cNvSpPr>
          <p:nvPr/>
        </p:nvSpPr>
        <p:spPr bwMode="auto">
          <a:xfrm>
            <a:off x="4154488" y="4076700"/>
            <a:ext cx="5040312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kk-KZ" sz="2800" i="1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endParaRPr lang="kk-KZ" sz="2800">
              <a:solidFill>
                <a:srgbClr val="CC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2800">
              <a:solidFill>
                <a:srgbClr val="CC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2" name="Rectangle 10"/>
          <p:cNvSpPr>
            <a:spLocks noChangeArrowheads="1"/>
          </p:cNvSpPr>
          <p:nvPr/>
        </p:nvSpPr>
        <p:spPr bwMode="auto">
          <a:xfrm>
            <a:off x="644525" y="2349500"/>
            <a:ext cx="8570913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kk-KZ" sz="4800" i="1">
                <a:solidFill>
                  <a:srgbClr val="FF3300"/>
                </a:solidFill>
                <a:latin typeface="Times New Roman" pitchFamily="18" charset="0"/>
              </a:rPr>
              <a:t>Импульстің сақталу заңына        есептер  шығару</a:t>
            </a:r>
            <a:endParaRPr lang="ru-RU" sz="4800" i="1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2053" name="Text Box 12"/>
          <p:cNvSpPr txBox="1">
            <a:spLocks noChangeArrowheads="1"/>
          </p:cNvSpPr>
          <p:nvPr/>
        </p:nvSpPr>
        <p:spPr bwMode="auto">
          <a:xfrm>
            <a:off x="468313" y="1700213"/>
            <a:ext cx="525621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kk-KZ" sz="4000">
                <a:solidFill>
                  <a:srgbClr val="0000FF"/>
                </a:solidFill>
                <a:latin typeface="Times New Roman" pitchFamily="18" charset="0"/>
              </a:rPr>
              <a:t>Сабақ тақырыбы:</a:t>
            </a:r>
            <a:endParaRPr lang="ru-RU" sz="4000">
              <a:solidFill>
                <a:srgbClr val="0000FF"/>
              </a:solidFill>
              <a:latin typeface="Times New Roman" pitchFamily="18" charset="0"/>
            </a:endParaRPr>
          </a:p>
        </p:txBody>
      </p:sp>
      <p:pic>
        <p:nvPicPr>
          <p:cNvPr id="2054" name="Picture 15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6363" y="3919538"/>
            <a:ext cx="9037637" cy="289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 advTm="13171">
    <p:sndAc>
      <p:stSnd>
        <p:snd r:embed="rId3" name="drumroll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9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9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41" grpId="0" animBg="1"/>
      <p:bldP spid="924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971550" y="476250"/>
            <a:ext cx="7345363" cy="863600"/>
            <a:chOff x="612" y="562"/>
            <a:chExt cx="3175" cy="373"/>
          </a:xfrm>
        </p:grpSpPr>
        <p:sp>
          <p:nvSpPr>
            <p:cNvPr id="4123" name="AutoShape 6"/>
            <p:cNvSpPr>
              <a:spLocks noChangeArrowheads="1"/>
            </p:cNvSpPr>
            <p:nvPr/>
          </p:nvSpPr>
          <p:spPr bwMode="auto">
            <a:xfrm>
              <a:off x="631" y="753"/>
              <a:ext cx="3156" cy="182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C0C0C0"/>
                </a:gs>
                <a:gs pos="100000">
                  <a:srgbClr val="595959">
                    <a:alpha val="29999"/>
                  </a:srgb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/>
            <a:p>
              <a:endParaRPr lang="ru-RU" sz="1800" b="0"/>
            </a:p>
          </p:txBody>
        </p:sp>
        <p:grpSp>
          <p:nvGrpSpPr>
            <p:cNvPr id="4124" name="Group 7"/>
            <p:cNvGrpSpPr>
              <a:grpSpLocks/>
            </p:cNvGrpSpPr>
            <p:nvPr/>
          </p:nvGrpSpPr>
          <p:grpSpPr bwMode="auto">
            <a:xfrm>
              <a:off x="612" y="562"/>
              <a:ext cx="3169" cy="317"/>
              <a:chOff x="612" y="562"/>
              <a:chExt cx="3169" cy="317"/>
            </a:xfrm>
          </p:grpSpPr>
          <p:sp>
            <p:nvSpPr>
              <p:cNvPr id="57352" name="AutoShape 8"/>
              <p:cNvSpPr>
                <a:spLocks noChangeArrowheads="1"/>
              </p:cNvSpPr>
              <p:nvPr/>
            </p:nvSpPr>
            <p:spPr bwMode="auto">
              <a:xfrm>
                <a:off x="612" y="578"/>
                <a:ext cx="3169" cy="3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3399FF"/>
                  </a:gs>
                  <a:gs pos="100000">
                    <a:schemeClr val="bg1"/>
                  </a:gs>
                </a:gsLst>
                <a:lin ang="5400000" scaled="1"/>
              </a:gradFill>
              <a:ln w="3175" algn="ctr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anchor="ctr"/>
              <a:lstStyle/>
              <a:p>
                <a:pPr algn="ctr" latinLnBrk="1">
                  <a:defRPr/>
                </a:pPr>
                <a:endParaRPr kumimoji="1" lang="ru-RU" sz="1200">
                  <a:effectLst>
                    <a:outerShdw blurRad="38100" dist="38100" dir="2700000" algn="tl">
                      <a:srgbClr val="FFFFFF"/>
                    </a:outerShdw>
                  </a:effectLst>
                  <a:latin typeface="휴먼모음T" pitchFamily="18" charset="-127"/>
                  <a:ea typeface="휴먼모음T" pitchFamily="18" charset="-127"/>
                </a:endParaRPr>
              </a:p>
            </p:txBody>
          </p:sp>
          <p:sp>
            <p:nvSpPr>
              <p:cNvPr id="57353" name="AutoShape 9"/>
              <p:cNvSpPr>
                <a:spLocks noChangeArrowheads="1"/>
              </p:cNvSpPr>
              <p:nvPr/>
            </p:nvSpPr>
            <p:spPr bwMode="auto">
              <a:xfrm flipV="1">
                <a:off x="760" y="562"/>
                <a:ext cx="2909" cy="18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bg1">
                      <a:gamma/>
                      <a:shade val="0"/>
                      <a:invGamma/>
                      <a:alpha val="0"/>
                    </a:schemeClr>
                  </a:gs>
                  <a:gs pos="50000">
                    <a:schemeClr val="bg1">
                      <a:alpha val="41000"/>
                    </a:schemeClr>
                  </a:gs>
                  <a:gs pos="100000">
                    <a:schemeClr val="bg1">
                      <a:gamma/>
                      <a:shade val="0"/>
                      <a:invGamma/>
                      <a:alpha val="0"/>
                    </a:scheme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sz="1800" b="0"/>
              </a:p>
            </p:txBody>
          </p:sp>
        </p:grpSp>
      </p:grpSp>
      <p:sp>
        <p:nvSpPr>
          <p:cNvPr id="4099" name="Rectangle 31"/>
          <p:cNvSpPr>
            <a:spLocks noChangeArrowheads="1"/>
          </p:cNvSpPr>
          <p:nvPr/>
        </p:nvSpPr>
        <p:spPr bwMode="auto">
          <a:xfrm rot="16200000" flipH="1">
            <a:off x="4441825" y="2182813"/>
            <a:ext cx="260350" cy="9144000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333333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sz="1800" b="0"/>
          </a:p>
        </p:txBody>
      </p:sp>
      <p:sp>
        <p:nvSpPr>
          <p:cNvPr id="4100" name="Rectangle 32"/>
          <p:cNvSpPr>
            <a:spLocks noChangeArrowheads="1"/>
          </p:cNvSpPr>
          <p:nvPr/>
        </p:nvSpPr>
        <p:spPr bwMode="auto">
          <a:xfrm>
            <a:off x="9109075" y="0"/>
            <a:ext cx="36513" cy="6858000"/>
          </a:xfrm>
          <a:prstGeom prst="rect">
            <a:avLst/>
          </a:prstGeom>
          <a:solidFill>
            <a:srgbClr val="968DD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sz="1800" b="0"/>
          </a:p>
        </p:txBody>
      </p:sp>
      <p:sp>
        <p:nvSpPr>
          <p:cNvPr id="4101" name="Rectangle 34"/>
          <p:cNvSpPr>
            <a:spLocks noChangeArrowheads="1"/>
          </p:cNvSpPr>
          <p:nvPr/>
        </p:nvSpPr>
        <p:spPr bwMode="auto">
          <a:xfrm flipH="1">
            <a:off x="0" y="0"/>
            <a:ext cx="258763" cy="6858000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333333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sz="1800" b="0"/>
          </a:p>
        </p:txBody>
      </p:sp>
      <p:sp>
        <p:nvSpPr>
          <p:cNvPr id="4102" name="Rectangle 35"/>
          <p:cNvSpPr>
            <a:spLocks noChangeArrowheads="1"/>
          </p:cNvSpPr>
          <p:nvPr/>
        </p:nvSpPr>
        <p:spPr bwMode="auto">
          <a:xfrm rot="5400000" flipH="1" flipV="1">
            <a:off x="4441825" y="-4441825"/>
            <a:ext cx="260350" cy="9144000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333333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sz="1800" b="0"/>
          </a:p>
        </p:txBody>
      </p:sp>
      <p:sp>
        <p:nvSpPr>
          <p:cNvPr id="4103" name="Rectangle 36"/>
          <p:cNvSpPr>
            <a:spLocks noChangeArrowheads="1"/>
          </p:cNvSpPr>
          <p:nvPr/>
        </p:nvSpPr>
        <p:spPr bwMode="auto">
          <a:xfrm>
            <a:off x="0" y="6821488"/>
            <a:ext cx="9144000" cy="36512"/>
          </a:xfrm>
          <a:prstGeom prst="rect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sz="1800" b="0"/>
          </a:p>
        </p:txBody>
      </p:sp>
      <p:sp>
        <p:nvSpPr>
          <p:cNvPr id="4104" name="Rectangle 37"/>
          <p:cNvSpPr>
            <a:spLocks noChangeArrowheads="1"/>
          </p:cNvSpPr>
          <p:nvPr/>
        </p:nvSpPr>
        <p:spPr bwMode="auto">
          <a:xfrm>
            <a:off x="0" y="0"/>
            <a:ext cx="9144000" cy="36513"/>
          </a:xfrm>
          <a:prstGeom prst="rect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sz="1800" b="0"/>
          </a:p>
        </p:txBody>
      </p:sp>
      <p:sp>
        <p:nvSpPr>
          <p:cNvPr id="4105" name="Rectangle 38"/>
          <p:cNvSpPr>
            <a:spLocks noChangeArrowheads="1"/>
          </p:cNvSpPr>
          <p:nvPr/>
        </p:nvSpPr>
        <p:spPr bwMode="auto">
          <a:xfrm>
            <a:off x="0" y="0"/>
            <a:ext cx="36513" cy="6858000"/>
          </a:xfrm>
          <a:prstGeom prst="rect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sz="1800" b="0"/>
          </a:p>
        </p:txBody>
      </p:sp>
      <p:sp>
        <p:nvSpPr>
          <p:cNvPr id="4106" name="Rectangle 39"/>
          <p:cNvSpPr>
            <a:spLocks noChangeArrowheads="1"/>
          </p:cNvSpPr>
          <p:nvPr/>
        </p:nvSpPr>
        <p:spPr bwMode="auto">
          <a:xfrm>
            <a:off x="9107488" y="0"/>
            <a:ext cx="36512" cy="6858000"/>
          </a:xfrm>
          <a:prstGeom prst="rect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sz="1800" b="0"/>
          </a:p>
        </p:txBody>
      </p:sp>
      <p:sp>
        <p:nvSpPr>
          <p:cNvPr id="57384" name="AutoShape 40"/>
          <p:cNvSpPr>
            <a:spLocks noChangeArrowheads="1"/>
          </p:cNvSpPr>
          <p:nvPr/>
        </p:nvSpPr>
        <p:spPr bwMode="auto">
          <a:xfrm flipV="1">
            <a:off x="431800" y="1268413"/>
            <a:ext cx="1079500" cy="287337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09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9394" y="20151"/>
                </a:moveTo>
                <a:cubicBezTo>
                  <a:pt x="4766" y="19456"/>
                  <a:pt x="1343" y="15479"/>
                  <a:pt x="1343" y="10800"/>
                </a:cubicBezTo>
                <a:cubicBezTo>
                  <a:pt x="1343" y="5577"/>
                  <a:pt x="5577" y="1343"/>
                  <a:pt x="10800" y="1343"/>
                </a:cubicBezTo>
                <a:cubicBezTo>
                  <a:pt x="16022" y="1343"/>
                  <a:pt x="20257" y="5577"/>
                  <a:pt x="20257" y="10800"/>
                </a:cubicBezTo>
                <a:cubicBezTo>
                  <a:pt x="20257" y="15479"/>
                  <a:pt x="16833" y="19456"/>
                  <a:pt x="12205" y="20151"/>
                </a:cubicBezTo>
                <a:lnTo>
                  <a:pt x="12405" y="21479"/>
                </a:lnTo>
                <a:cubicBezTo>
                  <a:pt x="17690" y="20685"/>
                  <a:pt x="21600" y="16144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ubicBezTo>
                  <a:pt x="-1" y="16144"/>
                  <a:pt x="3909" y="20685"/>
                  <a:pt x="9194" y="21479"/>
                </a:cubicBezTo>
                <a:lnTo>
                  <a:pt x="9394" y="20151"/>
                </a:lnTo>
                <a:close/>
              </a:path>
            </a:pathLst>
          </a:custGeom>
          <a:gradFill rotWithShape="1">
            <a:gsLst>
              <a:gs pos="0">
                <a:srgbClr val="0DAEFF"/>
              </a:gs>
              <a:gs pos="100000">
                <a:srgbClr val="0053BD">
                  <a:alpha val="39998"/>
                </a:srgbClr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4" name="Group 41"/>
          <p:cNvGrpSpPr>
            <a:grpSpLocks/>
          </p:cNvGrpSpPr>
          <p:nvPr/>
        </p:nvGrpSpPr>
        <p:grpSpPr bwMode="auto">
          <a:xfrm>
            <a:off x="574675" y="1196975"/>
            <a:ext cx="792163" cy="242888"/>
            <a:chOff x="1882" y="2597"/>
            <a:chExt cx="2132" cy="561"/>
          </a:xfrm>
        </p:grpSpPr>
        <p:sp>
          <p:nvSpPr>
            <p:cNvPr id="4121" name="Oval 42"/>
            <p:cNvSpPr>
              <a:spLocks noChangeArrowheads="1"/>
            </p:cNvSpPr>
            <p:nvPr/>
          </p:nvSpPr>
          <p:spPr bwMode="auto">
            <a:xfrm>
              <a:off x="1882" y="2614"/>
              <a:ext cx="2132" cy="544"/>
            </a:xfrm>
            <a:prstGeom prst="ellipse">
              <a:avLst/>
            </a:prstGeom>
            <a:solidFill>
              <a:srgbClr val="99CCFF"/>
            </a:solidFill>
            <a:ln w="9525">
              <a:round/>
              <a:headEnd/>
              <a:tailEnd/>
            </a:ln>
            <a:scene3d>
              <a:camera prst="legacyPerspectiveBottom"/>
              <a:lightRig rig="legacyFlat3" dir="t"/>
            </a:scene3d>
            <a:sp3d extrusionH="887400" prstMaterial="legacyMatte">
              <a:bevelT w="13500" h="13500" prst="angle"/>
              <a:bevelB w="13500" h="13500" prst="angle"/>
              <a:extrusionClr>
                <a:srgbClr val="99CCFF"/>
              </a:extrusionClr>
            </a:sp3d>
          </p:spPr>
          <p:txBody>
            <a:bodyPr wrap="none" anchor="ctr">
              <a:flatTx/>
            </a:bodyPr>
            <a:lstStyle/>
            <a:p>
              <a:endParaRPr lang="ru-RU" sz="1800" b="0"/>
            </a:p>
          </p:txBody>
        </p:sp>
        <p:sp>
          <p:nvSpPr>
            <p:cNvPr id="4122" name="Oval 43"/>
            <p:cNvSpPr>
              <a:spLocks noChangeArrowheads="1"/>
            </p:cNvSpPr>
            <p:nvPr/>
          </p:nvSpPr>
          <p:spPr bwMode="auto">
            <a:xfrm>
              <a:off x="2019" y="2597"/>
              <a:ext cx="1859" cy="425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DDDDDD"/>
                </a:gs>
              </a:gsLst>
              <a:lin ang="2700000" scaled="1"/>
            </a:gradFill>
            <a:ln>
              <a:noFill/>
            </a:ln>
            <a:effectLst>
              <a:outerShdw dist="35921" dir="2700000" algn="ctr" rotWithShape="0">
                <a:schemeClr val="tx1"/>
              </a:outerShdw>
            </a:effectLst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latinLnBrk="1"/>
              <a:endParaRPr kumimoji="1" lang="ru-RU" b="0">
                <a:solidFill>
                  <a:srgbClr val="009900"/>
                </a:solidFill>
                <a:latin typeface="휴먼모음T" pitchFamily="18" charset="-127"/>
                <a:ea typeface="휴먼모음T" pitchFamily="18" charset="-127"/>
              </a:endParaRPr>
            </a:p>
          </p:txBody>
        </p:sp>
      </p:grpSp>
      <p:sp>
        <p:nvSpPr>
          <p:cNvPr id="57388" name="Text Box 44"/>
          <p:cNvSpPr txBox="1">
            <a:spLocks noChangeArrowheads="1"/>
          </p:cNvSpPr>
          <p:nvPr/>
        </p:nvSpPr>
        <p:spPr bwMode="auto">
          <a:xfrm>
            <a:off x="1476375" y="620713"/>
            <a:ext cx="6696075" cy="1022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rgbClr val="C7C7C7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algn="ctr" latinLnBrk="1">
              <a:spcBef>
                <a:spcPct val="50000"/>
              </a:spcBef>
              <a:defRPr/>
            </a:pPr>
            <a:endParaRPr lang="kk-KZ" altLang="ko-KR" sz="100">
              <a:solidFill>
                <a:srgbClr val="0099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 latinLnBrk="1">
              <a:spcBef>
                <a:spcPct val="50000"/>
              </a:spcBef>
              <a:defRPr/>
            </a:pPr>
            <a:endParaRPr lang="en-US" altLang="ko-KR" sz="4000" i="1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ea typeface="굴림" pitchFamily="50" charset="-127"/>
            </a:endParaRPr>
          </a:p>
        </p:txBody>
      </p:sp>
      <p:sp>
        <p:nvSpPr>
          <p:cNvPr id="4110" name="AutoShape 48"/>
          <p:cNvSpPr>
            <a:spLocks noChangeArrowheads="1"/>
          </p:cNvSpPr>
          <p:nvPr/>
        </p:nvSpPr>
        <p:spPr bwMode="auto">
          <a:xfrm>
            <a:off x="892175" y="1487488"/>
            <a:ext cx="6992938" cy="1431925"/>
          </a:xfrm>
          <a:prstGeom prst="roundRect">
            <a:avLst>
              <a:gd name="adj" fmla="val 4296"/>
            </a:avLst>
          </a:prstGeom>
          <a:solidFill>
            <a:srgbClr val="CCFFFF">
              <a:alpha val="30196"/>
            </a:srgbClr>
          </a:solidFill>
          <a:ln w="38100" cap="rnd" algn="ctr">
            <a:solidFill>
              <a:srgbClr val="0066FF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r>
              <a:rPr lang="kk-KZ" sz="1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Сабақтың мақсаты:   </a:t>
            </a:r>
            <a:r>
              <a:rPr lang="kk-KZ" sz="1800">
                <a:latin typeface="Times New Roman" pitchFamily="18" charset="0"/>
                <a:cs typeface="Times New Roman" pitchFamily="18" charset="0"/>
              </a:rPr>
              <a:t>СТО дағдысын қалыптастыра отырып,</a:t>
            </a:r>
          </a:p>
          <a:p>
            <a:r>
              <a:rPr lang="kk-KZ" sz="1800">
                <a:latin typeface="Times New Roman" pitchFamily="18" charset="0"/>
                <a:cs typeface="Times New Roman" pitchFamily="18" charset="0"/>
              </a:rPr>
              <a:t>оқушылардың теориялық білімін тәжірибемен</a:t>
            </a:r>
          </a:p>
          <a:p>
            <a:r>
              <a:rPr lang="kk-KZ" sz="1800">
                <a:latin typeface="Times New Roman" pitchFamily="18" charset="0"/>
                <a:cs typeface="Times New Roman" pitchFamily="18" charset="0"/>
              </a:rPr>
              <a:t>ұштастыру </a:t>
            </a:r>
            <a:endParaRPr lang="ru-RU" sz="1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397" name="AutoShape 53"/>
          <p:cNvSpPr>
            <a:spLocks noChangeArrowheads="1"/>
          </p:cNvSpPr>
          <p:nvPr/>
        </p:nvSpPr>
        <p:spPr bwMode="auto">
          <a:xfrm flipV="1">
            <a:off x="1476375" y="1923039"/>
            <a:ext cx="7670800" cy="477838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000000">
                  <a:alpha val="0"/>
                </a:srgbClr>
              </a:gs>
              <a:gs pos="50000">
                <a:schemeClr val="bg1">
                  <a:alpha val="40999"/>
                </a:schemeClr>
              </a:gs>
              <a:gs pos="100000">
                <a:srgbClr val="000000">
                  <a:alpha val="0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rot="10800000" anchor="ctr">
            <a:spAutoFit/>
          </a:bodyPr>
          <a:lstStyle/>
          <a:p>
            <a:pPr>
              <a:defRPr/>
            </a:pPr>
            <a:endParaRPr lang="ru-RU" sz="1800" b="0"/>
          </a:p>
        </p:txBody>
      </p:sp>
      <p:sp>
        <p:nvSpPr>
          <p:cNvPr id="57398" name="Text Box 54"/>
          <p:cNvSpPr txBox="1">
            <a:spLocks noChangeArrowheads="1"/>
          </p:cNvSpPr>
          <p:nvPr/>
        </p:nvSpPr>
        <p:spPr bwMode="auto">
          <a:xfrm>
            <a:off x="608013" y="1533525"/>
            <a:ext cx="7810500" cy="1219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rgbClr val="C7C7C7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algn="ctr" latinLnBrk="1">
              <a:spcBef>
                <a:spcPct val="50000"/>
              </a:spcBef>
              <a:defRPr/>
            </a:pPr>
            <a:endParaRPr lang="ru-RU" sz="3600" i="1" dirty="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7399" name="Text Box 55"/>
          <p:cNvSpPr txBox="1">
            <a:spLocks noChangeArrowheads="1"/>
          </p:cNvSpPr>
          <p:nvPr/>
        </p:nvSpPr>
        <p:spPr bwMode="auto">
          <a:xfrm>
            <a:off x="892175" y="1503363"/>
            <a:ext cx="8310563" cy="523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endParaRPr lang="ru-RU" sz="2800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7465" name="Rectangle 121"/>
          <p:cNvSpPr>
            <a:spLocks noChangeArrowheads="1"/>
          </p:cNvSpPr>
          <p:nvPr/>
        </p:nvSpPr>
        <p:spPr bwMode="auto">
          <a:xfrm>
            <a:off x="2500313" y="428625"/>
            <a:ext cx="4897437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latinLnBrk="1">
              <a:spcBef>
                <a:spcPct val="50000"/>
              </a:spcBef>
              <a:defRPr/>
            </a:pPr>
            <a:r>
              <a:rPr lang="kk-KZ" altLang="ko-KR" sz="4400" i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Schoolbook" pitchFamily="18" charset="0"/>
              </a:rPr>
              <a:t>Мақсаты</a:t>
            </a:r>
            <a:endParaRPr lang="en-US" altLang="ko-KR" sz="4400" i="1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entury Schoolbook" pitchFamily="18" charset="0"/>
              <a:ea typeface="굴림" pitchFamily="50" charset="-127"/>
            </a:endParaRPr>
          </a:p>
        </p:txBody>
      </p:sp>
      <p:pic>
        <p:nvPicPr>
          <p:cNvPr id="57389" name="Picture 45" descr="영화아이콘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1188" y="509588"/>
            <a:ext cx="865187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431800" y="2924175"/>
            <a:ext cx="7870825" cy="2309813"/>
          </a:xfrm>
          <a:prstGeom prst="rect">
            <a:avLst/>
          </a:prstGeom>
        </p:spPr>
        <p:txBody>
          <a:bodyPr>
            <a:spAutoFit/>
          </a:bodyPr>
          <a:lstStyle/>
          <a:p>
            <a:pPr marL="46037">
              <a:buFont typeface="Georgia" pitchFamily="18" charset="0"/>
              <a:buNone/>
              <a:defRPr/>
            </a:pPr>
            <a:r>
              <a:rPr lang="kk-K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Күтілетін  нәтиже:  </a:t>
            </a:r>
          </a:p>
          <a:p>
            <a:pPr marL="388937" indent="-342900">
              <a:buFont typeface="Arial" pitchFamily="34" charset="0"/>
              <a:buChar char="•"/>
              <a:defRPr/>
            </a:pPr>
            <a:r>
              <a:rPr lang="kk-KZ" dirty="0">
                <a:latin typeface="Times New Roman" pitchFamily="18" charset="0"/>
                <a:cs typeface="Times New Roman" pitchFamily="18" charset="0"/>
              </a:rPr>
              <a:t>Дене импульсі мен күш импульсінің физикалық       мағынасын ажырата біледі</a:t>
            </a:r>
          </a:p>
          <a:p>
            <a:pPr marL="388937" indent="-342900">
              <a:buFont typeface="Arial" pitchFamily="34" charset="0"/>
              <a:buChar char="•"/>
              <a:defRPr/>
            </a:pPr>
            <a:r>
              <a:rPr lang="kk-KZ" dirty="0">
                <a:latin typeface="Times New Roman" pitchFamily="18" charset="0"/>
                <a:cs typeface="Times New Roman" pitchFamily="18" charset="0"/>
              </a:rPr>
              <a:t>Импульстің сақталу заңының техникада        </a:t>
            </a:r>
          </a:p>
          <a:p>
            <a:pPr marL="46037">
              <a:defRPr/>
            </a:pPr>
            <a:r>
              <a:rPr lang="kk-KZ" dirty="0">
                <a:latin typeface="Times New Roman" pitchFamily="18" charset="0"/>
                <a:cs typeface="Times New Roman" pitchFamily="18" charset="0"/>
              </a:rPr>
              <a:t>     қолданылуын түсіндіре алады</a:t>
            </a:r>
          </a:p>
          <a:p>
            <a:pPr marL="388937" indent="-342900">
              <a:buFont typeface="Arial" pitchFamily="34" charset="0"/>
              <a:buChar char="•"/>
              <a:defRPr/>
            </a:pPr>
            <a:r>
              <a:rPr lang="kk-KZ" dirty="0">
                <a:latin typeface="Times New Roman" pitchFamily="18" charset="0"/>
                <a:cs typeface="Times New Roman" pitchFamily="18" charset="0"/>
              </a:rPr>
              <a:t>Заңдылықтарды есеп шығаруда  қолдана біледі</a:t>
            </a:r>
            <a:endParaRPr lang="ru-RU" dirty="0">
              <a:latin typeface="Arial" pitchFamily="34" charset="0"/>
            </a:endParaRPr>
          </a:p>
        </p:txBody>
      </p:sp>
      <p:sp>
        <p:nvSpPr>
          <p:cNvPr id="27" name="Text Box 54"/>
          <p:cNvSpPr txBox="1">
            <a:spLocks noChangeArrowheads="1"/>
          </p:cNvSpPr>
          <p:nvPr/>
        </p:nvSpPr>
        <p:spPr bwMode="auto">
          <a:xfrm>
            <a:off x="760413" y="1685925"/>
            <a:ext cx="7810500" cy="1219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rgbClr val="C7C7C7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algn="ctr" latinLnBrk="1">
              <a:spcBef>
                <a:spcPct val="50000"/>
              </a:spcBef>
              <a:defRPr/>
            </a:pPr>
            <a:endParaRPr lang="ru-RU" sz="3600" i="1" dirty="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4120" name="Picture 30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32600" y="4708525"/>
            <a:ext cx="2025650" cy="2046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73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73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73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73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7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7" presetID="4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7"/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73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7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7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84" grpId="0" animBg="1"/>
      <p:bldP spid="5738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4"/>
          <p:cNvGrpSpPr>
            <a:grpSpLocks/>
          </p:cNvGrpSpPr>
          <p:nvPr/>
        </p:nvGrpSpPr>
        <p:grpSpPr bwMode="auto">
          <a:xfrm>
            <a:off x="900113" y="188913"/>
            <a:ext cx="7345362" cy="863600"/>
            <a:chOff x="612" y="562"/>
            <a:chExt cx="3175" cy="373"/>
          </a:xfrm>
        </p:grpSpPr>
        <p:sp>
          <p:nvSpPr>
            <p:cNvPr id="5143" name="AutoShape 5"/>
            <p:cNvSpPr>
              <a:spLocks noChangeArrowheads="1"/>
            </p:cNvSpPr>
            <p:nvPr/>
          </p:nvSpPr>
          <p:spPr bwMode="auto">
            <a:xfrm>
              <a:off x="631" y="753"/>
              <a:ext cx="3156" cy="182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C0C0C0"/>
                </a:gs>
                <a:gs pos="100000">
                  <a:srgbClr val="595959">
                    <a:alpha val="29999"/>
                  </a:srgb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/>
            <a:p>
              <a:endParaRPr lang="ru-RU" sz="1800" b="0"/>
            </a:p>
          </p:txBody>
        </p:sp>
        <p:grpSp>
          <p:nvGrpSpPr>
            <p:cNvPr id="5144" name="Group 6"/>
            <p:cNvGrpSpPr>
              <a:grpSpLocks/>
            </p:cNvGrpSpPr>
            <p:nvPr/>
          </p:nvGrpSpPr>
          <p:grpSpPr bwMode="auto">
            <a:xfrm>
              <a:off x="612" y="562"/>
              <a:ext cx="3169" cy="317"/>
              <a:chOff x="612" y="562"/>
              <a:chExt cx="3169" cy="317"/>
            </a:xfrm>
          </p:grpSpPr>
          <p:sp>
            <p:nvSpPr>
              <p:cNvPr id="71687" name="AutoShape 7"/>
              <p:cNvSpPr>
                <a:spLocks noChangeArrowheads="1"/>
              </p:cNvSpPr>
              <p:nvPr/>
            </p:nvSpPr>
            <p:spPr bwMode="auto">
              <a:xfrm>
                <a:off x="612" y="578"/>
                <a:ext cx="3169" cy="3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3399FF"/>
                  </a:gs>
                  <a:gs pos="100000">
                    <a:schemeClr val="bg1"/>
                  </a:gs>
                </a:gsLst>
                <a:lin ang="5400000" scaled="1"/>
              </a:gradFill>
              <a:ln w="3175" algn="ctr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anchor="ctr"/>
              <a:lstStyle/>
              <a:p>
                <a:pPr algn="ctr" latinLnBrk="1">
                  <a:defRPr/>
                </a:pPr>
                <a:endParaRPr kumimoji="1" lang="ru-RU" sz="1200">
                  <a:effectLst>
                    <a:outerShdw blurRad="38100" dist="38100" dir="2700000" algn="tl">
                      <a:srgbClr val="FFFFFF"/>
                    </a:outerShdw>
                  </a:effectLst>
                  <a:latin typeface="휴먼모음T" pitchFamily="18" charset="-127"/>
                  <a:ea typeface="휴먼모음T" pitchFamily="18" charset="-127"/>
                </a:endParaRPr>
              </a:p>
            </p:txBody>
          </p:sp>
          <p:sp>
            <p:nvSpPr>
              <p:cNvPr id="71688" name="AutoShape 8"/>
              <p:cNvSpPr>
                <a:spLocks noChangeArrowheads="1"/>
              </p:cNvSpPr>
              <p:nvPr/>
            </p:nvSpPr>
            <p:spPr bwMode="auto">
              <a:xfrm flipV="1">
                <a:off x="760" y="562"/>
                <a:ext cx="2909" cy="18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bg1">
                      <a:gamma/>
                      <a:shade val="0"/>
                      <a:invGamma/>
                      <a:alpha val="0"/>
                    </a:schemeClr>
                  </a:gs>
                  <a:gs pos="50000">
                    <a:schemeClr val="bg1">
                      <a:alpha val="41000"/>
                    </a:schemeClr>
                  </a:gs>
                  <a:gs pos="100000">
                    <a:schemeClr val="bg1">
                      <a:gamma/>
                      <a:shade val="0"/>
                      <a:invGamma/>
                      <a:alpha val="0"/>
                    </a:scheme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sz="1800" b="0"/>
              </a:p>
            </p:txBody>
          </p:sp>
        </p:grpSp>
      </p:grpSp>
      <p:sp>
        <p:nvSpPr>
          <p:cNvPr id="5123" name="Rectangle 10"/>
          <p:cNvSpPr>
            <a:spLocks noChangeArrowheads="1"/>
          </p:cNvSpPr>
          <p:nvPr/>
        </p:nvSpPr>
        <p:spPr bwMode="auto">
          <a:xfrm>
            <a:off x="9109075" y="0"/>
            <a:ext cx="36513" cy="6858000"/>
          </a:xfrm>
          <a:prstGeom prst="rect">
            <a:avLst/>
          </a:prstGeom>
          <a:solidFill>
            <a:srgbClr val="968DD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sz="1800" b="0"/>
          </a:p>
        </p:txBody>
      </p:sp>
      <p:sp>
        <p:nvSpPr>
          <p:cNvPr id="5124" name="Rectangle 11"/>
          <p:cNvSpPr>
            <a:spLocks noChangeArrowheads="1"/>
          </p:cNvSpPr>
          <p:nvPr/>
        </p:nvSpPr>
        <p:spPr bwMode="auto">
          <a:xfrm>
            <a:off x="8902700" y="0"/>
            <a:ext cx="258763" cy="6858000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333333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sz="1800" b="0"/>
          </a:p>
        </p:txBody>
      </p:sp>
      <p:sp>
        <p:nvSpPr>
          <p:cNvPr id="5125" name="Rectangle 12"/>
          <p:cNvSpPr>
            <a:spLocks noChangeArrowheads="1"/>
          </p:cNvSpPr>
          <p:nvPr/>
        </p:nvSpPr>
        <p:spPr bwMode="auto">
          <a:xfrm flipH="1">
            <a:off x="0" y="0"/>
            <a:ext cx="258763" cy="6858000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333333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sz="1800" b="0"/>
          </a:p>
        </p:txBody>
      </p:sp>
      <p:sp>
        <p:nvSpPr>
          <p:cNvPr id="5126" name="Rectangle 13"/>
          <p:cNvSpPr>
            <a:spLocks noChangeArrowheads="1"/>
          </p:cNvSpPr>
          <p:nvPr/>
        </p:nvSpPr>
        <p:spPr bwMode="auto">
          <a:xfrm rot="5400000" flipH="1" flipV="1">
            <a:off x="4441825" y="-4441825"/>
            <a:ext cx="260350" cy="9144000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333333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sz="1800" b="0"/>
          </a:p>
        </p:txBody>
      </p:sp>
      <p:sp>
        <p:nvSpPr>
          <p:cNvPr id="5127" name="Rectangle 14"/>
          <p:cNvSpPr>
            <a:spLocks noChangeArrowheads="1"/>
          </p:cNvSpPr>
          <p:nvPr/>
        </p:nvSpPr>
        <p:spPr bwMode="auto">
          <a:xfrm>
            <a:off x="0" y="6821488"/>
            <a:ext cx="9144000" cy="36512"/>
          </a:xfrm>
          <a:prstGeom prst="rect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sz="1800" b="0"/>
          </a:p>
        </p:txBody>
      </p:sp>
      <p:sp>
        <p:nvSpPr>
          <p:cNvPr id="5128" name="Rectangle 15"/>
          <p:cNvSpPr>
            <a:spLocks noChangeArrowheads="1"/>
          </p:cNvSpPr>
          <p:nvPr/>
        </p:nvSpPr>
        <p:spPr bwMode="auto">
          <a:xfrm>
            <a:off x="0" y="0"/>
            <a:ext cx="9144000" cy="36513"/>
          </a:xfrm>
          <a:prstGeom prst="rect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sz="1800" b="0"/>
          </a:p>
        </p:txBody>
      </p:sp>
      <p:sp>
        <p:nvSpPr>
          <p:cNvPr id="5129" name="Rectangle 16"/>
          <p:cNvSpPr>
            <a:spLocks noChangeArrowheads="1"/>
          </p:cNvSpPr>
          <p:nvPr/>
        </p:nvSpPr>
        <p:spPr bwMode="auto">
          <a:xfrm>
            <a:off x="0" y="0"/>
            <a:ext cx="36513" cy="6858000"/>
          </a:xfrm>
          <a:prstGeom prst="rect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sz="1800" b="0"/>
          </a:p>
        </p:txBody>
      </p:sp>
      <p:sp>
        <p:nvSpPr>
          <p:cNvPr id="5130" name="Rectangle 17"/>
          <p:cNvSpPr>
            <a:spLocks noChangeArrowheads="1"/>
          </p:cNvSpPr>
          <p:nvPr/>
        </p:nvSpPr>
        <p:spPr bwMode="auto">
          <a:xfrm>
            <a:off x="9107488" y="0"/>
            <a:ext cx="36512" cy="6858000"/>
          </a:xfrm>
          <a:prstGeom prst="rect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sz="1800" b="0"/>
          </a:p>
        </p:txBody>
      </p:sp>
      <p:sp>
        <p:nvSpPr>
          <p:cNvPr id="5131" name="AutoShape 18"/>
          <p:cNvSpPr>
            <a:spLocks noChangeArrowheads="1"/>
          </p:cNvSpPr>
          <p:nvPr/>
        </p:nvSpPr>
        <p:spPr bwMode="auto">
          <a:xfrm flipV="1">
            <a:off x="431800" y="1268413"/>
            <a:ext cx="1079500" cy="287337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09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9394" y="20151"/>
                </a:moveTo>
                <a:cubicBezTo>
                  <a:pt x="4766" y="19456"/>
                  <a:pt x="1343" y="15479"/>
                  <a:pt x="1343" y="10800"/>
                </a:cubicBezTo>
                <a:cubicBezTo>
                  <a:pt x="1343" y="5577"/>
                  <a:pt x="5577" y="1343"/>
                  <a:pt x="10800" y="1343"/>
                </a:cubicBezTo>
                <a:cubicBezTo>
                  <a:pt x="16022" y="1343"/>
                  <a:pt x="20257" y="5577"/>
                  <a:pt x="20257" y="10800"/>
                </a:cubicBezTo>
                <a:cubicBezTo>
                  <a:pt x="20257" y="15479"/>
                  <a:pt x="16833" y="19456"/>
                  <a:pt x="12205" y="20151"/>
                </a:cubicBezTo>
                <a:lnTo>
                  <a:pt x="12405" y="21479"/>
                </a:lnTo>
                <a:cubicBezTo>
                  <a:pt x="17690" y="20685"/>
                  <a:pt x="21600" y="16144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ubicBezTo>
                  <a:pt x="-1" y="16144"/>
                  <a:pt x="3909" y="20685"/>
                  <a:pt x="9194" y="21479"/>
                </a:cubicBezTo>
                <a:lnTo>
                  <a:pt x="9394" y="20151"/>
                </a:lnTo>
                <a:close/>
              </a:path>
            </a:pathLst>
          </a:custGeom>
          <a:gradFill rotWithShape="1">
            <a:gsLst>
              <a:gs pos="0">
                <a:srgbClr val="0DAEFF"/>
              </a:gs>
              <a:gs pos="100000">
                <a:srgbClr val="0053BD">
                  <a:alpha val="39998"/>
                </a:srgbClr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5132" name="Group 19"/>
          <p:cNvGrpSpPr>
            <a:grpSpLocks/>
          </p:cNvGrpSpPr>
          <p:nvPr/>
        </p:nvGrpSpPr>
        <p:grpSpPr bwMode="auto">
          <a:xfrm>
            <a:off x="574675" y="1196975"/>
            <a:ext cx="792163" cy="242888"/>
            <a:chOff x="1882" y="2597"/>
            <a:chExt cx="2132" cy="561"/>
          </a:xfrm>
        </p:grpSpPr>
        <p:sp>
          <p:nvSpPr>
            <p:cNvPr id="5141" name="Oval 20"/>
            <p:cNvSpPr>
              <a:spLocks noChangeArrowheads="1"/>
            </p:cNvSpPr>
            <p:nvPr/>
          </p:nvSpPr>
          <p:spPr bwMode="auto">
            <a:xfrm>
              <a:off x="1882" y="2614"/>
              <a:ext cx="2132" cy="544"/>
            </a:xfrm>
            <a:prstGeom prst="ellipse">
              <a:avLst/>
            </a:prstGeom>
            <a:solidFill>
              <a:srgbClr val="99CCFF"/>
            </a:solidFill>
            <a:ln w="9525">
              <a:round/>
              <a:headEnd/>
              <a:tailEnd/>
            </a:ln>
            <a:scene3d>
              <a:camera prst="legacyPerspectiveBottom"/>
              <a:lightRig rig="legacyFlat3" dir="t"/>
            </a:scene3d>
            <a:sp3d extrusionH="887400" prstMaterial="legacyMatte">
              <a:bevelT w="13500" h="13500" prst="angle"/>
              <a:bevelB w="13500" h="13500" prst="angle"/>
              <a:extrusionClr>
                <a:srgbClr val="99CCFF"/>
              </a:extrusionClr>
            </a:sp3d>
          </p:spPr>
          <p:txBody>
            <a:bodyPr wrap="none" anchor="ctr">
              <a:flatTx/>
            </a:bodyPr>
            <a:lstStyle/>
            <a:p>
              <a:endParaRPr lang="ru-RU" sz="1800" b="0"/>
            </a:p>
          </p:txBody>
        </p:sp>
        <p:sp>
          <p:nvSpPr>
            <p:cNvPr id="5142" name="Oval 21"/>
            <p:cNvSpPr>
              <a:spLocks noChangeArrowheads="1"/>
            </p:cNvSpPr>
            <p:nvPr/>
          </p:nvSpPr>
          <p:spPr bwMode="auto">
            <a:xfrm>
              <a:off x="2019" y="2597"/>
              <a:ext cx="1859" cy="425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DDDDDD"/>
                </a:gs>
              </a:gsLst>
              <a:lin ang="2700000" scaled="1"/>
            </a:gradFill>
            <a:ln>
              <a:noFill/>
            </a:ln>
            <a:effectLst>
              <a:outerShdw dist="35921" dir="2700000" algn="ctr" rotWithShape="0">
                <a:schemeClr val="tx1"/>
              </a:outerShdw>
            </a:effectLst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latinLnBrk="1"/>
              <a:endParaRPr kumimoji="1" lang="ru-RU" b="0">
                <a:solidFill>
                  <a:srgbClr val="009900"/>
                </a:solidFill>
                <a:latin typeface="휴먼모음T" pitchFamily="18" charset="-127"/>
                <a:ea typeface="휴먼모음T" pitchFamily="18" charset="-127"/>
              </a:endParaRPr>
            </a:p>
          </p:txBody>
        </p:sp>
      </p:grpSp>
      <p:pic>
        <p:nvPicPr>
          <p:cNvPr id="5133" name="Picture 23" descr="영화아이콘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1188" y="509588"/>
            <a:ext cx="865187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34" name="Rectangle 94"/>
          <p:cNvSpPr>
            <a:spLocks noGrp="1" noChangeArrowheads="1"/>
          </p:cNvSpPr>
          <p:nvPr>
            <p:ph type="ctrTitle"/>
          </p:nvPr>
        </p:nvSpPr>
        <p:spPr>
          <a:xfrm>
            <a:off x="714375" y="214313"/>
            <a:ext cx="7772400" cy="720725"/>
          </a:xfrm>
        </p:spPr>
        <p:txBody>
          <a:bodyPr/>
          <a:lstStyle/>
          <a:p>
            <a:pPr eaLnBrk="1" hangingPunct="1"/>
            <a:r>
              <a:rPr lang="kk-KZ" sz="3600" b="1" i="1" smtClean="0">
                <a:solidFill>
                  <a:srgbClr val="0000FF"/>
                </a:solidFill>
              </a:rPr>
              <a:t> </a:t>
            </a:r>
            <a:r>
              <a:rPr lang="kk-KZ" sz="3600" b="1" i="1" smtClean="0">
                <a:solidFill>
                  <a:srgbClr val="0000FF"/>
                </a:solidFill>
                <a:latin typeface="Century Schoolbook" pitchFamily="18" charset="0"/>
              </a:rPr>
              <a:t>Үй тапсырмасын тексеру</a:t>
            </a:r>
            <a:endParaRPr lang="ru-RU" sz="3600" b="1" i="1" smtClean="0">
              <a:solidFill>
                <a:srgbClr val="0000FF"/>
              </a:solidFill>
              <a:latin typeface="Century Schoolbook" pitchFamily="18" charset="0"/>
            </a:endParaRPr>
          </a:p>
        </p:txBody>
      </p:sp>
      <p:sp>
        <p:nvSpPr>
          <p:cNvPr id="28" name="Подзаголовок 27"/>
          <p:cNvSpPr>
            <a:spLocks noGrp="1"/>
          </p:cNvSpPr>
          <p:nvPr>
            <p:ph type="subTitle" idx="1"/>
          </p:nvPr>
        </p:nvSpPr>
        <p:spPr>
          <a:xfrm>
            <a:off x="323850" y="1557338"/>
            <a:ext cx="8604250" cy="3714750"/>
          </a:xfrm>
        </p:spPr>
        <p:txBody>
          <a:bodyPr/>
          <a:lstStyle/>
          <a:p>
            <a:pPr marL="609600" indent="-609600" algn="l" eaLnBrk="1" hangingPunct="1">
              <a:lnSpc>
                <a:spcPct val="90000"/>
              </a:lnSpc>
              <a:buFontTx/>
              <a:buAutoNum type="arabicPeriod"/>
            </a:pPr>
            <a:r>
              <a:rPr lang="kk-KZ" sz="2800" b="1" i="1" smtClean="0">
                <a:solidFill>
                  <a:srgbClr val="0000FF"/>
                </a:solidFill>
                <a:latin typeface="Century Schoolbook" pitchFamily="18" charset="0"/>
              </a:rPr>
              <a:t>Дене импульсі дегеніміз не? Дене импульсінің векторы қалай бағытталған?</a:t>
            </a:r>
          </a:p>
          <a:p>
            <a:pPr marL="609600" indent="-609600" algn="l" eaLnBrk="1" hangingPunct="1">
              <a:lnSpc>
                <a:spcPct val="90000"/>
              </a:lnSpc>
              <a:buFontTx/>
              <a:buAutoNum type="arabicPeriod"/>
            </a:pPr>
            <a:r>
              <a:rPr lang="kk-KZ" sz="2800" b="1" i="1" smtClean="0">
                <a:solidFill>
                  <a:srgbClr val="0000FF"/>
                </a:solidFill>
                <a:latin typeface="Century Schoolbook" pitchFamily="18" charset="0"/>
              </a:rPr>
              <a:t>Күш импульсі дегеніміз не? Күш импульсінің векторы қалай бағытталған?</a:t>
            </a:r>
          </a:p>
          <a:p>
            <a:pPr marL="609600" indent="-609600" algn="l" eaLnBrk="1" hangingPunct="1">
              <a:lnSpc>
                <a:spcPct val="90000"/>
              </a:lnSpc>
              <a:buFontTx/>
              <a:buAutoNum type="arabicPeriod"/>
            </a:pPr>
            <a:r>
              <a:rPr lang="kk-KZ" sz="2800" b="1" i="1" smtClean="0">
                <a:solidFill>
                  <a:srgbClr val="0000FF"/>
                </a:solidFill>
                <a:latin typeface="Century Schoolbook" pitchFamily="18" charset="0"/>
              </a:rPr>
              <a:t>Дене импульсінің өзгеруі қандай шамаға байланысты? </a:t>
            </a:r>
          </a:p>
          <a:p>
            <a:pPr marL="609600" indent="-609600" algn="l" eaLnBrk="1" hangingPunct="1">
              <a:lnSpc>
                <a:spcPct val="90000"/>
              </a:lnSpc>
              <a:buFontTx/>
              <a:buAutoNum type="arabicPeriod"/>
            </a:pPr>
            <a:r>
              <a:rPr lang="kk-KZ" sz="2800" b="1" i="1" smtClean="0">
                <a:solidFill>
                  <a:srgbClr val="0000FF"/>
                </a:solidFill>
                <a:latin typeface="Century Schoolbook" pitchFamily="18" charset="0"/>
              </a:rPr>
              <a:t>Тұйық жүйе деп қандай жүйені айтамыз?</a:t>
            </a:r>
          </a:p>
          <a:p>
            <a:pPr marL="609600" indent="-609600" algn="l" eaLnBrk="1" hangingPunct="1">
              <a:lnSpc>
                <a:spcPct val="90000"/>
              </a:lnSpc>
              <a:buFontTx/>
              <a:buAutoNum type="arabicPeriod"/>
            </a:pPr>
            <a:r>
              <a:rPr lang="kk-KZ" sz="2800" b="1" i="1" smtClean="0">
                <a:solidFill>
                  <a:srgbClr val="0000FF"/>
                </a:solidFill>
                <a:latin typeface="Century Schoolbook" pitchFamily="18" charset="0"/>
              </a:rPr>
              <a:t>Импульстің сақталу заңын тұжырымдаңдар.</a:t>
            </a:r>
            <a:endParaRPr lang="ru-RU" sz="2800" smtClean="0"/>
          </a:p>
        </p:txBody>
      </p:sp>
      <p:sp>
        <p:nvSpPr>
          <p:cNvPr id="7197" name="AutoShape 29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4089400" y="2454275"/>
            <a:ext cx="576263" cy="288925"/>
          </a:xfrm>
          <a:prstGeom prst="rightArrow">
            <a:avLst>
              <a:gd name="adj1" fmla="val 50000"/>
              <a:gd name="adj2" fmla="val 49863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198" name="AutoShape 30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4140200" y="3716338"/>
            <a:ext cx="576263" cy="288925"/>
          </a:xfrm>
          <a:prstGeom prst="rightArrow">
            <a:avLst>
              <a:gd name="adj1" fmla="val 50000"/>
              <a:gd name="adj2" fmla="val 49863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199" name="AutoShape 31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4140200" y="4581525"/>
            <a:ext cx="576263" cy="288925"/>
          </a:xfrm>
          <a:prstGeom prst="rightArrow">
            <a:avLst>
              <a:gd name="adj1" fmla="val 50000"/>
              <a:gd name="adj2" fmla="val 49863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200" name="AutoShape 32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3276600" y="5373688"/>
            <a:ext cx="576263" cy="288925"/>
          </a:xfrm>
          <a:prstGeom prst="rightArrow">
            <a:avLst>
              <a:gd name="adj1" fmla="val 50000"/>
              <a:gd name="adj2" fmla="val 49863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201" name="AutoShape 33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4716463" y="6237288"/>
            <a:ext cx="576262" cy="288925"/>
          </a:xfrm>
          <a:prstGeom prst="rightArrow">
            <a:avLst>
              <a:gd name="adj1" fmla="val 50000"/>
              <a:gd name="adj2" fmla="val 49863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7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7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7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7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7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97" grpId="0" animBg="1"/>
      <p:bldP spid="7198" grpId="0" animBg="1"/>
      <p:bldP spid="7199" grpId="0" animBg="1"/>
      <p:bldP spid="7200" grpId="0" animBg="1"/>
      <p:bldP spid="720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4"/>
          <p:cNvSpPr txBox="1">
            <a:spLocks noChangeArrowheads="1"/>
          </p:cNvSpPr>
          <p:nvPr/>
        </p:nvSpPr>
        <p:spPr bwMode="auto">
          <a:xfrm>
            <a:off x="501650" y="495300"/>
            <a:ext cx="2860675" cy="635000"/>
          </a:xfrm>
          <a:prstGeom prst="rect">
            <a:avLst/>
          </a:prstGeom>
          <a:solidFill>
            <a:srgbClr val="66FF66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3400" i="1">
                <a:solidFill>
                  <a:srgbClr val="9933FF"/>
                </a:solidFill>
              </a:rPr>
              <a:t>Импульс</a:t>
            </a:r>
          </a:p>
        </p:txBody>
      </p:sp>
      <p:sp>
        <p:nvSpPr>
          <p:cNvPr id="32771" name="Text Box 5"/>
          <p:cNvSpPr txBox="1">
            <a:spLocks noChangeArrowheads="1"/>
          </p:cNvSpPr>
          <p:nvPr/>
        </p:nvSpPr>
        <p:spPr bwMode="auto">
          <a:xfrm>
            <a:off x="5184775" y="531813"/>
            <a:ext cx="2617788" cy="631825"/>
          </a:xfrm>
          <a:prstGeom prst="rect">
            <a:avLst/>
          </a:prstGeom>
          <a:solidFill>
            <a:srgbClr val="66FF66"/>
          </a:soli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3400" i="1">
                <a:solidFill>
                  <a:srgbClr val="9933FF"/>
                </a:solidFill>
              </a:rPr>
              <a:t>Энергия</a:t>
            </a:r>
          </a:p>
        </p:txBody>
      </p:sp>
      <p:sp>
        <p:nvSpPr>
          <p:cNvPr id="32772" name="Rectangle 6"/>
          <p:cNvSpPr>
            <a:spLocks noChangeArrowheads="1"/>
          </p:cNvSpPr>
          <p:nvPr/>
        </p:nvSpPr>
        <p:spPr bwMode="auto">
          <a:xfrm>
            <a:off x="3811588" y="2395538"/>
            <a:ext cx="1841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endParaRPr lang="ru-RU" sz="3200" i="1">
              <a:solidFill>
                <a:srgbClr val="9933FF"/>
              </a:solidFill>
            </a:endParaRPr>
          </a:p>
        </p:txBody>
      </p:sp>
      <p:sp>
        <p:nvSpPr>
          <p:cNvPr id="32773" name="Text Box 10"/>
          <p:cNvSpPr txBox="1">
            <a:spLocks noChangeArrowheads="1"/>
          </p:cNvSpPr>
          <p:nvPr/>
        </p:nvSpPr>
        <p:spPr bwMode="auto">
          <a:xfrm>
            <a:off x="5422900" y="3784600"/>
            <a:ext cx="1330325" cy="635000"/>
          </a:xfrm>
          <a:prstGeom prst="rect">
            <a:avLst/>
          </a:prstGeom>
          <a:solidFill>
            <a:srgbClr val="F2B1AC"/>
          </a:solidFill>
          <a:ln w="254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400">
                <a:solidFill>
                  <a:srgbClr val="993300"/>
                </a:solidFill>
              </a:rPr>
              <a:t>F</a:t>
            </a:r>
            <a:r>
              <a:rPr lang="en-US" sz="3400">
                <a:solidFill>
                  <a:srgbClr val="993300"/>
                </a:solidFill>
                <a:cs typeface="Arial" charset="0"/>
              </a:rPr>
              <a:t>∆t</a:t>
            </a:r>
          </a:p>
        </p:txBody>
      </p:sp>
      <p:sp>
        <p:nvSpPr>
          <p:cNvPr id="32774" name="Text Box 13"/>
          <p:cNvSpPr txBox="1">
            <a:spLocks noChangeArrowheads="1"/>
          </p:cNvSpPr>
          <p:nvPr/>
        </p:nvSpPr>
        <p:spPr bwMode="auto">
          <a:xfrm>
            <a:off x="179388" y="1868488"/>
            <a:ext cx="2266950" cy="666750"/>
          </a:xfrm>
          <a:prstGeom prst="rect">
            <a:avLst/>
          </a:prstGeom>
          <a:solidFill>
            <a:srgbClr val="F2B1AC"/>
          </a:solidFill>
          <a:ln w="25400">
            <a:solidFill>
              <a:srgbClr val="8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600">
                <a:solidFill>
                  <a:srgbClr val="990099"/>
                </a:solidFill>
              </a:rPr>
              <a:t>F</a:t>
            </a:r>
            <a:r>
              <a:rPr lang="en-US" sz="3600">
                <a:solidFill>
                  <a:srgbClr val="990099"/>
                </a:solidFill>
                <a:cs typeface="Arial" charset="0"/>
              </a:rPr>
              <a:t>∆t= </a:t>
            </a:r>
            <a:r>
              <a:rPr lang="en-US" sz="3600">
                <a:solidFill>
                  <a:srgbClr val="990099"/>
                </a:solidFill>
              </a:rPr>
              <a:t>∆p</a:t>
            </a:r>
          </a:p>
        </p:txBody>
      </p:sp>
      <p:sp>
        <p:nvSpPr>
          <p:cNvPr id="32775" name="Text Box 14"/>
          <p:cNvSpPr txBox="1">
            <a:spLocks noChangeArrowheads="1"/>
          </p:cNvSpPr>
          <p:nvPr/>
        </p:nvSpPr>
        <p:spPr bwMode="auto">
          <a:xfrm>
            <a:off x="4713288" y="2460625"/>
            <a:ext cx="20859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 sz="1800" b="0"/>
          </a:p>
        </p:txBody>
      </p:sp>
      <p:sp>
        <p:nvSpPr>
          <p:cNvPr id="32776" name="Text Box 17"/>
          <p:cNvSpPr txBox="1">
            <a:spLocks noChangeArrowheads="1"/>
          </p:cNvSpPr>
          <p:nvPr/>
        </p:nvSpPr>
        <p:spPr bwMode="auto">
          <a:xfrm>
            <a:off x="3683000" y="3168650"/>
            <a:ext cx="21510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 sz="1800" b="0"/>
          </a:p>
        </p:txBody>
      </p:sp>
      <p:sp>
        <p:nvSpPr>
          <p:cNvPr id="32777" name="Text Box 20"/>
          <p:cNvSpPr txBox="1">
            <a:spLocks noChangeArrowheads="1"/>
          </p:cNvSpPr>
          <p:nvPr/>
        </p:nvSpPr>
        <p:spPr bwMode="auto">
          <a:xfrm>
            <a:off x="4841875" y="2189163"/>
            <a:ext cx="23574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 sz="1800" b="0"/>
          </a:p>
        </p:txBody>
      </p:sp>
      <p:graphicFrame>
        <p:nvGraphicFramePr>
          <p:cNvPr id="32778" name="Object 23"/>
          <p:cNvGraphicFramePr>
            <a:graphicFrameLocks noChangeAspect="1"/>
          </p:cNvGraphicFramePr>
          <p:nvPr/>
        </p:nvGraphicFramePr>
        <p:xfrm>
          <a:off x="3527425" y="5865813"/>
          <a:ext cx="3590925" cy="823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18" name="Формула" r:id="rId3" imgW="1054100" imgH="228600" progId="Equation.3">
                  <p:embed/>
                </p:oleObj>
              </mc:Choice>
              <mc:Fallback>
                <p:oleObj name="Формула" r:id="rId3" imgW="1054100" imgH="228600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7425" y="5865813"/>
                        <a:ext cx="3590925" cy="823912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 w="25400">
                        <a:solidFill>
                          <a:srgbClr val="333333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9" name="Object 25"/>
          <p:cNvGraphicFramePr>
            <a:graphicFrameLocks noChangeAspect="1"/>
          </p:cNvGraphicFramePr>
          <p:nvPr/>
        </p:nvGraphicFramePr>
        <p:xfrm>
          <a:off x="1077913" y="2987675"/>
          <a:ext cx="2039937" cy="1370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19" name="Формула" r:id="rId5" imgW="660400" imgH="419100" progId="Equation.3">
                  <p:embed/>
                </p:oleObj>
              </mc:Choice>
              <mc:Fallback>
                <p:oleObj name="Формула" r:id="rId5" imgW="660400" imgH="419100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7913" y="2987675"/>
                        <a:ext cx="2039937" cy="1370013"/>
                      </a:xfrm>
                      <a:prstGeom prst="rect">
                        <a:avLst/>
                      </a:prstGeom>
                      <a:solidFill>
                        <a:srgbClr val="F9A5D5"/>
                      </a:solidFill>
                      <a:ln w="25400">
                        <a:solidFill>
                          <a:schemeClr val="tx2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80" name="Object 27"/>
          <p:cNvGraphicFramePr>
            <a:graphicFrameLocks noChangeAspect="1"/>
          </p:cNvGraphicFramePr>
          <p:nvPr/>
        </p:nvGraphicFramePr>
        <p:xfrm>
          <a:off x="3460750" y="3646488"/>
          <a:ext cx="1866900" cy="674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20" name="Формула" r:id="rId7" imgW="507780" imgH="165028" progId="Equation.3">
                  <p:embed/>
                </p:oleObj>
              </mc:Choice>
              <mc:Fallback>
                <p:oleObj name="Формула" r:id="rId7" imgW="507780" imgH="165028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60750" y="3646488"/>
                        <a:ext cx="1866900" cy="674687"/>
                      </a:xfrm>
                      <a:prstGeom prst="rect">
                        <a:avLst/>
                      </a:prstGeom>
                      <a:solidFill>
                        <a:srgbClr val="FD1738"/>
                      </a:solidFill>
                      <a:ln w="254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81" name="Object 30"/>
          <p:cNvGraphicFramePr>
            <a:graphicFrameLocks noChangeAspect="1"/>
          </p:cNvGraphicFramePr>
          <p:nvPr/>
        </p:nvGraphicFramePr>
        <p:xfrm>
          <a:off x="2986088" y="1485900"/>
          <a:ext cx="2376487" cy="87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21" name="Формула" r:id="rId9" imgW="622030" imgH="228501" progId="Equation.3">
                  <p:embed/>
                </p:oleObj>
              </mc:Choice>
              <mc:Fallback>
                <p:oleObj name="Формула" r:id="rId9" imgW="622030" imgH="228501" progId="Equation.3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6088" y="1485900"/>
                        <a:ext cx="2376487" cy="873125"/>
                      </a:xfrm>
                      <a:prstGeom prst="rect">
                        <a:avLst/>
                      </a:prstGeom>
                      <a:solidFill>
                        <a:srgbClr val="4AFC68"/>
                      </a:solidFill>
                      <a:ln w="25400">
                        <a:solidFill>
                          <a:schemeClr val="accent2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82" name="Object 32"/>
          <p:cNvGraphicFramePr>
            <a:graphicFrameLocks noChangeAspect="1"/>
          </p:cNvGraphicFramePr>
          <p:nvPr/>
        </p:nvGraphicFramePr>
        <p:xfrm>
          <a:off x="7189788" y="3309938"/>
          <a:ext cx="1639887" cy="1150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22" name="Формула" r:id="rId11" imgW="596900" imgH="419100" progId="Equation.3">
                  <p:embed/>
                </p:oleObj>
              </mc:Choice>
              <mc:Fallback>
                <p:oleObj name="Формула" r:id="rId11" imgW="596900" imgH="419100" progId="Equation.3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89788" y="3309938"/>
                        <a:ext cx="1639887" cy="1150937"/>
                      </a:xfrm>
                      <a:prstGeom prst="rect">
                        <a:avLst/>
                      </a:prstGeom>
                      <a:solidFill>
                        <a:srgbClr val="66FFFF"/>
                      </a:solidFill>
                      <a:ln w="25400">
                        <a:solidFill>
                          <a:srgbClr val="3366FF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83" name="Object 33"/>
          <p:cNvGraphicFramePr>
            <a:graphicFrameLocks noChangeAspect="1"/>
          </p:cNvGraphicFramePr>
          <p:nvPr/>
        </p:nvGraphicFramePr>
        <p:xfrm>
          <a:off x="230188" y="4943475"/>
          <a:ext cx="4725987" cy="817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23" name="Формула" r:id="rId13" imgW="1320800" imgH="228600" progId="Equation.3">
                  <p:embed/>
                </p:oleObj>
              </mc:Choice>
              <mc:Fallback>
                <p:oleObj name="Формула" r:id="rId13" imgW="1320800" imgH="228600" progId="Equation.3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188" y="4943475"/>
                        <a:ext cx="4725987" cy="817563"/>
                      </a:xfrm>
                      <a:prstGeom prst="rect">
                        <a:avLst/>
                      </a:prstGeom>
                      <a:solidFill>
                        <a:srgbClr val="FF9900"/>
                      </a:solidFill>
                      <a:ln w="25400">
                        <a:solidFill>
                          <a:srgbClr val="339966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84" name="Object 34"/>
          <p:cNvGraphicFramePr>
            <a:graphicFrameLocks noChangeAspect="1"/>
          </p:cNvGraphicFramePr>
          <p:nvPr/>
        </p:nvGraphicFramePr>
        <p:xfrm>
          <a:off x="5276850" y="4930775"/>
          <a:ext cx="3121025" cy="842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24" name="Формула" r:id="rId15" imgW="812447" imgH="241195" progId="Equation.3">
                  <p:embed/>
                </p:oleObj>
              </mc:Choice>
              <mc:Fallback>
                <p:oleObj name="Формула" r:id="rId15" imgW="812447" imgH="241195" progId="Equation.3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6850" y="4930775"/>
                        <a:ext cx="3121025" cy="842963"/>
                      </a:xfrm>
                      <a:prstGeom prst="rect">
                        <a:avLst/>
                      </a:prstGeom>
                      <a:solidFill>
                        <a:srgbClr val="FF3399"/>
                      </a:solidFill>
                      <a:ln w="25400">
                        <a:solidFill>
                          <a:srgbClr val="993366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85" name="Object 35"/>
          <p:cNvGraphicFramePr>
            <a:graphicFrameLocks noChangeAspect="1"/>
          </p:cNvGraphicFramePr>
          <p:nvPr/>
        </p:nvGraphicFramePr>
        <p:xfrm>
          <a:off x="4297363" y="2378075"/>
          <a:ext cx="3390900" cy="842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25" name="Формула" r:id="rId17" imgW="1028254" imgH="241195" progId="Equation.3">
                  <p:embed/>
                </p:oleObj>
              </mc:Choice>
              <mc:Fallback>
                <p:oleObj name="Формула" r:id="rId17" imgW="1028254" imgH="241195" progId="Equation.3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97363" y="2378075"/>
                        <a:ext cx="3390900" cy="842963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 w="25400">
                        <a:solidFill>
                          <a:srgbClr val="CC99FF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4" descr="9_6"/>
          <p:cNvPicPr>
            <a:picLocks noChangeAspect="1" noChangeArrowheads="1"/>
          </p:cNvPicPr>
          <p:nvPr/>
        </p:nvPicPr>
        <p:blipFill>
          <a:blip r:embed="rId2" cstate="screen">
            <a:lum contrast="12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81213" y="260350"/>
            <a:ext cx="4851400" cy="6408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795" name="Rectangle 6"/>
          <p:cNvSpPr>
            <a:spLocks noChangeArrowheads="1"/>
          </p:cNvSpPr>
          <p:nvPr/>
        </p:nvSpPr>
        <p:spPr bwMode="auto">
          <a:xfrm>
            <a:off x="2138363" y="1543050"/>
            <a:ext cx="4752975" cy="5762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3796" name="Rectangle 7"/>
          <p:cNvSpPr>
            <a:spLocks noChangeArrowheads="1"/>
          </p:cNvSpPr>
          <p:nvPr/>
        </p:nvSpPr>
        <p:spPr bwMode="auto">
          <a:xfrm>
            <a:off x="2138363" y="333375"/>
            <a:ext cx="4752975" cy="2873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3797" name="Rectangle 8"/>
          <p:cNvSpPr>
            <a:spLocks noChangeArrowheads="1"/>
          </p:cNvSpPr>
          <p:nvPr/>
        </p:nvSpPr>
        <p:spPr bwMode="auto">
          <a:xfrm>
            <a:off x="3924300" y="3255963"/>
            <a:ext cx="1368425" cy="1444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3798" name="Rectangle 9"/>
          <p:cNvSpPr>
            <a:spLocks noChangeArrowheads="1"/>
          </p:cNvSpPr>
          <p:nvPr/>
        </p:nvSpPr>
        <p:spPr bwMode="auto">
          <a:xfrm>
            <a:off x="3924300" y="5041900"/>
            <a:ext cx="1368425" cy="1444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3799" name="Rectangle 10"/>
          <p:cNvSpPr>
            <a:spLocks noChangeArrowheads="1"/>
          </p:cNvSpPr>
          <p:nvPr/>
        </p:nvSpPr>
        <p:spPr bwMode="auto">
          <a:xfrm>
            <a:off x="5565775" y="6524625"/>
            <a:ext cx="1368425" cy="1444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2662</TotalTime>
  <Words>115</Words>
  <Application>Microsoft Office PowerPoint</Application>
  <PresentationFormat>Экран (4:3)</PresentationFormat>
  <Paragraphs>26</Paragraphs>
  <Slides>5</Slides>
  <Notes>3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7" baseType="lpstr">
      <vt:lpstr>Оформление по умолчанию</vt:lpstr>
      <vt:lpstr>Формула</vt:lpstr>
      <vt:lpstr>Презентация PowerPoint</vt:lpstr>
      <vt:lpstr>Презентация PowerPoint</vt:lpstr>
      <vt:lpstr> Үй тапсырмасын тексеру</vt:lpstr>
      <vt:lpstr>Презентация PowerPoint</vt:lpstr>
      <vt:lpstr>Презентация PowerPoint</vt:lpstr>
    </vt:vector>
  </TitlesOfParts>
  <Company>Средняя школа №....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xxxx</dc:creator>
  <cp:lastModifiedBy>admin</cp:lastModifiedBy>
  <cp:revision>289</cp:revision>
  <dcterms:created xsi:type="dcterms:W3CDTF">2007-02-20T16:25:57Z</dcterms:created>
  <dcterms:modified xsi:type="dcterms:W3CDTF">2017-01-10T19:38:27Z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1100716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D6.1.2</vt:lpwstr>
  </property>
  <property fmtid="{D5CDD505-2E9C-101B-9397-08002B2CF9AE}" pid="5" name="NXTAG2">
    <vt:lpwstr>000800ca3f000000000001024110</vt:lpwstr>
  </property>
</Properties>
</file>