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66"/>
    <a:srgbClr val="33CC33"/>
    <a:srgbClr val="A50021"/>
    <a:srgbClr val="990000"/>
    <a:srgbClr val="EAB658"/>
    <a:srgbClr val="CC0000"/>
    <a:srgbClr val="F58F51"/>
    <a:srgbClr val="ED62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F52BC8-D869-4054-9980-60858C4DF523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641165-9432-471E-8A61-34593858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IC_0049-web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tretch>
            <a:fillRect/>
          </a:stretch>
        </p:blipFill>
        <p:spPr>
          <a:xfrm>
            <a:off x="285688" y="142852"/>
            <a:ext cx="8858312" cy="657229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FF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358246" cy="307183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dirty="0" smtClean="0">
                <a:ln w="571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Плодовые </a:t>
            </a:r>
            <a:r>
              <a:rPr lang="ru-RU" sz="8800" dirty="0" smtClean="0">
                <a:ln w="571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культуры.</a:t>
            </a:r>
            <a:endParaRPr lang="ru-RU" sz="8800" dirty="0">
              <a:ln w="5715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786322"/>
            <a:ext cx="5929354" cy="110124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Дидактический материал к урокам сельскохозяйственного труда в 5 классе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3857628"/>
            <a:ext cx="5056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Загадки-отгадки</a:t>
            </a:r>
            <a:r>
              <a:rPr lang="ru-RU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.</a:t>
            </a:r>
            <a:endParaRPr lang="ru-RU" b="1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5643578"/>
            <a:ext cx="5168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/>
              <a:t>Учитель – </a:t>
            </a:r>
            <a:r>
              <a:rPr lang="ru-RU" sz="2000" b="1" u="sng" dirty="0" err="1" smtClean="0"/>
              <a:t>Корниенко</a:t>
            </a:r>
            <a:r>
              <a:rPr lang="ru-RU" sz="2000" b="1" u="sng" dirty="0" smtClean="0"/>
              <a:t> Елена Алексеевна</a:t>
            </a:r>
            <a:endParaRPr lang="ru-RU" sz="2000" b="1" u="sn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072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_ModernoBrk" pitchFamily="82" charset="-52"/>
              </a:rPr>
              <a:t>Круглое, румяное,</a:t>
            </a:r>
          </a:p>
          <a:p>
            <a:r>
              <a:rPr lang="ru-RU" sz="4000" b="1" dirty="0" smtClean="0">
                <a:solidFill>
                  <a:srgbClr val="00B050"/>
                </a:solidFill>
                <a:latin typeface="a_ModernoBrk" pitchFamily="82" charset="-52"/>
              </a:rPr>
              <a:t>Я расту на ветке.</a:t>
            </a:r>
          </a:p>
          <a:p>
            <a:r>
              <a:rPr lang="ru-RU" sz="4000" b="1" dirty="0" smtClean="0">
                <a:solidFill>
                  <a:srgbClr val="00B050"/>
                </a:solidFill>
                <a:latin typeface="a_ModernoBrk" pitchFamily="82" charset="-52"/>
              </a:rPr>
              <a:t>Любят меня взрослые,</a:t>
            </a:r>
          </a:p>
          <a:p>
            <a:r>
              <a:rPr lang="ru-RU" sz="4000" b="1" dirty="0" smtClean="0">
                <a:solidFill>
                  <a:srgbClr val="00B050"/>
                </a:solidFill>
                <a:latin typeface="a_ModernoBrk" pitchFamily="82" charset="-52"/>
              </a:rPr>
              <a:t>И маленькие детки.</a:t>
            </a:r>
            <a:endParaRPr lang="ru-RU" sz="4000" b="1" dirty="0">
              <a:solidFill>
                <a:srgbClr val="00B050"/>
              </a:solidFill>
              <a:latin typeface="a_ModernoBrk" pitchFamily="82" charset="-52"/>
            </a:endParaRPr>
          </a:p>
        </p:txBody>
      </p:sp>
      <p:pic>
        <p:nvPicPr>
          <p:cNvPr id="16386" name="Picture 2" descr="C:\Documents and Settings\я\Рабочий стол\Т.И\С-Х ТРУД аттестация\Фото с-х культур\Плодовые и ягодные\Яблоня.jpg"/>
          <p:cNvPicPr>
            <a:picLocks noChangeAspect="1" noChangeArrowheads="1"/>
          </p:cNvPicPr>
          <p:nvPr/>
        </p:nvPicPr>
        <p:blipFill>
          <a:blip r:embed="rId2"/>
          <a:srcRect t="13043"/>
          <a:stretch>
            <a:fillRect/>
          </a:stretch>
        </p:blipFill>
        <p:spPr bwMode="auto">
          <a:xfrm>
            <a:off x="3000364" y="3071810"/>
            <a:ext cx="4857784" cy="3429024"/>
          </a:xfrm>
          <a:prstGeom prst="rect">
            <a:avLst/>
          </a:prstGeom>
          <a:ln w="381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 rot="19911819">
            <a:off x="357158" y="4572008"/>
            <a:ext cx="21932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Bickham Script Two" pitchFamily="66" charset="0"/>
              </a:rPr>
              <a:t>яблоко</a:t>
            </a:r>
            <a:endParaRPr lang="ru-RU" sz="9600" b="1" dirty="0">
              <a:solidFill>
                <a:srgbClr val="FF0000"/>
              </a:solidFill>
              <a:latin typeface="Bickham Script Two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B6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74295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>
                  <a:solidFill>
                    <a:srgbClr val="990000"/>
                  </a:solidFill>
                </a:ln>
                <a:solidFill>
                  <a:srgbClr val="FFFF00"/>
                </a:solidFill>
                <a:latin typeface="a_ModernoBrk" pitchFamily="82" charset="-52"/>
              </a:rPr>
              <a:t>Все о ней боксеры знают</a:t>
            </a:r>
          </a:p>
          <a:p>
            <a:r>
              <a:rPr lang="ru-RU" sz="4000" dirty="0" smtClean="0">
                <a:ln>
                  <a:solidFill>
                    <a:srgbClr val="990000"/>
                  </a:solidFill>
                </a:ln>
                <a:solidFill>
                  <a:srgbClr val="FFFF00"/>
                </a:solidFill>
                <a:latin typeface="a_ModernoBrk" pitchFamily="82" charset="-52"/>
              </a:rPr>
              <a:t>С ней удар свой развивают.</a:t>
            </a:r>
          </a:p>
          <a:p>
            <a:r>
              <a:rPr lang="ru-RU" sz="4000" dirty="0" smtClean="0">
                <a:ln>
                  <a:solidFill>
                    <a:srgbClr val="990000"/>
                  </a:solidFill>
                </a:ln>
                <a:solidFill>
                  <a:srgbClr val="FFFF00"/>
                </a:solidFill>
                <a:latin typeface="a_ModernoBrk" pitchFamily="82" charset="-52"/>
              </a:rPr>
              <a:t>Хоть она и неуклюжа,</a:t>
            </a:r>
          </a:p>
          <a:p>
            <a:r>
              <a:rPr lang="ru-RU" sz="4000" dirty="0" smtClean="0">
                <a:ln>
                  <a:solidFill>
                    <a:srgbClr val="990000"/>
                  </a:solidFill>
                </a:ln>
                <a:solidFill>
                  <a:srgbClr val="FFFF00"/>
                </a:solidFill>
                <a:latin typeface="a_ModernoBrk" pitchFamily="82" charset="-52"/>
              </a:rPr>
              <a:t>Но на фрукт похожа ...</a:t>
            </a:r>
          </a:p>
          <a:p>
            <a:endParaRPr lang="ru-RU" sz="4000" dirty="0">
              <a:ln>
                <a:solidFill>
                  <a:srgbClr val="990000"/>
                </a:solidFill>
              </a:ln>
              <a:solidFill>
                <a:srgbClr val="FFFF00"/>
              </a:solidFill>
              <a:latin typeface="a_ModernoBrk" pitchFamily="82" charset="-52"/>
            </a:endParaRPr>
          </a:p>
        </p:txBody>
      </p:sp>
      <p:pic>
        <p:nvPicPr>
          <p:cNvPr id="3" name="Рисунок 2" descr="Груш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000372"/>
            <a:ext cx="5238756" cy="3643315"/>
          </a:xfrm>
          <a:prstGeom prst="rect">
            <a:avLst/>
          </a:prstGeom>
          <a:ln w="38100" cap="sq">
            <a:solidFill>
              <a:srgbClr val="33CC33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 rot="20324692">
            <a:off x="285720" y="4714884"/>
            <a:ext cx="21579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n>
                  <a:solidFill>
                    <a:srgbClr val="A50021"/>
                  </a:solidFill>
                </a:ln>
                <a:solidFill>
                  <a:srgbClr val="33CC33"/>
                </a:solidFill>
                <a:latin typeface="Bickham Script Two" pitchFamily="66" charset="0"/>
              </a:rPr>
              <a:t>груша</a:t>
            </a:r>
            <a:endParaRPr lang="ru-RU" sz="9600" b="1" dirty="0">
              <a:ln>
                <a:solidFill>
                  <a:srgbClr val="A50021"/>
                </a:solidFill>
              </a:ln>
              <a:solidFill>
                <a:srgbClr val="33CC33"/>
              </a:solidFill>
              <a:latin typeface="Bickham Script Two" pitchFamily="66" charset="0"/>
            </a:endParaRPr>
          </a:p>
        </p:txBody>
      </p:sp>
      <p:pic>
        <p:nvPicPr>
          <p:cNvPr id="5" name="Рисунок 4" descr="70R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3071810"/>
            <a:ext cx="1285884" cy="143828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771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a_ModernoBrk" pitchFamily="82" charset="-52"/>
              </a:rPr>
              <a:t>Что за барышня такая </a:t>
            </a:r>
          </a:p>
          <a:p>
            <a:r>
              <a:rPr lang="ru-RU" sz="4000" b="1" dirty="0">
                <a:solidFill>
                  <a:srgbClr val="0070C0"/>
                </a:solidFill>
                <a:latin typeface="a_ModernoBrk" pitchFamily="82" charset="-52"/>
              </a:rPr>
              <a:t>Смотрит с ветки, не моргая.</a:t>
            </a:r>
          </a:p>
          <a:p>
            <a:r>
              <a:rPr lang="ru-RU" sz="4000" b="1" dirty="0">
                <a:solidFill>
                  <a:srgbClr val="0070C0"/>
                </a:solidFill>
                <a:latin typeface="a_ModernoBrk" pitchFamily="82" charset="-52"/>
              </a:rPr>
              <a:t>Синий сарафан на диво.</a:t>
            </a:r>
          </a:p>
          <a:p>
            <a:r>
              <a:rPr lang="ru-RU" sz="4000" b="1" dirty="0">
                <a:solidFill>
                  <a:srgbClr val="0070C0"/>
                </a:solidFill>
                <a:latin typeface="a_ModernoBrk" pitchFamily="82" charset="-52"/>
              </a:rPr>
              <a:t>Догадались? Это - ...</a:t>
            </a:r>
          </a:p>
        </p:txBody>
      </p:sp>
      <p:pic>
        <p:nvPicPr>
          <p:cNvPr id="3" name="Рисунок 2" descr="Слива.jpg"/>
          <p:cNvPicPr>
            <a:picLocks noChangeAspect="1"/>
          </p:cNvPicPr>
          <p:nvPr/>
        </p:nvPicPr>
        <p:blipFill>
          <a:blip r:embed="rId2"/>
          <a:srcRect b="10869"/>
          <a:stretch>
            <a:fillRect/>
          </a:stretch>
        </p:blipFill>
        <p:spPr>
          <a:xfrm>
            <a:off x="2857488" y="3071810"/>
            <a:ext cx="4953004" cy="3500451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 rot="20239704">
            <a:off x="500034" y="4714884"/>
            <a:ext cx="19175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  <a:latin typeface="Bickham Script Two" pitchFamily="66" charset="0"/>
              </a:rPr>
              <a:t>слива</a:t>
            </a:r>
            <a:endParaRPr lang="ru-RU" sz="9600" b="1" dirty="0">
              <a:solidFill>
                <a:schemeClr val="accent1">
                  <a:lumMod val="75000"/>
                </a:schemeClr>
              </a:solidFill>
              <a:latin typeface="Bickham Script Two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428604"/>
            <a:ext cx="82153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kumimoji="0" lang="ru-RU" sz="4000" b="1" i="0" u="none" strike="noStrike" normalizeH="0" baseline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_ModernoBrk" pitchFamily="82" charset="-52"/>
                <a:ea typeface="Arial Unicode MS" pitchFamily="34" charset="-128"/>
                <a:cs typeface="Times New Roman" pitchFamily="18" charset="0"/>
              </a:rPr>
              <a:t>Варенье солнечно, как юг,</a:t>
            </a:r>
            <a:endParaRPr kumimoji="0" lang="ru-RU" sz="4000" b="1" i="0" u="none" strike="noStrike" normalizeH="0" baseline="0" dirty="0" smtClean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_ModernoBrk" pitchFamily="82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kumimoji="0" lang="ru-RU" sz="4000" b="1" i="0" u="none" strike="noStrike" normalizeH="0" baseline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_ModernoBrk" pitchFamily="82" charset="-52"/>
                <a:ea typeface="Arial Unicode MS" pitchFamily="34" charset="-128"/>
                <a:cs typeface="Times New Roman" pitchFamily="18" charset="0"/>
              </a:rPr>
              <a:t>На пирожки с повидлом</a:t>
            </a:r>
            <a:r>
              <a:rPr lang="ru-RU" sz="4000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_ModernoBrk" pitchFamily="82" charset="-52"/>
                <a:ea typeface="Arial Unicode MS" pitchFamily="34" charset="-128"/>
                <a:cs typeface="Times New Roman" pitchFamily="18" charset="0"/>
              </a:rPr>
              <a:t> – спрос. </a:t>
            </a:r>
            <a:r>
              <a:rPr kumimoji="0" lang="ru-RU" sz="4000" b="1" i="0" u="none" strike="noStrike" normalizeH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_ModernoBrk" pitchFamily="82" charset="-52"/>
                <a:ea typeface="Arial Unicode MS" pitchFamily="34" charset="-128"/>
                <a:cs typeface="Times New Roman" pitchFamily="18" charset="0"/>
              </a:rPr>
              <a:t> </a:t>
            </a:r>
            <a:endParaRPr kumimoji="0" lang="ru-RU" sz="4000" b="1" i="0" u="none" strike="noStrike" normalizeH="0" baseline="0" dirty="0" smtClean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_ModernoBrk" pitchFamily="82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kumimoji="0" lang="ru-RU" sz="4000" b="1" i="0" u="none" strike="noStrike" normalizeH="0" baseline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_ModernoBrk" pitchFamily="82" charset="-52"/>
                <a:ea typeface="Arial Unicode MS" pitchFamily="34" charset="-128"/>
                <a:cs typeface="Times New Roman" pitchFamily="18" charset="0"/>
              </a:rPr>
              <a:t>В сушёном виде он – урюк,</a:t>
            </a:r>
            <a:endParaRPr kumimoji="0" lang="ru-RU" sz="4000" b="1" i="0" u="none" strike="noStrike" normalizeH="0" baseline="0" dirty="0" smtClean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_ModernoBrk" pitchFamily="82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kumimoji="0" lang="ru-RU" sz="4000" b="1" i="0" u="none" strike="noStrike" normalizeH="0" baseline="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a_ModernoBrk" pitchFamily="82" charset="-52"/>
                <a:ea typeface="Arial Unicode MS" pitchFamily="34" charset="-128"/>
                <a:cs typeface="Times New Roman" pitchFamily="18" charset="0"/>
              </a:rPr>
              <a:t>А в натуральном…</a:t>
            </a:r>
            <a:endParaRPr kumimoji="0" lang="ru-RU" sz="4000" b="1" i="0" u="none" strike="noStrike" normalizeH="0" baseline="0" dirty="0" smtClean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_ModernoBrk" pitchFamily="82" charset="-52"/>
            </a:endParaRPr>
          </a:p>
        </p:txBody>
      </p:sp>
      <p:pic>
        <p:nvPicPr>
          <p:cNvPr id="1026" name="Picture 2" descr="C:\Documents and Settings\я\Мои документы\абрико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000372"/>
            <a:ext cx="5000660" cy="3643338"/>
          </a:xfrm>
          <a:prstGeom prst="rect">
            <a:avLst/>
          </a:prstGeom>
          <a:ln w="381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 rot="20345217">
            <a:off x="195285" y="4408617"/>
            <a:ext cx="25763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  <a:latin typeface="Bickham Script Two" pitchFamily="66" charset="0"/>
              </a:rPr>
              <a:t>абрикос</a:t>
            </a:r>
            <a:endParaRPr lang="ru-RU" sz="9600" b="1" dirty="0">
              <a:solidFill>
                <a:srgbClr val="FFFF00"/>
              </a:solidFill>
              <a:latin typeface="Bickham Script Two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ерешня желт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643314"/>
            <a:ext cx="3333750" cy="3086100"/>
          </a:xfrm>
          <a:prstGeom prst="ellipse">
            <a:avLst/>
          </a:prstGeom>
          <a:ln w="381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85720" y="714357"/>
            <a:ext cx="771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C0000"/>
                </a:solidFill>
                <a:latin typeface="a_ModernoBrk" pitchFamily="82" charset="-52"/>
              </a:rPr>
              <a:t>Мала, как мышь, </a:t>
            </a:r>
          </a:p>
          <a:p>
            <a:r>
              <a:rPr lang="ru-RU" sz="4000" b="1" dirty="0" smtClean="0">
                <a:solidFill>
                  <a:srgbClr val="CC0000"/>
                </a:solidFill>
                <a:latin typeface="a_ModernoBrk" pitchFamily="82" charset="-52"/>
              </a:rPr>
              <a:t>Красна, как кровь, </a:t>
            </a:r>
          </a:p>
          <a:p>
            <a:r>
              <a:rPr lang="ru-RU" sz="4000" b="1" dirty="0" smtClean="0">
                <a:solidFill>
                  <a:srgbClr val="CC0000"/>
                </a:solidFill>
                <a:latin typeface="a_ModernoBrk" pitchFamily="82" charset="-52"/>
              </a:rPr>
              <a:t>Вкусна, как мёд. </a:t>
            </a:r>
          </a:p>
          <a:p>
            <a:endParaRPr lang="ru-RU" sz="4000" dirty="0">
              <a:solidFill>
                <a:srgbClr val="CC0000"/>
              </a:solidFill>
              <a:latin typeface="a_ModernoBrk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20071981">
            <a:off x="348293" y="2865402"/>
            <a:ext cx="27174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CC0000"/>
                </a:solidFill>
                <a:latin typeface="Bickham Script Two" pitchFamily="66" charset="0"/>
              </a:rPr>
              <a:t>черешня</a:t>
            </a:r>
            <a:endParaRPr lang="ru-RU" sz="9600" b="1" dirty="0">
              <a:solidFill>
                <a:srgbClr val="CC0000"/>
              </a:solidFill>
              <a:latin typeface="Bickham Script Two" pitchFamily="66" charset="0"/>
            </a:endParaRPr>
          </a:p>
        </p:txBody>
      </p:sp>
      <p:pic>
        <p:nvPicPr>
          <p:cNvPr id="17410" name="Picture 2" descr="C:\Documents and Settings\я\Рабочий стол\Т.И\Рисунки с анимацией\cherry001_06a42b4f21084806835779cff568e9d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42852"/>
            <a:ext cx="1609725" cy="1790700"/>
          </a:xfrm>
          <a:prstGeom prst="rect">
            <a:avLst/>
          </a:prstGeom>
          <a:noFill/>
        </p:spPr>
      </p:pic>
      <p:pic>
        <p:nvPicPr>
          <p:cNvPr id="6" name="Рисунок 5" descr="черешн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2000240"/>
            <a:ext cx="3333750" cy="30861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_ModernoBrk" pitchFamily="82" charset="-52"/>
              </a:rPr>
              <a:t>В красном тельце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a_ModernoBrk" pitchFamily="82" charset="-52"/>
              </a:rPr>
              <a:t>Костяное сердце. </a:t>
            </a:r>
            <a:endParaRPr lang="ru-RU" sz="4000" b="1" dirty="0">
              <a:solidFill>
                <a:srgbClr val="FF0000"/>
              </a:solidFill>
              <a:latin typeface="a_ModernoBrk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20216450">
            <a:off x="572653" y="3816849"/>
            <a:ext cx="23006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A50021"/>
                </a:solidFill>
                <a:latin typeface="Bickham Script Two" pitchFamily="66" charset="0"/>
              </a:rPr>
              <a:t>вишня</a:t>
            </a:r>
            <a:endParaRPr lang="ru-RU" sz="9600" b="1" dirty="0">
              <a:solidFill>
                <a:srgbClr val="A50021"/>
              </a:solidFill>
              <a:latin typeface="Bickham Script Two" pitchFamily="66" charset="0"/>
            </a:endParaRPr>
          </a:p>
        </p:txBody>
      </p:sp>
      <p:pic>
        <p:nvPicPr>
          <p:cNvPr id="5" name="Picture 3" descr="C:\Documents and Settings\я\Мои документы\виш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496"/>
            <a:ext cx="4381504" cy="3810000"/>
          </a:xfrm>
          <a:prstGeom prst="rect">
            <a:avLst/>
          </a:prstGeom>
          <a:ln w="381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202</TotalTime>
  <Words>130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Плодовые культуры.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456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Admin</cp:lastModifiedBy>
  <cp:revision>21</cp:revision>
  <dcterms:created xsi:type="dcterms:W3CDTF">2009-01-26T16:45:28Z</dcterms:created>
  <dcterms:modified xsi:type="dcterms:W3CDTF">2011-12-22T18:07:45Z</dcterms:modified>
</cp:coreProperties>
</file>