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13" r:id="rId2"/>
    <p:sldId id="309" r:id="rId3"/>
    <p:sldId id="310" r:id="rId4"/>
    <p:sldId id="312" r:id="rId5"/>
    <p:sldId id="317" r:id="rId6"/>
    <p:sldId id="318" r:id="rId7"/>
    <p:sldId id="319" r:id="rId8"/>
    <p:sldId id="320" r:id="rId9"/>
    <p:sldId id="269" r:id="rId10"/>
    <p:sldId id="321" r:id="rId11"/>
    <p:sldId id="322" r:id="rId12"/>
    <p:sldId id="323" r:id="rId13"/>
    <p:sldId id="324" r:id="rId14"/>
    <p:sldId id="325" r:id="rId15"/>
    <p:sldId id="31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418" y="-9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1A6EF-A819-4CE3-B35E-A79A349C1F7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02A10-5E98-4F85-8ACB-40A3C7CF7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E2FA-888A-4475-BDF6-7B285D64C6C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A8BB-398C-454F-92BB-4E95B13AA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ames-for-kids.ru/obuchenie-matematike/cifra-4.php" TargetMode="External"/><Relationship Id="rId2" Type="http://schemas.openxmlformats.org/officeDocument/2006/relationships/hyperlink" Target="http://games-for-kids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talnya.ru/board/2011-05-11/p34/" TargetMode="External"/><Relationship Id="rId4" Type="http://schemas.openxmlformats.org/officeDocument/2006/relationships/hyperlink" Target="http://www.liveinternet.ru/users/4216969/post171060946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2130425"/>
            <a:ext cx="705805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Число и цифра 4</a:t>
            </a:r>
            <a:br>
              <a:rPr lang="ru-RU" dirty="0" smtClean="0"/>
            </a:br>
            <a:r>
              <a:rPr lang="ru-RU" sz="3100" dirty="0" smtClean="0"/>
              <a:t>УМК «ПЕРСПЕКТИВНАЯ НАЧАЛЬНАЯ ШКОЛА»</a:t>
            </a:r>
            <a:br>
              <a:rPr lang="ru-RU" sz="3100" dirty="0" smtClean="0"/>
            </a:br>
            <a:r>
              <a:rPr lang="ru-RU" sz="3100" dirty="0" smtClean="0"/>
              <a:t>1 класс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5157192"/>
            <a:ext cx="29779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Бунина Е.А.</a:t>
            </a:r>
          </a:p>
          <a:p>
            <a:r>
              <a:rPr lang="ru-RU" dirty="0" smtClean="0"/>
              <a:t> учитель </a:t>
            </a:r>
            <a:r>
              <a:rPr lang="ru-RU" dirty="0" smtClean="0"/>
              <a:t>начальных классов </a:t>
            </a:r>
          </a:p>
          <a:p>
            <a:r>
              <a:rPr lang="ru-RU" smtClean="0"/>
              <a:t>МКОУ  ООШ № 22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992552" y="1967058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1432" y="4005064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Маше назвать число вишен: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вишен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33393" y="1115452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9036" y="3223333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889601" y="3256781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14314" y="452189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248213" y="1951221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227738" y="1805167"/>
            <a:ext cx="863472" cy="960951"/>
            <a:chOff x="5580112" y="1810057"/>
            <a:chExt cx="1549597" cy="1841509"/>
          </a:xfrm>
        </p:grpSpPr>
        <p:sp>
          <p:nvSpPr>
            <p:cNvPr id="32" name="10-конечная звезда 31"/>
            <p:cNvSpPr/>
            <p:nvPr/>
          </p:nvSpPr>
          <p:spPr>
            <a:xfrm>
              <a:off x="6757459" y="2860523"/>
              <a:ext cx="372250" cy="379912"/>
            </a:xfrm>
            <a:prstGeom prst="star10">
              <a:avLst>
                <a:gd name="adj" fmla="val 50000"/>
                <a:gd name="hf" fmla="val 105146"/>
              </a:avLst>
            </a:prstGeom>
            <a:gradFill flip="none" rotWithShape="1">
              <a:gsLst>
                <a:gs pos="0">
                  <a:srgbClr val="990000">
                    <a:shade val="30000"/>
                    <a:satMod val="115000"/>
                  </a:srgbClr>
                </a:gs>
                <a:gs pos="50000">
                  <a:srgbClr val="990000">
                    <a:shade val="67500"/>
                    <a:satMod val="115000"/>
                  </a:srgbClr>
                </a:gs>
                <a:gs pos="100000">
                  <a:srgbClr val="99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1810057"/>
              <a:ext cx="1396279" cy="1841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5822" y="1729464"/>
            <a:ext cx="1044744" cy="10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3608" y="1772816"/>
            <a:ext cx="946741" cy="93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355" y="1777634"/>
            <a:ext cx="946741" cy="93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155515" y="1124103"/>
            <a:ext cx="0" cy="2592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04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71432" y="45811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94332" y="646044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назвать число вишен: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вишен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0043" y="2741298"/>
            <a:ext cx="290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Овал 36"/>
          <p:cNvSpPr/>
          <p:nvPr/>
        </p:nvSpPr>
        <p:spPr>
          <a:xfrm>
            <a:off x="4456000" y="2029614"/>
            <a:ext cx="2740414" cy="1233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5657938" y="1814260"/>
            <a:ext cx="973327" cy="1201399"/>
            <a:chOff x="5580112" y="1810057"/>
            <a:chExt cx="1549597" cy="1841509"/>
          </a:xfrm>
        </p:grpSpPr>
        <p:sp>
          <p:nvSpPr>
            <p:cNvPr id="32" name="10-конечная звезда 31"/>
            <p:cNvSpPr/>
            <p:nvPr/>
          </p:nvSpPr>
          <p:spPr>
            <a:xfrm>
              <a:off x="6757459" y="2860523"/>
              <a:ext cx="372250" cy="379912"/>
            </a:xfrm>
            <a:prstGeom prst="star10">
              <a:avLst>
                <a:gd name="adj" fmla="val 50000"/>
                <a:gd name="hf" fmla="val 105146"/>
              </a:avLst>
            </a:prstGeom>
            <a:gradFill flip="none" rotWithShape="1">
              <a:gsLst>
                <a:gs pos="0">
                  <a:srgbClr val="990000">
                    <a:shade val="30000"/>
                    <a:satMod val="115000"/>
                  </a:srgbClr>
                </a:gs>
                <a:gs pos="50000">
                  <a:srgbClr val="990000">
                    <a:shade val="67500"/>
                    <a:satMod val="115000"/>
                  </a:srgbClr>
                </a:gs>
                <a:gs pos="100000">
                  <a:srgbClr val="99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1810057"/>
              <a:ext cx="1396279" cy="1841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8116" y="1801738"/>
            <a:ext cx="1259401" cy="123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8537" y="1777633"/>
            <a:ext cx="1259401" cy="123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78684" flipH="1">
            <a:off x="6503771" y="2189313"/>
            <a:ext cx="1226042" cy="111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04696" y="17275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82426" y="328498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5984230" y="535782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0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12223 -0.583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0.03316 -0.352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43" grpId="0" animBg="1"/>
      <p:bldP spid="44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Миши  и Маши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572132" y="450057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1711099"/>
            <a:ext cx="155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71462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  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72198" y="4500570"/>
            <a:ext cx="1585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- 3 =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3714752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43768" y="364331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15206" y="450057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214810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520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82542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72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75312 -0.173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56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29513 -0.1738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7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  <p:bldP spid="35" grpId="0" animBg="1"/>
      <p:bldP spid="37" grpId="0" animBg="1"/>
      <p:bldP spid="38" grpId="0" animBg="1"/>
      <p:bldP spid="40" grpId="0" animBg="1"/>
      <p:bldP spid="43" grpId="0" animBg="1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76550"/>
            <a:ext cx="8762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Миши и Маши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9512" y="177281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99592" y="177281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цвету: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39"/>
          <p:cNvGrpSpPr/>
          <p:nvPr/>
        </p:nvGrpSpPr>
        <p:grpSpPr>
          <a:xfrm>
            <a:off x="5429256" y="1714488"/>
            <a:ext cx="2357454" cy="3575290"/>
            <a:chOff x="5429256" y="1714488"/>
            <a:chExt cx="2357454" cy="3575290"/>
          </a:xfrm>
        </p:grpSpPr>
        <p:grpSp>
          <p:nvGrpSpPr>
            <p:cNvPr id="11" name="Группа 37"/>
            <p:cNvGrpSpPr/>
            <p:nvPr/>
          </p:nvGrpSpPr>
          <p:grpSpPr>
            <a:xfrm>
              <a:off x="5429256" y="1714488"/>
              <a:ext cx="2357454" cy="3575290"/>
              <a:chOff x="5357818" y="1643050"/>
              <a:chExt cx="2357454" cy="3575290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5357818" y="450057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5517629" y="1711099"/>
                <a:ext cx="162095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+ 2 =</a:t>
                </a:r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5978064" y="2714620"/>
                <a:ext cx="12362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+ 2 =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382328" y="4572009"/>
                <a:ext cx="221457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–      =    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5572132" y="3714752"/>
                <a:ext cx="160813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 – 2 =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7143768" y="3643314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5500694" y="2643182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143768" y="164305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7143768" y="2643182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7215206" y="450057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" name="Прямоугольник 37"/>
            <p:cNvSpPr/>
            <p:nvPr/>
          </p:nvSpPr>
          <p:spPr>
            <a:xfrm>
              <a:off x="6286512" y="4572008"/>
              <a:ext cx="500066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857620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847798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32941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96837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6149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840429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025572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89468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08780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40429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025572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89468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08780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47798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32941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96837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16149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847798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32941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096837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16149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928002" y="5143673"/>
            <a:ext cx="521599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988840"/>
            <a:ext cx="51458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СПАСИБО.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371600" y="1000125"/>
            <a:ext cx="7772400" cy="135731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Использованные ресурсы:</a:t>
            </a:r>
          </a:p>
          <a:p>
            <a:r>
              <a:rPr lang="en-US" dirty="0" smtClean="0">
                <a:hlinkClick r:id="rId2"/>
              </a:rPr>
              <a:t>games-for-</a:t>
            </a:r>
            <a:r>
              <a:rPr lang="en-US" dirty="0" err="1" smtClean="0">
                <a:hlinkClick r:id="rId2"/>
              </a:rPr>
              <a:t>kids.ru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3"/>
              </a:rPr>
              <a:t>obuchenie</a:t>
            </a:r>
            <a:r>
              <a:rPr lang="en-US" dirty="0" smtClean="0">
                <a:hlinkClick r:id="rId3"/>
              </a:rPr>
              <a:t>-</a:t>
            </a:r>
            <a:r>
              <a:rPr lang="en-US" dirty="0" err="1" smtClean="0">
                <a:hlinkClick r:id="rId3"/>
              </a:rPr>
              <a:t>matematike</a:t>
            </a:r>
            <a:r>
              <a:rPr lang="en-US" dirty="0" smtClean="0">
                <a:hlinkClick r:id="rId3"/>
              </a:rPr>
              <a:t>/</a:t>
            </a:r>
            <a:r>
              <a:rPr lang="en-US" b="1" dirty="0" smtClean="0">
                <a:hlinkClick r:id="rId3"/>
              </a:rPr>
              <a:t>cifra</a:t>
            </a:r>
            <a:r>
              <a:rPr lang="en-US" dirty="0" smtClean="0">
                <a:hlinkClick r:id="rId3"/>
              </a:rPr>
              <a:t>-</a:t>
            </a:r>
            <a:r>
              <a:rPr lang="en-US" b="1" dirty="0" smtClean="0">
                <a:hlinkClick r:id="rId3"/>
              </a:rPr>
              <a:t>4</a:t>
            </a:r>
            <a:r>
              <a:rPr lang="en-US" dirty="0" smtClean="0">
                <a:hlinkClick r:id="rId3"/>
              </a:rPr>
              <a:t>.php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liveinternet.ru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http://www.chitalnya.ru/board/…</a:t>
            </a:r>
            <a:endParaRPr lang="ru-RU" dirty="0" smtClean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kids.bcm.ru/pictures/tales/3_medvedya/m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950122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xrest.ru/images/collection/00543/598/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110778390-52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928670"/>
            <a:ext cx="2000264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71934" y="214291"/>
            <a:ext cx="660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?</a:t>
            </a:r>
            <a:endParaRPr lang="ru-RU" sz="8000" b="1" dirty="0"/>
          </a:p>
        </p:txBody>
      </p:sp>
      <p:pic>
        <p:nvPicPr>
          <p:cNvPr id="7" name="Рисунок 6" descr="http://im4-tub-ru.yandex.net/i?id=29577611-1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714620"/>
            <a:ext cx="129698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332955534-26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4286256"/>
            <a:ext cx="17859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7-tub-ru.yandex.net/i?id=351794563-35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28604"/>
            <a:ext cx="2143140" cy="221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3306" y="1214422"/>
            <a:ext cx="2517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ЧЕТЫРЕ</a:t>
            </a:r>
            <a:endParaRPr lang="ru-RU" sz="5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529002" y="2971800"/>
            <a:ext cx="1585930" cy="50006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71934" y="4000504"/>
            <a:ext cx="11430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786182" y="3571876"/>
            <a:ext cx="2857520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/>
          <p:cNvSpPr/>
          <p:nvPr/>
        </p:nvSpPr>
        <p:spPr>
          <a:xfrm>
            <a:off x="6440364" y="4552044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Мише  ответить на вопросы.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59184" y="1196752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7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004048" y="1196752"/>
            <a:ext cx="254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станет?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12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432446" y="4581128"/>
            <a:ext cx="504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рисунку: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81450" y="458112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88024" y="1196752"/>
            <a:ext cx="0" cy="13749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3071" y="1692697"/>
            <a:ext cx="44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1482497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55386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585891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925925" y="1700808"/>
            <a:ext cx="44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71868" y="5157629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7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65572 -0.1548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8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104" grpId="0"/>
      <p:bldP spid="39" grpId="0"/>
      <p:bldP spid="61" grpId="0"/>
      <p:bldP spid="9" grpId="0"/>
      <p:bldP spid="85" grpId="0" animBg="1"/>
      <p:bldP spid="86" grpId="0" animBg="1"/>
      <p:bldP spid="87" grpId="0" animBg="1"/>
      <p:bldP spid="90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карточку с точками надо поставить последней?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6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9786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0027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359470" y="4437112"/>
            <a:ext cx="807827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6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карточку с точками надо поставить последней?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6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9786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0027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41"/>
          <p:cNvSpPr txBox="1"/>
          <p:nvPr/>
        </p:nvSpPr>
        <p:spPr>
          <a:xfrm>
            <a:off x="6269982" y="135729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231 L 0.14635 -0.2907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вал 93"/>
          <p:cNvSpPr/>
          <p:nvPr/>
        </p:nvSpPr>
        <p:spPr>
          <a:xfrm>
            <a:off x="6239767" y="1416890"/>
            <a:ext cx="1914811" cy="78422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3438228" y="1416890"/>
            <a:ext cx="1914811" cy="784222"/>
          </a:xfrm>
          <a:prstGeom prst="ellipse">
            <a:avLst/>
          </a:prstGeom>
          <a:gradFill flip="none" rotWithShape="1">
            <a:gsLst>
              <a:gs pos="0">
                <a:srgbClr val="339F11">
                  <a:tint val="66000"/>
                  <a:satMod val="160000"/>
                </a:srgbClr>
              </a:gs>
              <a:gs pos="50000">
                <a:srgbClr val="339F11">
                  <a:tint val="44500"/>
                  <a:satMod val="160000"/>
                </a:srgbClr>
              </a:gs>
              <a:gs pos="100000">
                <a:srgbClr val="339F11">
                  <a:tint val="23500"/>
                  <a:satMod val="160000"/>
                </a:srgbClr>
              </a:gs>
            </a:gsLst>
            <a:lin ang="8100000" scaled="1"/>
            <a:tileRect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164603" y="1114489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57138" y="1381986"/>
            <a:ext cx="1914811" cy="784222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14282" y="54868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каждом рисунке: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331640" y="2597024"/>
            <a:ext cx="12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35195" y="3162818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три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4.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5" name="Прямая соединительная линия 134"/>
          <p:cNvCxnSpPr>
            <a:stCxn id="137" idx="0"/>
          </p:cNvCxnSpPr>
          <p:nvPr/>
        </p:nvCxnSpPr>
        <p:spPr>
          <a:xfrm flipH="1">
            <a:off x="4533266" y="3682939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37" idx="1"/>
            <a:endCxn id="137" idx="3"/>
          </p:cNvCxnSpPr>
          <p:nvPr/>
        </p:nvCxnSpPr>
        <p:spPr>
          <a:xfrm>
            <a:off x="3195771" y="5024248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3195771" y="3682939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32-конечная звезда 137"/>
          <p:cNvSpPr/>
          <p:nvPr/>
        </p:nvSpPr>
        <p:spPr>
          <a:xfrm>
            <a:off x="4806101" y="3586418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38" y="1164475"/>
            <a:ext cx="1047760" cy="38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1986"/>
            <a:ext cx="900386" cy="42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423923" y="1941404"/>
            <a:ext cx="948026" cy="449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845" y="1572500"/>
            <a:ext cx="904612" cy="43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1391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282133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59812" flipH="1">
            <a:off x="7310846" y="1853215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9590" y="1809001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73894">
            <a:off x="7160201" y="1278413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3375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6172623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6759" y="1103646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2362" y="1586226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053270">
            <a:off x="4533266" y="1630562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345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TextBox 95"/>
          <p:cNvSpPr txBox="1"/>
          <p:nvPr/>
        </p:nvSpPr>
        <p:spPr>
          <a:xfrm>
            <a:off x="4427985" y="259702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345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7202498" y="2597024"/>
            <a:ext cx="120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9981" y="247870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4395633" y="3682939"/>
            <a:ext cx="530013" cy="17622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90033" y="5445224"/>
            <a:ext cx="12253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353039" y="4564081"/>
            <a:ext cx="524733" cy="18014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53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34" grpId="0"/>
      <p:bldP spid="138" grpId="0" animBg="1"/>
      <p:bldP spid="138" grpId="1" animBg="1"/>
      <p:bldP spid="96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620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971800" y="3733800"/>
            <a:ext cx="1905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4343400" y="1676400"/>
            <a:ext cx="1143000" cy="419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971800" y="1143000"/>
            <a:ext cx="838200" cy="2590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5410200" y="1600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590800"/>
            <a:ext cx="1943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3637"/>
          <a:stretch>
            <a:fillRect/>
          </a:stretch>
        </p:blipFill>
        <p:spPr bwMode="auto">
          <a:xfrm rot="-484479">
            <a:off x="6553200" y="4191000"/>
            <a:ext cx="1736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333"/>
          <a:stretch>
            <a:fillRect/>
          </a:stretch>
        </p:blipFill>
        <p:spPr bwMode="auto">
          <a:xfrm rot="-1205062">
            <a:off x="7439025" y="2286000"/>
            <a:ext cx="17049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609600"/>
            <a:ext cx="18764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2949575" y="-130175"/>
            <a:ext cx="387350" cy="1714500"/>
          </a:xfrm>
          <a:prstGeom prst="rect">
            <a:avLst/>
          </a:prstGeom>
          <a:noFill/>
        </p:spPr>
      </p:pic>
      <p:sp>
        <p:nvSpPr>
          <p:cNvPr id="14" name="Стрелка вправо 13">
            <a:hlinkClick r:id="rId4" action="ppaction://hlinksldjump"/>
          </p:cNvPr>
          <p:cNvSpPr/>
          <p:nvPr/>
        </p:nvSpPr>
        <p:spPr>
          <a:xfrm>
            <a:off x="5214942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111 L -0.08542 0.3825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42 0.38252 L 0.13125 0.3825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8958 0.07169 L 0.06458 0.6822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405</Words>
  <Application>Microsoft Office PowerPoint</Application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Число и цифра 4 УМК «ПЕРСПЕКТИВНАЯ НАЧАЛЬНАЯ ШКОЛА» 1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цифры</dc:title>
  <dc:creator>Бойкова Оксана Владимировна</dc:creator>
  <cp:lastModifiedBy>Надежда</cp:lastModifiedBy>
  <cp:revision>86</cp:revision>
  <dcterms:created xsi:type="dcterms:W3CDTF">2010-07-19T13:03:57Z</dcterms:created>
  <dcterms:modified xsi:type="dcterms:W3CDTF">2016-12-26T19:49:47Z</dcterms:modified>
</cp:coreProperties>
</file>