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3" r:id="rId2"/>
    <p:sldId id="287" r:id="rId3"/>
    <p:sldId id="288" r:id="rId4"/>
    <p:sldId id="274" r:id="rId5"/>
    <p:sldId id="260" r:id="rId6"/>
    <p:sldId id="286" r:id="rId7"/>
    <p:sldId id="285" r:id="rId8"/>
    <p:sldId id="28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FB21"/>
    <a:srgbClr val="9EFD6F"/>
    <a:srgbClr val="54FB11"/>
    <a:srgbClr val="42F860"/>
    <a:srgbClr val="D9F9CD"/>
    <a:srgbClr val="49F632"/>
    <a:srgbClr val="FFCCFF"/>
    <a:srgbClr val="66FFFF"/>
    <a:srgbClr val="CCCCFF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07" autoAdjust="0"/>
    <p:restoredTop sz="94585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4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D44BB-D944-4229-A127-A86A3FD66015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7FBA4-0C6F-4091-B028-BAE34A10D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989B7-F96A-44FC-8B5A-93A0619BADA7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E5260-F64E-43C7-8F80-8B5788844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2BDE-C82E-4E56-AC18-A40E860D5D61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AA39-F93C-4726-90B6-BFF04D2E3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2BDE-C82E-4E56-AC18-A40E860D5D61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AA39-F93C-4726-90B6-BFF04D2E3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2BDE-C82E-4E56-AC18-A40E860D5D61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AA39-F93C-4726-90B6-BFF04D2E3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2BDE-C82E-4E56-AC18-A40E860D5D61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AA39-F93C-4726-90B6-BFF04D2E3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2BDE-C82E-4E56-AC18-A40E860D5D61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AA39-F93C-4726-90B6-BFF04D2E3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2BDE-C82E-4E56-AC18-A40E860D5D61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AA39-F93C-4726-90B6-BFF04D2E3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2BDE-C82E-4E56-AC18-A40E860D5D61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AA39-F93C-4726-90B6-BFF04D2E3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2BDE-C82E-4E56-AC18-A40E860D5D61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AA39-F93C-4726-90B6-BFF04D2E3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2BDE-C82E-4E56-AC18-A40E860D5D61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AA39-F93C-4726-90B6-BFF04D2E3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2BDE-C82E-4E56-AC18-A40E860D5D61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AA39-F93C-4726-90B6-BFF04D2E3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2BDE-C82E-4E56-AC18-A40E860D5D61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AA39-F93C-4726-90B6-BFF04D2E3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CCECFF"/>
            </a:gs>
            <a:gs pos="36000">
              <a:srgbClr val="66FFFF"/>
            </a:gs>
            <a:gs pos="61000">
              <a:srgbClr val="CCCCFF"/>
            </a:gs>
            <a:gs pos="82001">
              <a:srgbClr val="66FFFF"/>
            </a:gs>
            <a:gs pos="0">
              <a:srgbClr val="FFCC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72BDE-C82E-4E56-AC18-A40E860D5D61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4AA39-F93C-4726-90B6-BFF04D2E3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ng2.ru/zhivotnie.html" TargetMode="External"/><Relationship Id="rId2" Type="http://schemas.openxmlformats.org/officeDocument/2006/relationships/hyperlink" Target="http://ru.123rf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Дидактические игры по обучению грамоте.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Выполнила: </a:t>
            </a:r>
            <a:r>
              <a:rPr lang="ru-RU" i="1" dirty="0" err="1" smtClean="0">
                <a:solidFill>
                  <a:srgbClr val="002060"/>
                </a:solidFill>
              </a:rPr>
              <a:t>Саввина</a:t>
            </a:r>
            <a:r>
              <a:rPr lang="ru-RU" i="1" dirty="0" smtClean="0">
                <a:solidFill>
                  <a:srgbClr val="002060"/>
                </a:solidFill>
              </a:rPr>
              <a:t> Оксана Юрьевна</a:t>
            </a:r>
          </a:p>
          <a:p>
            <a:pPr algn="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у</a:t>
            </a:r>
            <a:r>
              <a:rPr lang="ru-RU" i="1" dirty="0" smtClean="0">
                <a:solidFill>
                  <a:srgbClr val="002060"/>
                </a:solidFill>
              </a:rPr>
              <a:t>читель начальных классов</a:t>
            </a:r>
          </a:p>
          <a:p>
            <a:pPr algn="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МБОУ «Лицей «МОК №» г. Воронеж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                        </a:t>
            </a:r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0298" y="857232"/>
            <a:ext cx="42609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+mj-lt"/>
              </a:rPr>
              <a:t>Игра  «Дождик»</a:t>
            </a:r>
            <a:endParaRPr lang="ru-RU" sz="4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1785926"/>
            <a:ext cx="7272825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Цели игры: - </a:t>
            </a:r>
            <a:r>
              <a:rPr lang="ru-RU" sz="2800" dirty="0" smtClean="0"/>
              <a:t>учить группировать, </a:t>
            </a:r>
          </a:p>
          <a:p>
            <a:r>
              <a:rPr lang="ru-RU" sz="2800" dirty="0" smtClean="0"/>
              <a:t>                               систематизировать</a:t>
            </a:r>
          </a:p>
          <a:p>
            <a:r>
              <a:rPr lang="ru-RU" sz="2800" dirty="0" smtClean="0"/>
              <a:t>                               буквы по обозначению</a:t>
            </a:r>
          </a:p>
          <a:p>
            <a:r>
              <a:rPr lang="ru-RU" sz="2800" dirty="0" smtClean="0"/>
              <a:t>                               ими </a:t>
            </a:r>
            <a:r>
              <a:rPr lang="ru-RU" sz="2800" dirty="0" smtClean="0"/>
              <a:t>звонких –глухих </a:t>
            </a:r>
            <a:r>
              <a:rPr lang="ru-RU" sz="2800" dirty="0" smtClean="0"/>
              <a:t>звуков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                            -  учить давать характеристику</a:t>
            </a:r>
          </a:p>
          <a:p>
            <a:r>
              <a:rPr lang="ru-RU" sz="2800" dirty="0" smtClean="0"/>
              <a:t>                               звукам;</a:t>
            </a:r>
          </a:p>
          <a:p>
            <a:r>
              <a:rPr lang="ru-RU" sz="2800" dirty="0" smtClean="0"/>
              <a:t>                            -  развивать речь, логическое </a:t>
            </a:r>
          </a:p>
          <a:p>
            <a:r>
              <a:rPr lang="ru-RU" sz="2800" dirty="0" smtClean="0"/>
              <a:t>                                мышление, речь.</a:t>
            </a:r>
          </a:p>
          <a:p>
            <a:r>
              <a:rPr lang="ru-RU" sz="2800" dirty="0" smtClean="0"/>
              <a:t>Игра использовалась на уроке обучения</a:t>
            </a:r>
          </a:p>
          <a:p>
            <a:r>
              <a:rPr lang="ru-RU" sz="2800" dirty="0" smtClean="0"/>
              <a:t>грамоте </a:t>
            </a:r>
            <a:r>
              <a:rPr lang="ru-RU" sz="2800" dirty="0" smtClean="0"/>
              <a:t>«Сравнение звуков </a:t>
            </a:r>
            <a:r>
              <a:rPr lang="en-US" sz="2800" dirty="0" smtClean="0"/>
              <a:t>[</a:t>
            </a:r>
            <a:r>
              <a:rPr lang="ru-RU" sz="2800" dirty="0" smtClean="0"/>
              <a:t>г</a:t>
            </a:r>
            <a:r>
              <a:rPr lang="en-US" sz="2800" dirty="0" smtClean="0"/>
              <a:t>]</a:t>
            </a:r>
            <a:r>
              <a:rPr lang="ru-RU" sz="2800" dirty="0" smtClean="0"/>
              <a:t> -</a:t>
            </a:r>
            <a:r>
              <a:rPr lang="en-US" sz="2800" dirty="0" smtClean="0"/>
              <a:t> [</a:t>
            </a:r>
            <a:r>
              <a:rPr lang="ru-RU" sz="2800" dirty="0" smtClean="0"/>
              <a:t>к</a:t>
            </a:r>
            <a:r>
              <a:rPr lang="en-US" sz="2800" dirty="0" smtClean="0"/>
              <a:t>]</a:t>
            </a:r>
            <a:r>
              <a:rPr lang="ru-RU" sz="2800" dirty="0" smtClean="0"/>
              <a:t>» </a:t>
            </a:r>
            <a:r>
              <a:rPr lang="ru-RU" sz="2800" dirty="0" smtClean="0"/>
              <a:t>.</a:t>
            </a:r>
          </a:p>
          <a:p>
            <a:r>
              <a:rPr lang="ru-RU" sz="3600" dirty="0" smtClean="0"/>
              <a:t>                       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0"/>
            <a:ext cx="6286544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Капля 13"/>
          <p:cNvSpPr/>
          <p:nvPr/>
        </p:nvSpPr>
        <p:spPr>
          <a:xfrm>
            <a:off x="3357554" y="2000240"/>
            <a:ext cx="500066" cy="500066"/>
          </a:xfrm>
          <a:prstGeom prst="teardrop">
            <a:avLst>
              <a:gd name="adj" fmla="val 195152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nstantia" pitchFamily="18" charset="0"/>
              </a:rPr>
              <a:t>С</a:t>
            </a:r>
            <a:endParaRPr lang="ru-RU" sz="32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5" name="Капля 14"/>
          <p:cNvSpPr/>
          <p:nvPr/>
        </p:nvSpPr>
        <p:spPr>
          <a:xfrm rot="20835423">
            <a:off x="2549287" y="2477862"/>
            <a:ext cx="500066" cy="500027"/>
          </a:xfrm>
          <a:prstGeom prst="teardrop">
            <a:avLst>
              <a:gd name="adj" fmla="val 20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nstantia" pitchFamily="18" charset="0"/>
              </a:rPr>
              <a:t>Г</a:t>
            </a:r>
            <a:endParaRPr lang="ru-RU" sz="32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6" name="Капля 15"/>
          <p:cNvSpPr/>
          <p:nvPr/>
        </p:nvSpPr>
        <p:spPr>
          <a:xfrm>
            <a:off x="3357554" y="2928934"/>
            <a:ext cx="500066" cy="571504"/>
          </a:xfrm>
          <a:prstGeom prst="teardrop">
            <a:avLst>
              <a:gd name="adj" fmla="val 20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nstantia" pitchFamily="18" charset="0"/>
              </a:rPr>
              <a:t>Т</a:t>
            </a:r>
            <a:endParaRPr lang="ru-RU" sz="32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7" name="Капля 16"/>
          <p:cNvSpPr/>
          <p:nvPr/>
        </p:nvSpPr>
        <p:spPr>
          <a:xfrm rot="20544378">
            <a:off x="4348458" y="2860735"/>
            <a:ext cx="571504" cy="500066"/>
          </a:xfrm>
          <a:prstGeom prst="teardrop">
            <a:avLst>
              <a:gd name="adj" fmla="val 20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nstantia" pitchFamily="18" charset="0"/>
              </a:rPr>
              <a:t>Н</a:t>
            </a:r>
            <a:endParaRPr lang="ru-RU" sz="32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8" name="Капля 17"/>
          <p:cNvSpPr/>
          <p:nvPr/>
        </p:nvSpPr>
        <p:spPr>
          <a:xfrm rot="20435323">
            <a:off x="5354136" y="2861549"/>
            <a:ext cx="539819" cy="500066"/>
          </a:xfrm>
          <a:prstGeom prst="teardrop">
            <a:avLst>
              <a:gd name="adj" fmla="val 20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nstantia" pitchFamily="18" charset="0"/>
              </a:rPr>
              <a:t>М</a:t>
            </a:r>
            <a:endParaRPr lang="ru-RU" sz="32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9" name="Капля 18"/>
          <p:cNvSpPr/>
          <p:nvPr/>
        </p:nvSpPr>
        <p:spPr>
          <a:xfrm>
            <a:off x="6572264" y="1643050"/>
            <a:ext cx="428628" cy="571504"/>
          </a:xfrm>
          <a:prstGeom prst="teardrop">
            <a:avLst>
              <a:gd name="adj" fmla="val 189511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nstantia" pitchFamily="18" charset="0"/>
              </a:rPr>
              <a:t>К</a:t>
            </a:r>
            <a:endParaRPr lang="ru-RU" sz="32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20" name="Капля 19"/>
          <p:cNvSpPr/>
          <p:nvPr/>
        </p:nvSpPr>
        <p:spPr>
          <a:xfrm>
            <a:off x="1785918" y="1643050"/>
            <a:ext cx="500066" cy="428628"/>
          </a:xfrm>
          <a:prstGeom prst="teardrop">
            <a:avLst>
              <a:gd name="adj" fmla="val 181818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nstantia" pitchFamily="18" charset="0"/>
              </a:rPr>
              <a:t>П</a:t>
            </a:r>
            <a:endParaRPr lang="ru-RU" sz="28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21" name="Капля 20"/>
          <p:cNvSpPr/>
          <p:nvPr/>
        </p:nvSpPr>
        <p:spPr>
          <a:xfrm>
            <a:off x="2428860" y="1857364"/>
            <a:ext cx="500066" cy="500066"/>
          </a:xfrm>
          <a:prstGeom prst="teardrop">
            <a:avLst>
              <a:gd name="adj" fmla="val 20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nstantia" pitchFamily="18" charset="0"/>
              </a:rPr>
              <a:t>Р</a:t>
            </a:r>
            <a:endParaRPr lang="ru-RU" sz="28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22" name="Капля 21"/>
          <p:cNvSpPr/>
          <p:nvPr/>
        </p:nvSpPr>
        <p:spPr>
          <a:xfrm>
            <a:off x="4357686" y="2000240"/>
            <a:ext cx="428628" cy="500066"/>
          </a:xfrm>
          <a:prstGeom prst="teardrop">
            <a:avLst>
              <a:gd name="adj" fmla="val 20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nstantia" pitchFamily="18" charset="0"/>
              </a:rPr>
              <a:t>Л</a:t>
            </a:r>
            <a:endParaRPr lang="ru-RU" sz="32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23" name="Капля 22"/>
          <p:cNvSpPr/>
          <p:nvPr/>
        </p:nvSpPr>
        <p:spPr>
          <a:xfrm rot="20847218">
            <a:off x="5119720" y="1974661"/>
            <a:ext cx="476197" cy="491089"/>
          </a:xfrm>
          <a:prstGeom prst="teardrop">
            <a:avLst>
              <a:gd name="adj" fmla="val 19697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nstantia" pitchFamily="18" charset="0"/>
              </a:rPr>
              <a:t>Х</a:t>
            </a:r>
            <a:endParaRPr lang="ru-RU" sz="32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24" name="Капля 23"/>
          <p:cNvSpPr/>
          <p:nvPr/>
        </p:nvSpPr>
        <p:spPr>
          <a:xfrm rot="20220828">
            <a:off x="5865984" y="1924009"/>
            <a:ext cx="442435" cy="497309"/>
          </a:xfrm>
          <a:prstGeom prst="teardrop">
            <a:avLst>
              <a:gd name="adj" fmla="val 187623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nstantia" pitchFamily="18" charset="0"/>
              </a:rPr>
              <a:t>Б</a:t>
            </a:r>
            <a:endParaRPr lang="ru-RU" sz="32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25" name="Заголовок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" name="Picture 10" descr="df3df28360ad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86446" y="4071942"/>
            <a:ext cx="2714644" cy="2786058"/>
          </a:xfrm>
          <a:noFill/>
        </p:spPr>
      </p:pic>
      <p:pic>
        <p:nvPicPr>
          <p:cNvPr id="29" name="Picture 9" descr="bell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42910" y="4572008"/>
            <a:ext cx="2357454" cy="2285992"/>
          </a:xfr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79371E-6 L -0.10851 0.344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17206E-6 L -0.22517 0.2976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1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62627E-6 L -0.15434 0.0941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74838E-6 L -0.33785 0.3020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75763E-7 L -0.40764 0.3339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76688E-6 L 0.64809 0.2661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" y="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7012E-6 L 0.57986 0.1126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17206E-6 L 0.36233 0.2453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72895E-6 L 0.29254 0.0464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2803E-6 L 0.03907 0.2775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9963E-6 L 0.15261 0.1091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1670" y="571480"/>
            <a:ext cx="50148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Игра «Собери цветы»</a:t>
            </a:r>
            <a:endParaRPr lang="ru-RU" sz="4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285860"/>
            <a:ext cx="958948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/>
              <a:t>Цели игры: - </a:t>
            </a:r>
            <a:r>
              <a:rPr lang="ru-RU" sz="3200" dirty="0" smtClean="0"/>
              <a:t> </a:t>
            </a:r>
            <a:r>
              <a:rPr lang="ru-RU" sz="3200" i="1" dirty="0" smtClean="0"/>
              <a:t>учить детей  составлять слова с </a:t>
            </a:r>
          </a:p>
          <a:p>
            <a:r>
              <a:rPr lang="ru-RU" sz="3200" i="1" dirty="0" smtClean="0"/>
              <a:t>                          помощью слогов;</a:t>
            </a:r>
          </a:p>
          <a:p>
            <a:r>
              <a:rPr lang="ru-RU" sz="3200" i="1" dirty="0" smtClean="0"/>
              <a:t>                       -  добиваться усвоения знания того,      </a:t>
            </a:r>
          </a:p>
          <a:p>
            <a:r>
              <a:rPr lang="ru-RU" sz="3200" i="1" dirty="0" smtClean="0"/>
              <a:t>                           что в слове столько же слогов, </a:t>
            </a:r>
          </a:p>
          <a:p>
            <a:r>
              <a:rPr lang="ru-RU" sz="3200" i="1" dirty="0" smtClean="0"/>
              <a:t>                           сколько и гласных ;</a:t>
            </a:r>
          </a:p>
          <a:p>
            <a:r>
              <a:rPr lang="ru-RU" sz="3200" i="1" dirty="0" smtClean="0"/>
              <a:t>                       -   развивать мышление, внимание,</a:t>
            </a:r>
          </a:p>
          <a:p>
            <a:r>
              <a:rPr lang="ru-RU" sz="3200" i="1" dirty="0" smtClean="0"/>
              <a:t>                           речь.</a:t>
            </a:r>
            <a:endParaRPr lang="ru-RU" sz="32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4929198"/>
            <a:ext cx="7572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Игра использовалась на уроке обучения </a:t>
            </a:r>
          </a:p>
          <a:p>
            <a:r>
              <a:rPr lang="ru-RU" sz="2800" dirty="0" smtClean="0"/>
              <a:t>грамоте «Звуки </a:t>
            </a:r>
            <a:r>
              <a:rPr lang="en-US" sz="2800" dirty="0" smtClean="0"/>
              <a:t>[</a:t>
            </a:r>
            <a:r>
              <a:rPr lang="ru-RU" sz="2800" dirty="0" err="1" smtClean="0"/>
              <a:t>р</a:t>
            </a:r>
            <a:r>
              <a:rPr lang="en-US" sz="2800" dirty="0" smtClean="0"/>
              <a:t>],</a:t>
            </a:r>
            <a:r>
              <a:rPr lang="ru-RU" sz="2800" dirty="0" smtClean="0"/>
              <a:t> </a:t>
            </a:r>
            <a:r>
              <a:rPr lang="en-US" sz="2800" dirty="0" smtClean="0"/>
              <a:t>[</a:t>
            </a:r>
            <a:r>
              <a:rPr lang="ru-RU" sz="2800" dirty="0" err="1" smtClean="0"/>
              <a:t>р</a:t>
            </a:r>
            <a:r>
              <a:rPr lang="en-US" sz="2800" dirty="0" smtClean="0"/>
              <a:t>’],</a:t>
            </a:r>
            <a:r>
              <a:rPr lang="ru-RU" sz="2800" dirty="0" smtClean="0"/>
              <a:t> буква Р, </a:t>
            </a:r>
            <a:r>
              <a:rPr lang="ru-RU" sz="2800" dirty="0" err="1" smtClean="0"/>
              <a:t>р</a:t>
            </a:r>
            <a:r>
              <a:rPr lang="en-US" sz="2800" dirty="0" smtClean="0"/>
              <a:t> </a:t>
            </a:r>
            <a:r>
              <a:rPr lang="ru-RU" sz="2800" dirty="0" smtClean="0"/>
              <a:t>».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3571868" y="1428736"/>
            <a:ext cx="3571900" cy="2628912"/>
          </a:xfrm>
          <a:prstGeom prst="rect">
            <a:avLst/>
          </a:prstGeom>
          <a:solidFill>
            <a:srgbClr val="EEF1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1"/>
            <a:ext cx="1643074" cy="166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синий цветок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3357562"/>
            <a:ext cx="148590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цветок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58214" y="1857364"/>
            <a:ext cx="785786" cy="169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цветок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768" y="2571744"/>
            <a:ext cx="785818" cy="129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цветок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461624">
            <a:off x="4828127" y="3713194"/>
            <a:ext cx="5619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цветок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488" y="2000240"/>
            <a:ext cx="857256" cy="154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цветок 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71868" y="3643314"/>
            <a:ext cx="1243017" cy="110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 descr="цветок 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1007875">
            <a:off x="7469949" y="2634211"/>
            <a:ext cx="633413" cy="136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 descr="ирис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572528" y="4572008"/>
            <a:ext cx="700089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 descr="цветок 3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428992" y="5429264"/>
            <a:ext cx="1214446" cy="103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 descr="синий цветок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572000" y="5214950"/>
            <a:ext cx="1485903" cy="135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0"/>
            <a:ext cx="3857620" cy="1285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Прямоугольник 23"/>
          <p:cNvSpPr/>
          <p:nvPr/>
        </p:nvSpPr>
        <p:spPr>
          <a:xfrm>
            <a:off x="5786446" y="2143116"/>
            <a:ext cx="9144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3286116" y="0"/>
            <a:ext cx="4143404" cy="1500174"/>
          </a:xfrm>
          <a:prstGeom prst="triangle">
            <a:avLst>
              <a:gd name="adj" fmla="val 50605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071934" y="2143116"/>
            <a:ext cx="9144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омб 27"/>
          <p:cNvSpPr/>
          <p:nvPr/>
        </p:nvSpPr>
        <p:spPr>
          <a:xfrm>
            <a:off x="6858016" y="3714752"/>
            <a:ext cx="1357322" cy="985838"/>
          </a:xfrm>
          <a:prstGeom prst="diamond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chemeClr val="bg1"/>
                </a:solidFill>
              </a:rPr>
              <a:t>ро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0" name="Ромб 29"/>
          <p:cNvSpPr/>
          <p:nvPr/>
        </p:nvSpPr>
        <p:spPr>
          <a:xfrm>
            <a:off x="5643570" y="5000636"/>
            <a:ext cx="1500198" cy="914400"/>
          </a:xfrm>
          <a:prstGeom prst="diamond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зы</a:t>
            </a:r>
            <a:endParaRPr lang="ru-RU" sz="3600" dirty="0"/>
          </a:p>
        </p:txBody>
      </p:sp>
      <p:sp>
        <p:nvSpPr>
          <p:cNvPr id="27" name="Трапеция 26"/>
          <p:cNvSpPr/>
          <p:nvPr/>
        </p:nvSpPr>
        <p:spPr>
          <a:xfrm>
            <a:off x="3643306" y="4714884"/>
            <a:ext cx="1071570" cy="78581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 </a:t>
            </a:r>
            <a:r>
              <a:rPr lang="ru-RU" sz="3600" dirty="0" err="1" smtClean="0"/>
              <a:t>ро</a:t>
            </a:r>
            <a:endParaRPr lang="ru-RU" sz="3600" dirty="0"/>
          </a:p>
        </p:txBody>
      </p:sp>
      <p:sp>
        <p:nvSpPr>
          <p:cNvPr id="31" name="Трапеция 30"/>
          <p:cNvSpPr/>
          <p:nvPr/>
        </p:nvSpPr>
        <p:spPr>
          <a:xfrm>
            <a:off x="2643174" y="6213352"/>
            <a:ext cx="985838" cy="64464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 </a:t>
            </a:r>
            <a:r>
              <a:rPr lang="ru-RU" sz="3600" dirty="0" err="1" smtClean="0"/>
              <a:t>ки</a:t>
            </a:r>
            <a:endParaRPr lang="ru-RU" sz="3600" dirty="0"/>
          </a:p>
        </p:txBody>
      </p:sp>
      <p:sp>
        <p:nvSpPr>
          <p:cNvPr id="33" name="Трапеция 32"/>
          <p:cNvSpPr/>
          <p:nvPr/>
        </p:nvSpPr>
        <p:spPr>
          <a:xfrm>
            <a:off x="7715240" y="6072182"/>
            <a:ext cx="1428760" cy="78581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маш</a:t>
            </a:r>
            <a:endParaRPr lang="ru-RU" sz="3600" dirty="0"/>
          </a:p>
        </p:txBody>
      </p:sp>
      <p:sp>
        <p:nvSpPr>
          <p:cNvPr id="34" name="Блок-схема: узел 33"/>
          <p:cNvSpPr/>
          <p:nvPr/>
        </p:nvSpPr>
        <p:spPr>
          <a:xfrm>
            <a:off x="5572132" y="4143380"/>
            <a:ext cx="1000132" cy="78581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ри</a:t>
            </a:r>
            <a:endParaRPr lang="ru-RU" sz="3600" dirty="0"/>
          </a:p>
        </p:txBody>
      </p:sp>
      <p:sp>
        <p:nvSpPr>
          <p:cNvPr id="36" name="Блок-схема: узел 35"/>
          <p:cNvSpPr/>
          <p:nvPr/>
        </p:nvSpPr>
        <p:spPr>
          <a:xfrm>
            <a:off x="7929586" y="5357826"/>
            <a:ext cx="1000132" cy="71438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сы</a:t>
            </a:r>
            <a:endParaRPr lang="ru-RU" sz="3600" dirty="0"/>
          </a:p>
        </p:txBody>
      </p:sp>
      <p:sp>
        <p:nvSpPr>
          <p:cNvPr id="37" name="Блок-схема: узел 36"/>
          <p:cNvSpPr/>
          <p:nvPr/>
        </p:nvSpPr>
        <p:spPr>
          <a:xfrm>
            <a:off x="3071802" y="4357694"/>
            <a:ext cx="928694" cy="7048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dirty="0" smtClean="0"/>
              <a:t>и</a:t>
            </a:r>
            <a:endParaRPr lang="ru-RU" sz="36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8143868" y="3500438"/>
            <a:ext cx="100013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аст</a:t>
            </a:r>
            <a:endParaRPr lang="ru-RU" sz="3600" dirty="0"/>
          </a:p>
        </p:txBody>
      </p:sp>
      <p:sp>
        <p:nvSpPr>
          <p:cNvPr id="44" name="Шестиугольник 43"/>
          <p:cNvSpPr/>
          <p:nvPr/>
        </p:nvSpPr>
        <p:spPr>
          <a:xfrm>
            <a:off x="6572264" y="6157914"/>
            <a:ext cx="1060704" cy="70008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ны</a:t>
            </a:r>
            <a:endParaRPr lang="ru-RU" sz="3600" dirty="0"/>
          </a:p>
        </p:txBody>
      </p:sp>
      <p:sp>
        <p:nvSpPr>
          <p:cNvPr id="45" name="Шестиугольник 44"/>
          <p:cNvSpPr/>
          <p:nvPr/>
        </p:nvSpPr>
        <p:spPr>
          <a:xfrm>
            <a:off x="2928926" y="3286124"/>
            <a:ext cx="857256" cy="70008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о</a:t>
            </a:r>
            <a:endParaRPr lang="ru-RU" sz="3600" dirty="0"/>
          </a:p>
        </p:txBody>
      </p:sp>
      <p:sp>
        <p:nvSpPr>
          <p:cNvPr id="46" name="Шестиугольник 45"/>
          <p:cNvSpPr/>
          <p:nvPr/>
        </p:nvSpPr>
        <p:spPr>
          <a:xfrm>
            <a:off x="4214810" y="6143620"/>
            <a:ext cx="1008314" cy="71438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пи</a:t>
            </a:r>
            <a:endParaRPr lang="ru-RU" sz="3600" dirty="0"/>
          </a:p>
        </p:txBody>
      </p:sp>
      <p:pic>
        <p:nvPicPr>
          <p:cNvPr id="26" name="Picture 9" descr="ирис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2786050" y="4857760"/>
            <a:ext cx="928694" cy="152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цветок 3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858016" y="5143512"/>
            <a:ext cx="1100141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Прямоугольник 41"/>
          <p:cNvSpPr/>
          <p:nvPr/>
        </p:nvSpPr>
        <p:spPr>
          <a:xfrm>
            <a:off x="4714876" y="4714884"/>
            <a:ext cx="85248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ры</a:t>
            </a:r>
            <a:endParaRPr lang="ru-RU" sz="3600" dirty="0"/>
          </a:p>
        </p:txBody>
      </p:sp>
      <p:sp>
        <p:nvSpPr>
          <p:cNvPr id="47" name="Табличка 46"/>
          <p:cNvSpPr/>
          <p:nvPr/>
        </p:nvSpPr>
        <p:spPr>
          <a:xfrm>
            <a:off x="5214942" y="3286124"/>
            <a:ext cx="771524" cy="55721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и</a:t>
            </a:r>
            <a:endParaRPr lang="ru-RU" sz="3600" dirty="0"/>
          </a:p>
        </p:txBody>
      </p:sp>
      <p:sp>
        <p:nvSpPr>
          <p:cNvPr id="48" name="Табличка 47"/>
          <p:cNvSpPr/>
          <p:nvPr/>
        </p:nvSpPr>
        <p:spPr>
          <a:xfrm>
            <a:off x="7572396" y="4643446"/>
            <a:ext cx="857256" cy="566734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ли</a:t>
            </a:r>
            <a:endParaRPr lang="ru-RU" sz="3600" dirty="0"/>
          </a:p>
        </p:txBody>
      </p:sp>
      <p:sp>
        <p:nvSpPr>
          <p:cNvPr id="49" name="Табличка 48"/>
          <p:cNvSpPr/>
          <p:nvPr/>
        </p:nvSpPr>
        <p:spPr>
          <a:xfrm>
            <a:off x="5643570" y="6286496"/>
            <a:ext cx="914400" cy="571504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ли</a:t>
            </a:r>
            <a:endParaRPr lang="ru-RU" sz="3600" dirty="0"/>
          </a:p>
        </p:txBody>
      </p:sp>
      <p:pic>
        <p:nvPicPr>
          <p:cNvPr id="1033" name="Picture 9" descr="ирис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143900" y="4143380"/>
            <a:ext cx="1000100" cy="152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Сердце 38"/>
          <p:cNvSpPr/>
          <p:nvPr/>
        </p:nvSpPr>
        <p:spPr>
          <a:xfrm>
            <a:off x="3929058" y="3214686"/>
            <a:ext cx="1071570" cy="78581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ма</a:t>
            </a:r>
            <a:endParaRPr lang="ru-RU" sz="3600" dirty="0"/>
          </a:p>
        </p:txBody>
      </p:sp>
      <p:sp>
        <p:nvSpPr>
          <p:cNvPr id="40" name="Сердце 39"/>
          <p:cNvSpPr/>
          <p:nvPr/>
        </p:nvSpPr>
        <p:spPr>
          <a:xfrm>
            <a:off x="6357950" y="4357694"/>
            <a:ext cx="1071570" cy="78581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ки</a:t>
            </a:r>
            <a:endParaRPr lang="ru-RU" sz="3600" dirty="0"/>
          </a:p>
        </p:txBody>
      </p:sp>
      <p:pic>
        <p:nvPicPr>
          <p:cNvPr id="1032" name="Picture 8" descr="цветок 6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4714876" y="3500438"/>
            <a:ext cx="923928" cy="147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цветок 5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4929190" y="2357430"/>
            <a:ext cx="93345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-0.88212 -0.27315 " pathEditMode="relative" ptsTypes="AA">
                                      <p:cBhvr>
                                        <p:cTn id="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04046E-6 L -0.75591 -0.25156 " pathEditMode="relative" ptsTypes="AA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7 L -0.40069 -0.4548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5549E-6 L -0.38021 0.36832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56647E-6 L -0.52153 -0.06983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" y="-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-0.58455 -0.3081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0.42135 -0.1518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" y="-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8.51852E-6 L -0.74809 -0.12593 " pathEditMode="relative" ptsTypes="AA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-0.48837 -0.30462 " pathEditMode="relative" ptsTypes="AA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56069E-6 L -0.3434 -0.11306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" y="-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96532E-6 L -0.5184 -0.07723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5.78035E-8 L -0.66598 -0.23861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" y="-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9711E-6 L -0.40572 -0.06613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" y="-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48555E-6 L -0.06337 -0.25318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8.09249E-7 L -0.46475 -0.15376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" y="-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66 0.01179 L -0.22153 0.27399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33526E-6 L -0.53664 -0.14428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" y="-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526E-6 L -0.82378 0.16994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2" y="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27" grpId="0" animBg="1"/>
      <p:bldP spid="31" grpId="0" animBg="1"/>
      <p:bldP spid="33" grpId="0" animBg="1"/>
      <p:bldP spid="34" grpId="0" animBg="1"/>
      <p:bldP spid="36" grpId="0" animBg="1"/>
      <p:bldP spid="37" grpId="0" animBg="1"/>
      <p:bldP spid="43" grpId="0" animBg="1"/>
      <p:bldP spid="44" grpId="0" animBg="1"/>
      <p:bldP spid="45" grpId="0" animBg="1"/>
      <p:bldP spid="46" grpId="0" animBg="1"/>
      <p:bldP spid="42" grpId="0" animBg="1"/>
      <p:bldP spid="47" grpId="0" animBg="1"/>
      <p:bldP spid="48" grpId="0" animBg="1"/>
      <p:bldP spid="49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Игра кто больше?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Цели: </a:t>
            </a:r>
          </a:p>
          <a:p>
            <a:pPr>
              <a:buFontTx/>
              <a:buChar char="-"/>
            </a:pPr>
            <a:r>
              <a:rPr lang="ru-RU" dirty="0" smtClean="0"/>
              <a:t>уточнять функции йотированных гласных; </a:t>
            </a:r>
          </a:p>
          <a:p>
            <a:pPr>
              <a:buFontTx/>
              <a:buChar char="-"/>
            </a:pPr>
            <a:r>
              <a:rPr lang="ru-RU" dirty="0" smtClean="0"/>
              <a:t>у</a:t>
            </a:r>
            <a:r>
              <a:rPr lang="ru-RU" dirty="0" smtClean="0"/>
              <a:t>чить различать гласные буквы «е», «</a:t>
            </a:r>
            <a:r>
              <a:rPr lang="ru-RU" dirty="0" err="1" smtClean="0"/>
              <a:t>ё</a:t>
            </a:r>
            <a:r>
              <a:rPr lang="ru-RU" dirty="0" smtClean="0"/>
              <a:t>» по обозначению ими разных звуков;</a:t>
            </a:r>
          </a:p>
          <a:p>
            <a:pPr>
              <a:buNone/>
            </a:pPr>
            <a:r>
              <a:rPr lang="ru-RU" dirty="0" smtClean="0"/>
              <a:t> - </a:t>
            </a:r>
            <a:r>
              <a:rPr lang="ru-RU" b="1" i="1" dirty="0" smtClean="0"/>
              <a:t>  </a:t>
            </a:r>
            <a:r>
              <a:rPr lang="ru-RU" dirty="0" smtClean="0"/>
              <a:t>находить местоположение </a:t>
            </a:r>
            <a:r>
              <a:rPr lang="ru-RU" dirty="0" smtClean="0"/>
              <a:t>букв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в слове.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Игра «Кто больше?» использовалась на уроке обучения грамоте  по теме «Повторение»(сравнение букв «Ё-Е»)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929059" y="2071678"/>
            <a:ext cx="100013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i="1" dirty="0" smtClean="0"/>
              <a:t>?</a:t>
            </a:r>
            <a:endParaRPr lang="ru-RU" sz="11500" b="1" i="1" dirty="0"/>
          </a:p>
        </p:txBody>
      </p:sp>
      <p:sp>
        <p:nvSpPr>
          <p:cNvPr id="18" name="Овал 17"/>
          <p:cNvSpPr/>
          <p:nvPr/>
        </p:nvSpPr>
        <p:spPr>
          <a:xfrm>
            <a:off x="2357422" y="3429000"/>
            <a:ext cx="2000264" cy="3429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Е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714876" y="3357562"/>
            <a:ext cx="2143140" cy="3500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Ё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13" name="Picture 2" descr="C:\Users\S@P\Pictures\29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6632"/>
            <a:ext cx="1714480" cy="2008186"/>
          </a:xfrm>
          <a:prstGeom prst="rect">
            <a:avLst/>
          </a:prstGeom>
          <a:noFill/>
        </p:spPr>
      </p:pic>
      <p:pic>
        <p:nvPicPr>
          <p:cNvPr id="1028" name="Picture 4" descr="C:\Users\S@P\Pictures\Деревья\0_66dfa_31717b77_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0"/>
            <a:ext cx="1500198" cy="2200260"/>
          </a:xfrm>
          <a:prstGeom prst="rect">
            <a:avLst/>
          </a:prstGeom>
          <a:noFill/>
        </p:spPr>
      </p:pic>
      <p:pic>
        <p:nvPicPr>
          <p:cNvPr id="1029" name="Picture 5" descr="C:\Users\S@P\Pictures\b025d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2357430"/>
            <a:ext cx="1857356" cy="1643074"/>
          </a:xfrm>
          <a:prstGeom prst="rect">
            <a:avLst/>
          </a:prstGeom>
          <a:noFill/>
        </p:spPr>
      </p:pic>
      <p:pic>
        <p:nvPicPr>
          <p:cNvPr id="1030" name="Picture 6" descr="C:\Users\S@P\Pictures\0_7f72f_4bfbee59_M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0"/>
            <a:ext cx="1682750" cy="2190752"/>
          </a:xfrm>
          <a:prstGeom prst="rect">
            <a:avLst/>
          </a:prstGeom>
          <a:noFill/>
        </p:spPr>
      </p:pic>
      <p:pic>
        <p:nvPicPr>
          <p:cNvPr id="1031" name="Picture 7" descr="C:\Users\S@P\Pictures\Рисунки 1\Picture_3605_2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4500570"/>
            <a:ext cx="1785918" cy="2357430"/>
          </a:xfrm>
          <a:prstGeom prst="rect">
            <a:avLst/>
          </a:prstGeom>
          <a:noFill/>
        </p:spPr>
      </p:pic>
      <p:pic>
        <p:nvPicPr>
          <p:cNvPr id="1032" name="Picture 8" descr="C:\Users\S@P\Pictures\4519876-thumb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1"/>
            <a:ext cx="1881184" cy="228599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0.17326 0.69305 " pathEditMode="relative" ptsTypes="AA">
                                      <p:cBhvr>
                                        <p:cTn id="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04 -0.10139 L -0.25347 0.4969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2.22222E-6 C -0.0033 -0.00903 -0.00643 -0.03171 -0.01355 -0.03634 C -0.02935 -0.04676 -0.04792 -0.05463 -0.06216 -0.06852 C -0.07414 -0.08009 -0.0849 -0.09745 -0.09393 -0.11111 C -0.11737 -0.14653 -0.12535 -0.19653 -0.14688 -0.23426 C -0.15278 -0.24444 -0.16893 -0.24815 -0.1757 -0.2544 C -0.18577 -0.26366 -0.19775 -0.26551 -0.20903 -0.2706 C -0.24271 -0.28611 -0.25383 -0.29143 -0.28629 -0.29699 C -0.29983 -0.30278 -0.31372 -0.30486 -0.32726 -0.31111 C -0.37726 -0.31042 -0.42726 -0.31111 -0.47726 -0.30903 C -0.4783 -0.30903 -0.49185 -0.29537 -0.49549 -0.29282 C -0.50035 -0.28958 -0.50469 -0.28889 -0.50903 -0.28472 C -0.51841 -0.27569 -0.52553 -0.26342 -0.53629 -0.25648 C -0.54219 -0.24861 -0.54896 -0.24282 -0.55452 -0.23426 C -0.5573 -0.22986 -0.55955 -0.22477 -0.56216 -0.22014 C -0.56841 -0.19467 -0.57258 -0.16875 -0.57883 -0.14329 C -0.58126 -0.1331 -0.58178 -0.12407 -0.58629 -0.11504 C -0.58751 -0.10717 -0.58907 -0.10046 -0.5908 -0.09282 C -0.5915 -0.08542 -0.59341 -0.07801 -0.59393 -0.0706 C -0.59567 -0.04606 -0.59445 -0.03449 -0.59844 -0.01412 C -0.60053 0.01227 -0.60001 0.03866 -0.60296 0.06482 C -0.60244 0.07755 -0.6033 0.09051 -0.60157 0.10301 C -0.60122 0.10556 -0.59688 0.10718 -0.59688 0.10718 " pathEditMode="relative" ptsTypes="ffffffffffffffffffffffA">
                                      <p:cBhvr>
                                        <p:cTn id="1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5.18519E-6 L 0.18906 0.4095 " pathEditMode="relative" ptsTypes="AA">
                                      <p:cBhvr>
                                        <p:cTn id="2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92 -0.04167 L 0.61094 0.0631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" y="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 -0.12408 C 0.00521 -0.13149 0.0026 -0.14074 -0.00295 -0.1463 C -0.02309 -0.16621 -0.04531 -0.1794 -0.06806 -0.19283 C -0.09028 -0.20602 -0.1125 -0.21667 -0.13472 -0.22917 C -0.1533 -0.23959 -0.17188 -0.25255 -0.1908 -0.26135 C -0.21667 -0.27338 -0.2441 -0.27894 -0.27118 -0.28357 C -0.28889 -0.28287 -0.30643 -0.28287 -0.32413 -0.28172 C -0.32882 -0.28149 -0.32952 -0.27801 -0.33334 -0.27547 C -0.34184 -0.26991 -0.3507 -0.26528 -0.35903 -0.25949 C -0.37639 -0.24769 -0.39323 -0.23473 -0.41059 -0.22292 C -0.42518 -0.2132 -0.44045 -0.20579 -0.45452 -0.19468 C -0.46736 -0.17176 -0.44584 -0.20926 -0.4757 -0.16644 C -0.47778 -0.16366 -0.4783 -0.15926 -0.48021 -0.15625 C -0.48299 -0.15186 -0.48941 -0.14422 -0.48941 -0.14422 C -0.49132 -0.13912 -0.49202 -0.13311 -0.49393 -0.12801 C -0.50018 -0.11158 -0.50677 -0.09676 -0.51216 -0.07963 C -0.51459 -0.06227 -0.52066 -0.04537 -0.5257 -0.02917 C -0.52813 -0.02153 -0.52882 -0.01482 -0.53334 -0.0088 C -0.5375 0.00949 -0.53472 -0.00487 -0.53472 0.03564 " pathEditMode="relative" ptsTypes="ffffffffffffffffffA">
                                      <p:cBhvr>
                                        <p:cTn id="3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Собственная разработка</a:t>
            </a:r>
          </a:p>
          <a:p>
            <a:r>
              <a:rPr lang="ru-RU" dirty="0" smtClean="0"/>
              <a:t>Картинки:</a:t>
            </a:r>
          </a:p>
          <a:p>
            <a:r>
              <a:rPr lang="en-US" dirty="0" smtClean="0"/>
              <a:t>http</a:t>
            </a:r>
            <a:r>
              <a:rPr lang="en-US" dirty="0" smtClean="0"/>
              <a:t>://effects1.ru/load/klipart</a:t>
            </a:r>
            <a:r>
              <a:rPr lang="en-US" dirty="0" smtClean="0"/>
              <a:t>_</a:t>
            </a:r>
            <a:endParaRPr lang="ru-RU" dirty="0" smtClean="0"/>
          </a:p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ru.123rf.com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png2.ru/zhivotnie.html</a:t>
            </a:r>
            <a:endParaRPr lang="ru-RU" dirty="0" smtClean="0"/>
          </a:p>
          <a:p>
            <a:r>
              <a:rPr lang="en-US" dirty="0" smtClean="0"/>
              <a:t>http://rylik.ru/clipart/r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762</TotalTime>
  <Words>265</Words>
  <Application>Microsoft Office PowerPoint</Application>
  <PresentationFormat>Экран (4:3)</PresentationFormat>
  <Paragraphs>75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Дидактические игры по обучению грамоте.</vt:lpstr>
      <vt:lpstr>Слайд 2</vt:lpstr>
      <vt:lpstr>Слайд 3</vt:lpstr>
      <vt:lpstr>Слайд 4</vt:lpstr>
      <vt:lpstr>Слайд 5</vt:lpstr>
      <vt:lpstr>Игра кто больше?</vt:lpstr>
      <vt:lpstr>Слайд 7</vt:lpstr>
      <vt:lpstr>Источники:</vt:lpstr>
    </vt:vector>
  </TitlesOfParts>
  <Company>МОУ_СОШ №5_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XXX</dc:creator>
  <cp:lastModifiedBy>S@P</cp:lastModifiedBy>
  <cp:revision>86</cp:revision>
  <dcterms:created xsi:type="dcterms:W3CDTF">2008-02-04T21:46:57Z</dcterms:created>
  <dcterms:modified xsi:type="dcterms:W3CDTF">2016-12-22T15:29:29Z</dcterms:modified>
</cp:coreProperties>
</file>