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62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57" r:id="rId12"/>
    <p:sldId id="259" r:id="rId13"/>
    <p:sldId id="260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C239A-0D2C-43BB-B31B-7D20B221DEF9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93C10-6FAA-4222-ACBE-69867D1A46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C239A-0D2C-43BB-B31B-7D20B221DEF9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93C10-6FAA-4222-ACBE-69867D1A4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C239A-0D2C-43BB-B31B-7D20B221DEF9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93C10-6FAA-4222-ACBE-69867D1A4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C239A-0D2C-43BB-B31B-7D20B221DEF9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93C10-6FAA-4222-ACBE-69867D1A4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C239A-0D2C-43BB-B31B-7D20B221DEF9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93C10-6FAA-4222-ACBE-69867D1A46D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C239A-0D2C-43BB-B31B-7D20B221DEF9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93C10-6FAA-4222-ACBE-69867D1A4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C239A-0D2C-43BB-B31B-7D20B221DEF9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93C10-6FAA-4222-ACBE-69867D1A4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C239A-0D2C-43BB-B31B-7D20B221DEF9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93C10-6FAA-4222-ACBE-69867D1A4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C239A-0D2C-43BB-B31B-7D20B221DEF9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93C10-6FAA-4222-ACBE-69867D1A46D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C239A-0D2C-43BB-B31B-7D20B221DEF9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93C10-6FAA-4222-ACBE-69867D1A4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C239A-0D2C-43BB-B31B-7D20B221DEF9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93C10-6FAA-4222-ACBE-69867D1A46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E4C239A-0D2C-43BB-B31B-7D20B221DEF9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A893C10-6FAA-4222-ACBE-69867D1A46D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380243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Требования к структуре и содержанию рабочей программы для учащихся первых классов по коррекции НВОНР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Учитель-логопед: Елисеева О.Н., МБОУ СШ №9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924944"/>
            <a:ext cx="8229600" cy="3384376"/>
          </a:xfrm>
        </p:spPr>
        <p:txBody>
          <a:bodyPr/>
          <a:lstStyle/>
          <a:p>
            <a:pPr lvl="4"/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44630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178112" cy="778098"/>
          </a:xfrm>
        </p:spPr>
        <p:txBody>
          <a:bodyPr>
            <a:normAutofit fontScale="90000"/>
          </a:bodyPr>
          <a:lstStyle/>
          <a:p>
            <a:pPr marL="365760" lvl="0">
              <a:lnSpc>
                <a:spcPct val="150000"/>
              </a:lnSpc>
              <a:spcBef>
                <a:spcPts val="600"/>
              </a:spcBef>
            </a:pPr>
            <a:r>
              <a:rPr lang="ru-RU" sz="32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Пункт 6 </a:t>
            </a:r>
            <a:r>
              <a:rPr lang="ru-RU" sz="4000" b="1" kern="5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Оценивание </a:t>
            </a:r>
            <a:r>
              <a:rPr lang="ru-RU" sz="4000" b="1" kern="5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уровня результатов работы по программе:</a:t>
            </a:r>
            <a:r>
              <a:rPr lang="ru-RU" sz="1100" dirty="0"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100" dirty="0"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00808"/>
            <a:ext cx="7962088" cy="4547592"/>
          </a:xfrm>
        </p:spPr>
        <p:txBody>
          <a:bodyPr>
            <a:normAutofit fontScale="400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kern="5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</a:t>
            </a:r>
            <a:r>
              <a:rPr lang="ru-RU" b="1" kern="5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Фонематические процессы: </a:t>
            </a:r>
            <a:r>
              <a:rPr lang="ru-RU" kern="5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умение различать оппозиционные звуки, анализировать слова.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i="1" kern="5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Высокий уровень – самостоятельно дифференцирует.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i="1" kern="5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Средний уровень – различает с помощью педагога или товарищей.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i="1" kern="5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Низкий уровень – затрудняется в различении.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kern="5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II. Произносительные навыки</a:t>
            </a:r>
            <a:r>
              <a:rPr lang="ru-RU" kern="5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 произносить все звуки (мягкий и твердый вариант) русского языка нормировано </a:t>
            </a:r>
            <a:r>
              <a:rPr lang="ru-RU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совершенствовать навыки употребления в речевом контексте слов сложной слоговой </a:t>
            </a:r>
            <a:r>
              <a:rPr lang="ru-RU" kern="5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структуры в предложениях, спонтанной речи</a:t>
            </a:r>
            <a:r>
              <a:rPr lang="ru-RU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/>
            </a:r>
            <a:br>
              <a:rPr lang="ru-RU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</a:br>
            <a:r>
              <a:rPr lang="ru-RU" i="1" kern="5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Высокий </a:t>
            </a:r>
            <a:r>
              <a:rPr lang="ru-RU" i="1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уровень – произносит все звуки позднего онтогенеза в слогах, словах, предложениях правильно, без контроля логопеда, взрослых.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i="1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Средний уровень - произносит все звуки позднего онтогенеза в слогах, словах, предложениях правильно, под контролем логопеда, взрослых.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i="1" kern="5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Низкий уровень - </a:t>
            </a:r>
            <a:r>
              <a:rPr lang="ru-RU" i="1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произносит все звуки позднего онтогенеза в слогах, словах, предложениях неправильно, под контролем логопеда, взрослых.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801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18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18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4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Содержание коррекционной </a:t>
            </a:r>
            <a:r>
              <a:rPr lang="ru-RU" sz="4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работы при НВОНР</a:t>
            </a:r>
            <a:r>
              <a:rPr lang="ru-RU" sz="4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4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en-US" sz="4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I </a:t>
            </a:r>
            <a:r>
              <a:rPr lang="ru-RU" sz="4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4000" b="1" dirty="0">
                <a:solidFill>
                  <a:srgbClr val="000000"/>
                </a:solidFill>
                <a:latin typeface="Times New Roman"/>
                <a:ea typeface="Times New Roman"/>
              </a:rPr>
              <a:t>этап- </a:t>
            </a:r>
            <a:r>
              <a:rPr lang="ru-RU" sz="4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нормализация звуковой стороны речи</a:t>
            </a:r>
            <a:r>
              <a:rPr lang="ru-RU" sz="31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.</a:t>
            </a:r>
            <a:r>
              <a:rPr lang="ru-RU" sz="18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3600" dirty="0" smtClean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348880"/>
            <a:ext cx="7498080" cy="3899520"/>
          </a:xfrm>
        </p:spPr>
        <p:txBody>
          <a:bodyPr>
            <a:normAutofit fontScale="92500" lnSpcReduction="10000"/>
          </a:bodyPr>
          <a:lstStyle/>
          <a:p>
            <a:pPr marL="82296" lvl="0" indent="0" algn="just">
              <a:buNone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Задачи:</a:t>
            </a:r>
          </a:p>
          <a:p>
            <a:pPr marL="82296" lvl="0" indent="0" algn="just"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- Сформировать полноценные фонематические процессы.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marL="82296" lvl="0" indent="0" algn="just"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- Сформировать представления о звукобуквенном составе слова.</a:t>
            </a:r>
            <a:endParaRPr lang="ru-RU" sz="2400" dirty="0">
              <a:latin typeface="Times New Roman"/>
              <a:ea typeface="Times New Roman"/>
            </a:endParaRPr>
          </a:p>
          <a:p>
            <a:pPr marL="82296" lvl="0" indent="0" algn="just"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- Сформировать навыки анализа и синтеза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звуко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-слогового состава слова.</a:t>
            </a:r>
            <a:endParaRPr lang="ru-RU" sz="2400" dirty="0">
              <a:latin typeface="Times New Roman"/>
              <a:ea typeface="Times New Roman"/>
            </a:endParaRPr>
          </a:p>
          <a:p>
            <a:pPr marL="82296" lvl="0" indent="0" algn="just">
              <a:buNone/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-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Корригировать   дефекты   произношения  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8921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 fontScale="90000"/>
          </a:bodyPr>
          <a:lstStyle/>
          <a:p>
            <a:pPr marL="365760" lvl="0" indent="-283464">
              <a:spcBef>
                <a:spcPts val="600"/>
              </a:spcBef>
            </a:pPr>
            <a:r>
              <a:rPr lang="ru-RU" sz="3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3100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en-US" sz="3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II </a:t>
            </a:r>
            <a:r>
              <a:rPr lang="ru-RU" sz="3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этап-</a:t>
            </a:r>
            <a:r>
              <a:rPr lang="ru-RU" sz="31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 </a:t>
            </a:r>
            <a:r>
              <a:rPr lang="ru-RU" sz="31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восполнение </a:t>
            </a:r>
            <a:r>
              <a:rPr lang="ru-RU" sz="31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пробелов в развитии лексического запаса и грамматического строя </a:t>
            </a:r>
            <a:r>
              <a:rPr lang="ru-RU" sz="31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речи</a:t>
            </a:r>
            <a:r>
              <a:rPr lang="ru-RU" sz="110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  <a:t/>
            </a:r>
            <a:br>
              <a:rPr lang="ru-RU" sz="110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lvl="0" indent="0" algn="just">
              <a:buClr>
                <a:srgbClr val="3891A7"/>
              </a:buClr>
              <a:buNone/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Задачи:</a:t>
            </a:r>
          </a:p>
          <a:p>
            <a:pPr marL="82296" lvl="0" indent="0" algn="just"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- Уточнение значений слов и дальнейшее обогащение словарного запаса как путем накопления новых слов, являющихся различными частями речи, так и за счет развития умения активно пользоваться различными способами словообразования.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marL="82296" lvl="0" indent="0" algn="just"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- Уточнение значений используемых синтаксических конструкций.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marL="82296" lvl="0" indent="0" algn="just"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- Дальнейшее развитие и совершенствование грамматического оформления связной речи путем овладения учащимися словосочетаниями, связью слов в предложении, моделями различных синтаксических конструкций.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1948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</a:b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III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 этап-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формирование 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связной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речи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 algn="just">
              <a:buClr>
                <a:srgbClr val="3891A7"/>
              </a:buClr>
              <a:buNone/>
            </a:pP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Задачи:</a:t>
            </a:r>
            <a:endParaRPr lang="ru-RU" sz="22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82296" lvl="0" indent="0" algn="just"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- Развитие и совершенствование умений и навыков связного высказывания.</a:t>
            </a:r>
            <a:endParaRPr lang="ru-RU" sz="2400" dirty="0">
              <a:latin typeface="Times New Roman"/>
              <a:ea typeface="Times New Roman"/>
            </a:endParaRPr>
          </a:p>
          <a:p>
            <a:pPr marL="82296" lvl="0" indent="0" algn="just"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- Программирование смысловой структуры высказывания.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marL="0" lvl="0" indent="0" algn="just"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-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Установление связности и последовательности.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marL="0" lvl="0" indent="0" algn="just">
              <a:buNone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Отбор языковых средств, необходимых для построения высказывания в тех или иных целях общения.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-  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Формирование практических представлений о тексте.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marL="82296" indent="0" algn="just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- Развитие умений и навыков анализировать текст.</a:t>
            </a:r>
            <a:endParaRPr lang="ru-RU" sz="2400" dirty="0">
              <a:latin typeface="Times New Roman"/>
              <a:ea typeface="Times New Roman"/>
            </a:endParaRPr>
          </a:p>
          <a:p>
            <a:pPr marL="82296" indent="0" algn="just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- Развитие умений и навыков построения самостоятельного связно высказывания.  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316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b="1" dirty="0">
                <a:latin typeface="Times New Roman"/>
                <a:ea typeface="Times New Roman"/>
                <a:cs typeface="+mn-cs"/>
              </a:rPr>
              <a:t>У</a:t>
            </a:r>
            <a:r>
              <a:rPr lang="ru-RU" sz="2800" b="1" dirty="0" smtClean="0">
                <a:latin typeface="Times New Roman"/>
                <a:ea typeface="Times New Roman"/>
                <a:cs typeface="+mn-cs"/>
              </a:rPr>
              <a:t>чебно-методический комплекс: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979640"/>
          </a:xfrm>
        </p:spPr>
        <p:txBody>
          <a:bodyPr>
            <a:normAutofit fontScale="92500" lnSpcReduction="10000"/>
          </a:bodyPr>
          <a:lstStyle/>
          <a:p>
            <a:pPr marL="82296" lvl="0" indent="0" algn="just">
              <a:buNone/>
            </a:pPr>
            <a:r>
              <a:rPr lang="ru-RU" sz="10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 algn="just"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Реализация данной программы обеспечена 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algn="just"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1.Елецкая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О.В., Горбачевская Н.Ю. Организация логопедической работы в школе. – М., 2006.</a:t>
            </a:r>
            <a:endParaRPr lang="ru-RU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 algn="just"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2.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Ефименкова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 Л.Н. Коррекция устной и письменной речи учащихся начальных классов. – М,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2006.</a:t>
            </a:r>
            <a:endParaRPr lang="ru-RU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 algn="just"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3. </a:t>
            </a:r>
            <a:r>
              <a:rPr lang="ru-RU" sz="24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Козырева Л.М. Различаем глухие и звонкие согласные. Тетрадь для логопедических занятий.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Ярославль: Академия развития,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2006. —69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с.</a:t>
            </a:r>
            <a:endParaRPr lang="ru-RU" sz="2200" dirty="0">
              <a:latin typeface="Calibri"/>
              <a:ea typeface="Times New Roman"/>
              <a:cs typeface="Times New Roman"/>
            </a:endParaRPr>
          </a:p>
          <a:p>
            <a:pPr marL="0" lvl="0" indent="0" algn="just">
              <a:buNone/>
            </a:pPr>
            <a:r>
              <a:rPr lang="ru-RU" sz="2200" kern="1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</a:t>
            </a:r>
            <a:r>
              <a:rPr lang="ru-RU" sz="2200" kern="18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. </a:t>
            </a:r>
            <a:r>
              <a:rPr lang="ru-RU" sz="22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Козырева </a:t>
            </a:r>
            <a:r>
              <a:rPr lang="ru-RU" sz="22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Л.М. Секреты прилагательных и тайны глаголов. Тетрадь для логопедических занятий.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Ярославль: Академия Развития, 2006. — 64 с. — ISBN 5-9285-0157-9.</a:t>
            </a:r>
            <a:endParaRPr lang="ru-RU" sz="2200" dirty="0">
              <a:latin typeface="Calibri"/>
              <a:ea typeface="Calibri"/>
              <a:cs typeface="Times New Roman"/>
            </a:endParaRPr>
          </a:p>
          <a:p>
            <a:pPr marL="0" lvl="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5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2200" dirty="0" err="1">
                <a:solidFill>
                  <a:srgbClr val="000000"/>
                </a:solidFill>
                <a:latin typeface="Times New Roman"/>
                <a:ea typeface="Times New Roman"/>
              </a:rPr>
              <a:t>Ястребова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 А.В. Преодоление общего недоразвития речи у учащихся начальных классов общеобразовательных учреждений. – М., 2000.</a:t>
            </a:r>
            <a:endParaRPr lang="ru-RU" sz="22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825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rgbClr val="444444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444444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444444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rgbClr val="444444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444444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444444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444444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rgbClr val="444444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444444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100" b="1" i="1" dirty="0" smtClean="0">
                <a:solidFill>
                  <a:srgbClr val="444444"/>
                </a:solidFill>
                <a:effectLst/>
                <a:latin typeface="Times New Roman" pitchFamily="18" charset="0"/>
                <a:cs typeface="Times New Roman" pitchFamily="18" charset="0"/>
              </a:rPr>
              <a:t>ерезко </a:t>
            </a:r>
            <a:r>
              <a:rPr lang="ru-RU" sz="3100" b="1" i="1" dirty="0">
                <a:solidFill>
                  <a:srgbClr val="444444"/>
                </a:solidFill>
                <a:effectLst/>
                <a:latin typeface="Times New Roman" pitchFamily="18" charset="0"/>
                <a:cs typeface="Times New Roman" pitchFamily="18" charset="0"/>
              </a:rPr>
              <a:t>выраженное общее недоразвитие речи (НВОНР)</a:t>
            </a:r>
            <a:r>
              <a:rPr lang="ru-RU" sz="3100" dirty="0">
                <a:solidFill>
                  <a:srgbClr val="444444"/>
                </a:solidFill>
                <a:effectLst/>
                <a:latin typeface="Times New Roman" pitchFamily="18" charset="0"/>
                <a:cs typeface="Times New Roman" pitchFamily="18" charset="0"/>
              </a:rPr>
              <a:t> – это речевое расстройство, при котором нарушено формирование всех компонентов речевой системы, т.е. звуковой стороны (фонетики) и смысловой стороны (лексики, грамматики).</a:t>
            </a:r>
            <a:br>
              <a:rPr lang="ru-RU" sz="3100" dirty="0">
                <a:solidFill>
                  <a:srgbClr val="444444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780928"/>
            <a:ext cx="7498080" cy="3467472"/>
          </a:xfrm>
        </p:spPr>
        <p:txBody>
          <a:bodyPr>
            <a:normAutofit fontScale="92500" lnSpcReduction="10000"/>
          </a:bodyPr>
          <a:lstStyle/>
          <a:p>
            <a:pPr lvl="0" algn="just">
              <a:buClr>
                <a:srgbClr val="3891A7"/>
              </a:buClr>
            </a:pPr>
            <a:r>
              <a:rPr lang="ru-RU" sz="3000" i="1" dirty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НВОНР</a:t>
            </a:r>
            <a:r>
              <a:rPr lang="ru-RU" sz="3000" dirty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 – это нарушение комбинированное.</a:t>
            </a:r>
          </a:p>
          <a:p>
            <a:pPr lvl="0" algn="just">
              <a:buClr>
                <a:srgbClr val="3891A7"/>
              </a:buClr>
            </a:pPr>
            <a:r>
              <a:rPr lang="ru-RU" sz="3000" dirty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Неполноценная речевая деятельность накладывает отпечаток на развитие высших психических функций: внимания, памяти, словесно-логического мышления. Без специального обучения дети с трудом овладевают анализом и синтезом, сравнением и обобщением..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320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Структурные элементы программы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sz="2800" dirty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1.Титульный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лист. </a:t>
            </a:r>
          </a:p>
          <a:p>
            <a:pPr marL="82296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2. Пояснительная записка. </a:t>
            </a:r>
          </a:p>
          <a:p>
            <a:pPr marL="82296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3. Организационные условия деятельности по коррекции нарушений речевого развития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82296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4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 Содержание деятельности учителя-логопеда по коррекции выявленных недостатков в речевом развитии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учащихся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. </a:t>
            </a:r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5.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Планируемые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результаты логопедической работы с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учащимися.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УУД (для детей с ОВЗ –рекомендации Института детства г. Москва Соловьева Т.А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.)</a:t>
            </a: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6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Критерии и показатели достижения детьми планируемых результатов в сфере коррекции нарушений речевого развития. </a:t>
            </a:r>
          </a:p>
          <a:p>
            <a:pPr marL="82296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8.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Описание материально-технического обеспечения процесса коррекции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недостатков в речевом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развитии учащихся.</a:t>
            </a:r>
          </a:p>
          <a:p>
            <a:pPr marL="82296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9. Список литературы</a:t>
            </a: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6507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Пункт 3 (пример из программы)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Коррекционная программа рассчитана на младших школьников. Продолжительность занятий 40 минут. Занятия проводятся 3 раза в неделю с соблюдением следующих условий: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- безусловное принятие ребенка;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- поддержание дружеских отношений с детьми;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- стимуляция самовыражения на занятии;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- поощрение способности детей контролировать собственную речь, быть внимательным, собранным.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01532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9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Пункт </a:t>
            </a:r>
            <a:r>
              <a:rPr lang="ru-RU" sz="39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3.1 </a:t>
            </a:r>
            <a:r>
              <a:rPr lang="ru-RU" sz="39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(пример из программы)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b="1" kern="5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процессе занятий используются различные формы занятий: </a:t>
            </a:r>
            <a:r>
              <a:rPr lang="ru-RU" sz="2000" kern="5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традиционные, </a:t>
            </a:r>
            <a:r>
              <a:rPr lang="ru-RU" sz="2000" kern="5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комбинированные, практические </a:t>
            </a:r>
            <a:r>
              <a:rPr lang="ru-RU" sz="2000" kern="5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занятия-игры, </a:t>
            </a:r>
            <a:r>
              <a:rPr lang="ru-RU" sz="2000" kern="5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детско-родительские встречи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91936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498080" cy="1143000"/>
          </a:xfrm>
        </p:spPr>
        <p:txBody>
          <a:bodyPr/>
          <a:lstStyle/>
          <a:p>
            <a:r>
              <a:rPr lang="ru-RU" sz="39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Пункт </a:t>
            </a:r>
            <a:r>
              <a:rPr lang="ru-RU" sz="39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9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(пример из программы)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kern="50" dirty="0" smtClean="0">
                <a:latin typeface="Times New Roman"/>
                <a:ea typeface="Times New Roman"/>
                <a:cs typeface="Times New Roman"/>
              </a:rPr>
              <a:t>Методы: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kern="50" dirty="0" smtClean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000" kern="50" dirty="0">
                <a:latin typeface="Times New Roman"/>
                <a:ea typeface="Times New Roman"/>
                <a:cs typeface="Times New Roman"/>
              </a:rPr>
              <a:t>основе которых лежит способ организации </a:t>
            </a:r>
            <a:r>
              <a:rPr lang="ru-RU" sz="2000" kern="50" dirty="0" smtClean="0">
                <a:latin typeface="Times New Roman"/>
                <a:ea typeface="Times New Roman"/>
                <a:cs typeface="Times New Roman"/>
              </a:rPr>
              <a:t>занятия;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kern="50" dirty="0" smtClean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000" kern="50" dirty="0">
                <a:latin typeface="Times New Roman"/>
                <a:ea typeface="Times New Roman"/>
                <a:cs typeface="Times New Roman"/>
              </a:rPr>
              <a:t>основе которых лежит уровень деятельности </a:t>
            </a:r>
            <a:r>
              <a:rPr lang="ru-RU" sz="2000" kern="50" dirty="0" smtClean="0">
                <a:latin typeface="Times New Roman"/>
                <a:ea typeface="Times New Roman"/>
                <a:cs typeface="Times New Roman"/>
              </a:rPr>
              <a:t>детей;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kern="50" dirty="0" smtClean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000" kern="50" dirty="0">
                <a:latin typeface="Times New Roman"/>
                <a:ea typeface="Times New Roman"/>
                <a:cs typeface="Times New Roman"/>
              </a:rPr>
              <a:t>основе которых лежит форма организации деятельности учащихся на </a:t>
            </a:r>
            <a:r>
              <a:rPr lang="ru-RU" sz="2000" kern="50" dirty="0" smtClean="0">
                <a:latin typeface="Times New Roman"/>
                <a:ea typeface="Times New Roman"/>
                <a:cs typeface="Times New Roman"/>
              </a:rPr>
              <a:t>занятиях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kern="5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О</a:t>
            </a:r>
            <a:r>
              <a:rPr lang="ru-RU" sz="2000" b="1" kern="50" dirty="0" err="1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бщедидактические</a:t>
            </a:r>
            <a:r>
              <a:rPr lang="ru-RU" sz="2000" b="1" kern="5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принципы: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- принцип развивающего и воспитывающего характера обучения; </a:t>
            </a:r>
            <a:r>
              <a:rPr lang="ru-RU" sz="2000" kern="5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ru-RU" sz="2000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принцип научности</a:t>
            </a:r>
            <a:r>
              <a:rPr lang="ru-RU" sz="2000" kern="5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; </a:t>
            </a:r>
            <a:r>
              <a:rPr lang="ru-RU" sz="2000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принцип систематичности и </a:t>
            </a:r>
            <a:r>
              <a:rPr lang="ru-RU" sz="2000" kern="50" dirty="0" err="1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последовательности;принцип</a:t>
            </a:r>
            <a:r>
              <a:rPr lang="ru-RU" sz="2000" kern="5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ru-RU" sz="2000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доступности и наглядности;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- принцип сознательности и </a:t>
            </a:r>
            <a:r>
              <a:rPr lang="ru-RU" sz="2000" kern="50" dirty="0" err="1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активности;деятельностный</a:t>
            </a:r>
            <a:r>
              <a:rPr lang="ru-RU" sz="2000" kern="5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ru-RU" sz="2000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принцип, определяющий ведущую деятельность, стимулирующую психическое и личностное развитие </a:t>
            </a:r>
            <a:r>
              <a:rPr lang="ru-RU" sz="2000" kern="5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ребёнка.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13554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Пункт </a:t>
            </a:r>
            <a:r>
              <a:rPr lang="ru-RU" sz="32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4.1 (пример из программы)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Содержание программы</a:t>
            </a:r>
            <a:r>
              <a:rPr lang="ru-RU" sz="2000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I</a:t>
            </a:r>
            <a:r>
              <a:rPr lang="ru-RU" sz="2000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. Диагностический блок (диагностика речевых процессов предполагает исследование состояния базовых механизмов речи).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II</a:t>
            </a:r>
            <a:r>
              <a:rPr lang="ru-RU" sz="2000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. Коррекционный блок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1 блок – развитие звукопроизношения и фонематических процессов.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2 блок – развитие познавательной сферы.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3 блок – развитие грамматического строя речи.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4 блок – развитие связной речи.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kern="5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Акцент в работе над звуковой культурой речи детей постепенно смещается от обучения правильному произношению звуков, к обучению звуковому анализу слов, словообразованию, словоизменению, построению фраз, предложений, рассказов.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5252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776864" cy="1143000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600" b="1" kern="50" dirty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/>
            </a:r>
            <a:br>
              <a:rPr lang="ru-RU" sz="3600" b="1" kern="50" dirty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</a:br>
            <a:r>
              <a:rPr lang="ru-RU" sz="3600" b="1" kern="5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Календарно-тематическое планирование</a:t>
            </a:r>
            <a:r>
              <a:rPr lang="ru-RU" sz="3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effectLst/>
                <a:latin typeface="Calibri"/>
                <a:ea typeface="Calibri"/>
                <a:cs typeface="Times New Roman"/>
              </a:rPr>
            </a:b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469001"/>
              </p:ext>
            </p:extLst>
          </p:nvPr>
        </p:nvGraphicFramePr>
        <p:xfrm>
          <a:off x="971600" y="1340768"/>
          <a:ext cx="7920880" cy="4968553"/>
        </p:xfrm>
        <a:graphic>
          <a:graphicData uri="http://schemas.openxmlformats.org/drawingml/2006/table">
            <a:tbl>
              <a:tblPr firstRow="1" firstCol="1" bandRow="1"/>
              <a:tblGrid>
                <a:gridCol w="1243252"/>
                <a:gridCol w="1179519"/>
                <a:gridCol w="393019"/>
                <a:gridCol w="393019"/>
                <a:gridCol w="1046973"/>
                <a:gridCol w="1243252"/>
                <a:gridCol w="1178133"/>
                <a:gridCol w="1243713"/>
              </a:tblGrid>
              <a:tr h="292502"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п\п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Тема логопедического занятия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Дата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Содержание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Характеристика видов деятельности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Требования к условиям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5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план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факт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Формируемые умения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50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Предметные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умения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Универсальные учебные действия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502">
                <a:tc gridSpan="8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Диагностика речевых процессов (4 часа)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00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Диагностика произношения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Диагностика звуков раннего и позднего онтогенеза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Нормированное произношение всех звуков русского языка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Умение понимать и выполнять  инструкцию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Нормированное произношение всех звуков русского языка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0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Диагностика фонематических процессов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Диагностика фонематического восприятия, слухового внимания, звукового анализа  и синтеза.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Уметь анализировать и дифференцировать звуки в слогах, словах и в предложениях.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Умение понимать и выполнять  инструкцию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Анализировать и дифференцировать звуки в слогах, словах и в предложениях.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49" marR="54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94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962088" cy="782960"/>
          </a:xfrm>
        </p:spPr>
        <p:txBody>
          <a:bodyPr>
            <a:normAutofit fontScale="90000"/>
          </a:bodyPr>
          <a:lstStyle/>
          <a:p>
            <a:pPr marL="365760" lvl="0" indent="450215">
              <a:lnSpc>
                <a:spcPct val="150000"/>
              </a:lnSpc>
              <a:spcBef>
                <a:spcPts val="600"/>
              </a:spcBef>
            </a:pPr>
            <a:r>
              <a:rPr lang="ru-RU" sz="36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Пункт 5</a:t>
            </a:r>
            <a:br>
              <a:rPr lang="ru-RU" sz="36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kern="5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Планируемые </a:t>
            </a:r>
            <a:r>
              <a:rPr lang="ru-RU" sz="3600" b="1" kern="5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результаты программы</a:t>
            </a:r>
            <a:r>
              <a:rPr lang="ru-RU" sz="3600" b="1" kern="50" dirty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ru-RU" sz="3600" b="1" dirty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/>
            </a:r>
            <a:br>
              <a:rPr lang="ru-RU" sz="3600" b="1" dirty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</a:br>
            <a:endParaRPr lang="ru-RU" sz="3600" dirty="0">
              <a:solidFill>
                <a:srgbClr val="4F271C">
                  <a:satMod val="13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556792"/>
            <a:ext cx="7890080" cy="4691608"/>
          </a:xfrm>
        </p:spPr>
        <p:txBody>
          <a:bodyPr>
            <a:normAutofit fontScale="25000" lnSpcReduction="20000"/>
          </a:bodyPr>
          <a:lstStyle/>
          <a:p>
            <a:pPr lvl="0" indent="0" algn="just">
              <a:lnSpc>
                <a:spcPct val="120000"/>
              </a:lnSpc>
              <a:buClr>
                <a:srgbClr val="3891A7"/>
              </a:buClr>
              <a:buNone/>
            </a:pPr>
            <a:r>
              <a:rPr lang="ru-RU" sz="8000" b="1" kern="5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8000" b="1" kern="5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сфере личностных УУД у учащихся будут сформированы</a:t>
            </a:r>
            <a:r>
              <a:rPr lang="ru-RU" sz="8000" kern="5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8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20000"/>
              </a:lnSpc>
              <a:buClr>
                <a:srgbClr val="3891A7"/>
              </a:buClr>
              <a:buFont typeface="Symbol"/>
              <a:buChar char=""/>
            </a:pPr>
            <a:r>
              <a:rPr lang="ru-RU" sz="8000" kern="50" dirty="0">
                <a:solidFill>
                  <a:srgbClr val="000000"/>
                </a:solidFill>
                <a:latin typeface="Times New Roman"/>
                <a:ea typeface="Times New Roman"/>
              </a:rPr>
              <a:t>положительное отношение к </a:t>
            </a:r>
            <a:r>
              <a:rPr lang="ru-RU" sz="8000" kern="5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учению;</a:t>
            </a:r>
            <a:r>
              <a:rPr lang="ru-RU" sz="8000" dirty="0" smtClean="0">
                <a:solidFill>
                  <a:prstClr val="black"/>
                </a:solidFill>
              </a:rPr>
              <a:t> </a:t>
            </a:r>
            <a:r>
              <a:rPr lang="ru-RU" sz="8000" kern="5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желание </a:t>
            </a:r>
            <a:r>
              <a:rPr lang="ru-RU" sz="8000" kern="50" dirty="0">
                <a:solidFill>
                  <a:srgbClr val="000000"/>
                </a:solidFill>
                <a:latin typeface="Times New Roman"/>
                <a:ea typeface="Times New Roman"/>
              </a:rPr>
              <a:t>приобретать новые </a:t>
            </a:r>
            <a:r>
              <a:rPr lang="ru-RU" sz="8000" kern="5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знания;</a:t>
            </a:r>
            <a:r>
              <a:rPr lang="ru-RU" sz="8000" dirty="0" smtClean="0">
                <a:solidFill>
                  <a:prstClr val="black"/>
                </a:solidFill>
              </a:rPr>
              <a:t> </a:t>
            </a:r>
            <a:r>
              <a:rPr lang="ru-RU" sz="8000" kern="5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способность </a:t>
            </a:r>
            <a:r>
              <a:rPr lang="ru-RU" sz="8000" kern="50" dirty="0">
                <a:solidFill>
                  <a:srgbClr val="000000"/>
                </a:solidFill>
                <a:latin typeface="Times New Roman"/>
                <a:ea typeface="Times New Roman"/>
              </a:rPr>
              <a:t>оценивать свои действия.</a:t>
            </a:r>
            <a:endParaRPr lang="ru-RU" sz="8000" dirty="0">
              <a:solidFill>
                <a:prstClr val="black"/>
              </a:solidFill>
            </a:endParaRPr>
          </a:p>
          <a:p>
            <a:pPr lvl="0" indent="0" algn="just">
              <a:lnSpc>
                <a:spcPct val="120000"/>
              </a:lnSpc>
              <a:buClr>
                <a:srgbClr val="3891A7"/>
              </a:buClr>
              <a:buNone/>
            </a:pPr>
            <a:r>
              <a:rPr lang="ru-RU" sz="8000" b="1" kern="5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сфере познавательных УУД учащиеся научатся</a:t>
            </a:r>
            <a:r>
              <a:rPr lang="ru-RU" sz="8000" kern="5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8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20000"/>
              </a:lnSpc>
              <a:buClr>
                <a:srgbClr val="3891A7"/>
              </a:buClr>
              <a:buFont typeface="Symbol"/>
              <a:buChar char=""/>
              <a:tabLst>
                <a:tab pos="381000" algn="l"/>
                <a:tab pos="457200" algn="l"/>
              </a:tabLst>
            </a:pPr>
            <a:r>
              <a:rPr lang="ru-RU" sz="8000" kern="50" dirty="0" smtClean="0">
                <a:solidFill>
                  <a:srgbClr val="000000"/>
                </a:solidFill>
                <a:latin typeface="Times New Roman"/>
                <a:ea typeface="SimSun"/>
              </a:rPr>
              <a:t>сотрудничать </a:t>
            </a:r>
            <a:r>
              <a:rPr lang="ru-RU" sz="8000" kern="50" dirty="0">
                <a:solidFill>
                  <a:srgbClr val="000000"/>
                </a:solidFill>
                <a:latin typeface="Times New Roman"/>
                <a:ea typeface="SimSun"/>
              </a:rPr>
              <a:t>в процессе решения лингвистических </a:t>
            </a:r>
            <a:r>
              <a:rPr lang="ru-RU" sz="8000" kern="50" dirty="0" smtClean="0">
                <a:solidFill>
                  <a:srgbClr val="000000"/>
                </a:solidFill>
                <a:latin typeface="Times New Roman"/>
                <a:ea typeface="SimSun"/>
              </a:rPr>
              <a:t>задач;</a:t>
            </a:r>
            <a:r>
              <a:rPr lang="ru-RU" sz="8000" dirty="0" smtClean="0">
                <a:solidFill>
                  <a:prstClr val="black"/>
                </a:solidFill>
              </a:rPr>
              <a:t> </a:t>
            </a:r>
            <a:r>
              <a:rPr lang="ru-RU" sz="8000" kern="50" dirty="0" smtClean="0">
                <a:solidFill>
                  <a:srgbClr val="000000"/>
                </a:solidFill>
                <a:latin typeface="Times New Roman"/>
                <a:ea typeface="SimSun"/>
              </a:rPr>
              <a:t>уметь </a:t>
            </a:r>
            <a:r>
              <a:rPr lang="ru-RU" sz="8000" kern="50" dirty="0">
                <a:solidFill>
                  <a:srgbClr val="000000"/>
                </a:solidFill>
                <a:latin typeface="Times New Roman"/>
                <a:ea typeface="SimSun"/>
              </a:rPr>
              <a:t>обобщать, классифицировать группы звуков, слов, предметов;</a:t>
            </a:r>
            <a:endParaRPr lang="ru-RU" sz="8000" dirty="0">
              <a:solidFill>
                <a:prstClr val="black"/>
              </a:solidFill>
            </a:endParaRPr>
          </a:p>
          <a:p>
            <a:pPr lvl="0" indent="0" algn="just">
              <a:lnSpc>
                <a:spcPct val="120000"/>
              </a:lnSpc>
              <a:buClr>
                <a:srgbClr val="3891A7"/>
              </a:buClr>
              <a:buNone/>
            </a:pPr>
            <a:r>
              <a:rPr lang="ru-RU" sz="8000" b="1" kern="5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8000" b="1" kern="5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сфере коммуникативных УУД учащиеся </a:t>
            </a:r>
            <a:r>
              <a:rPr lang="ru-RU" sz="8000" b="1" kern="5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научатся:</a:t>
            </a:r>
            <a:r>
              <a:rPr lang="ru-RU" sz="8000" dirty="0" smtClean="0">
                <a:solidFill>
                  <a:prstClr val="black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sz="8000" kern="5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вести </a:t>
            </a:r>
            <a:r>
              <a:rPr lang="ru-RU" sz="8000" kern="50" dirty="0">
                <a:solidFill>
                  <a:srgbClr val="000000"/>
                </a:solidFill>
                <a:latin typeface="Times New Roman"/>
                <a:ea typeface="Times New Roman"/>
              </a:rPr>
              <a:t>диалог с учителем и </a:t>
            </a:r>
            <a:r>
              <a:rPr lang="ru-RU" sz="8000" kern="5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одноклассниками; задавать вопросы; слушать </a:t>
            </a:r>
            <a:r>
              <a:rPr lang="ru-RU" sz="8000" kern="50" dirty="0">
                <a:solidFill>
                  <a:srgbClr val="000000"/>
                </a:solidFill>
                <a:latin typeface="Times New Roman"/>
                <a:ea typeface="Times New Roman"/>
              </a:rPr>
              <a:t>и отвечать на вопросы </a:t>
            </a:r>
            <a:r>
              <a:rPr lang="ru-RU" sz="8000" kern="5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других; высказывать </a:t>
            </a:r>
            <a:r>
              <a:rPr lang="ru-RU" sz="8000" kern="50" dirty="0">
                <a:solidFill>
                  <a:srgbClr val="000000"/>
                </a:solidFill>
                <a:latin typeface="Times New Roman"/>
                <a:ea typeface="Times New Roman"/>
              </a:rPr>
              <a:t>свою точку </a:t>
            </a:r>
            <a:r>
              <a:rPr lang="ru-RU" sz="8000" kern="5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зрения;работать</a:t>
            </a:r>
            <a:r>
              <a:rPr lang="ru-RU" sz="8000" kern="5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8000" kern="50" dirty="0">
                <a:solidFill>
                  <a:srgbClr val="000000"/>
                </a:solidFill>
                <a:latin typeface="Times New Roman"/>
                <a:ea typeface="Times New Roman"/>
              </a:rPr>
              <a:t>в парах и рабочих группах.</a:t>
            </a:r>
            <a:endParaRPr lang="ru-RU" sz="8000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endParaRPr lang="ru-RU" sz="8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647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107</TotalTime>
  <Words>757</Words>
  <Application>Microsoft Office PowerPoint</Application>
  <PresentationFormat>Экран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Требования к структуре и содержанию рабочей программы для учащихся первых классов по коррекции НВОНР Учитель-логопед: Елисеева О.Н., МБОУ СШ №9</vt:lpstr>
      <vt:lpstr>    Нерезко выраженное общее недоразвитие речи (НВОНР) – это речевое расстройство, при котором нарушено формирование всех компонентов речевой системы, т.е. звуковой стороны (фонетики) и смысловой стороны (лексики, грамматики). </vt:lpstr>
      <vt:lpstr>Структурные элементы программы</vt:lpstr>
      <vt:lpstr>Пункт 3 (пример из программы)</vt:lpstr>
      <vt:lpstr>Пункт 3.1 (пример из программы)</vt:lpstr>
      <vt:lpstr>Пункт 4 (пример из программы)</vt:lpstr>
      <vt:lpstr>Пункт 4.1 (пример из программы)</vt:lpstr>
      <vt:lpstr> Календарно-тематическое планирование </vt:lpstr>
      <vt:lpstr> Пункт 5 Планируемые результаты программы  </vt:lpstr>
      <vt:lpstr>  Пункт 6 Оценивание уровня результатов работы по программе: </vt:lpstr>
      <vt:lpstr>     Содержание коррекционной работы при НВОНР I  этап- нормализация звуковой стороны речи.  </vt:lpstr>
      <vt:lpstr> II  этап- восполнение пробелов в развитии лексического запаса и грамматического строя речи </vt:lpstr>
      <vt:lpstr>  III  этап- формирование связной речи </vt:lpstr>
      <vt:lpstr>Учебно-методический комплекс: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структуре и содержанию рабочей программы для учащихся первых классов по коррекции НВОНР Учитель-логопед: Елисеева О.Н., МБОУ СШ №9</dc:title>
  <dc:creator>Пользователь</dc:creator>
  <cp:lastModifiedBy>Пользователь</cp:lastModifiedBy>
  <cp:revision>12</cp:revision>
  <dcterms:created xsi:type="dcterms:W3CDTF">2016-11-26T18:17:53Z</dcterms:created>
  <dcterms:modified xsi:type="dcterms:W3CDTF">2016-12-01T14:24:10Z</dcterms:modified>
</cp:coreProperties>
</file>