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263" r:id="rId3"/>
    <p:sldId id="268" r:id="rId4"/>
    <p:sldId id="269" r:id="rId5"/>
    <p:sldId id="271" r:id="rId6"/>
    <p:sldId id="265" r:id="rId7"/>
    <p:sldId id="272" r:id="rId8"/>
    <p:sldId id="261" r:id="rId9"/>
    <p:sldId id="273" r:id="rId10"/>
    <p:sldId id="267" r:id="rId11"/>
    <p:sldId id="274" r:id="rId12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>
      <p:cViewPr varScale="1">
        <p:scale>
          <a:sx n="79" d="100"/>
          <a:sy n="79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822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176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ru-RU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фотоальбома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01.01.2015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01.01.2015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01.01.2015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01.01.2015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01.01.2015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01.01.2015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01.01.2015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01.01.2015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01.01.2015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01.01.2015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01.01.2015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2400" i="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01.01.2015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01.01.2015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01.01.2015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 чтобы добавить фотографию размером со всю страницу</a:t>
            </a:r>
            <a:endParaRPr kumimoji="0" lang="ru-RU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01.01.2015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01.01.2015</a:t>
            </a:fld>
            <a:endParaRPr kumimoji="0" lang="ru-RU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01.01.2015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01.01.2015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01.01.2015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01.01.2015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01.01.2015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ru-RU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ru-RU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ru-RU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ru-RU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La place de Charles de Gaulle -l Étoile</a:t>
            </a:r>
            <a:endParaRPr lang="ru-RU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 flipV="1">
            <a:off x="5890259" y="2720340"/>
            <a:ext cx="5181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 descr="осень обои.jpe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tretch>
            <a:fillRect/>
          </a:stretch>
        </p:blipFill>
        <p:spPr>
          <a:xfrm>
            <a:off x="228600" y="476345"/>
            <a:ext cx="8231832" cy="459162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6296744"/>
          </a:xfrm>
        </p:spPr>
        <p:txBody>
          <a:bodyPr>
            <a:normAutofit/>
          </a:bodyPr>
          <a:lstStyle>
            <a:extLst/>
          </a:lstStyle>
          <a:p>
            <a:r>
              <a:rPr lang="ru-RU" dirty="0" smtClean="0"/>
              <a:t>В 1969 году площадь переименовали в честь знаменитого генерала Ш. де Голля, который во время второй мировой войны совершил много подвигов. И несмотря на любовь и уважение всех парижан к нему, площадь по старинке называют – площадь Звезды.</a:t>
            </a:r>
            <a:endParaRPr lang="ru-RU" dirty="0"/>
          </a:p>
        </p:txBody>
      </p:sp>
      <p:pic>
        <p:nvPicPr>
          <p:cNvPr id="11" name="Рисунок 10" descr="8613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2224" r="12224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6296744"/>
          </a:xfrm>
        </p:spPr>
        <p:txBody>
          <a:bodyPr>
            <a:normAutofit/>
          </a:bodyPr>
          <a:lstStyle>
            <a:extLst/>
          </a:lstStyle>
          <a:p>
            <a:r>
              <a:rPr lang="fr-FR" dirty="0" smtClean="0"/>
              <a:t>En 1969 cette place a ete donnee un autre nom en honneur du celebre general Charles de Golle, qui a fait beaucoup d exploits pendant la deuxieme guerre mondiale. Malgre l amour et le respect des Parisiens envers ce general legendaire, on apelle cette place l Etoile comme autrefois. </a:t>
            </a:r>
            <a:r>
              <a:rPr lang="fr-FR" smtClean="0"/>
              <a:t>C est la plus belle et la plus magnifique place de Paris.</a:t>
            </a:r>
            <a:endParaRPr lang="ru-RU" dirty="0"/>
          </a:p>
        </p:txBody>
      </p:sp>
      <p:pic>
        <p:nvPicPr>
          <p:cNvPr id="15" name="Рисунок 14" descr="2351902_3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5603" r="25603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6152728"/>
          </a:xfrm>
        </p:spPr>
        <p:txBody>
          <a:bodyPr>
            <a:normAutofit/>
          </a:bodyPr>
          <a:lstStyle>
            <a:extLst/>
          </a:lstStyle>
          <a:p>
            <a:endParaRPr lang="ru-RU" dirty="0" smtClean="0"/>
          </a:p>
          <a:p>
            <a:r>
              <a:rPr lang="ru-RU" dirty="0" smtClean="0"/>
              <a:t>Это площадь Шарля де Голля или Звезды, откуда самые крупные парижские улицы, как лучи, устремляются в разные стороны Парижа. Как Ш. де Голль хотел сделать Францию центром мира, так и площадь, которая носит его имя, стала центром Парижа.</a:t>
            </a:r>
            <a:endParaRPr lang="ru-RU" dirty="0"/>
          </a:p>
        </p:txBody>
      </p:sp>
      <p:pic>
        <p:nvPicPr>
          <p:cNvPr id="7" name="Рисунок 6" descr="8799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1086" r="21086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785786" y="428604"/>
            <a:ext cx="7091418" cy="7215238"/>
          </a:xfrm>
        </p:spPr>
        <p:txBody>
          <a:bodyPr/>
          <a:lstStyle>
            <a:extLst/>
          </a:lstStyle>
          <a:p>
            <a:r>
              <a:rPr lang="en-US" dirty="0" smtClean="0"/>
              <a:t>C </a:t>
            </a:r>
            <a:r>
              <a:rPr lang="en-US" dirty="0" err="1" smtClean="0"/>
              <a:t>est</a:t>
            </a:r>
            <a:r>
              <a:rPr lang="en-US" dirty="0" smtClean="0"/>
              <a:t> la place de Charles de </a:t>
            </a:r>
            <a:r>
              <a:rPr lang="en-US" dirty="0" err="1" smtClean="0"/>
              <a:t>Golle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l </a:t>
            </a:r>
            <a:r>
              <a:rPr lang="en-US" dirty="0" err="1" smtClean="0"/>
              <a:t>Etoile</a:t>
            </a:r>
            <a:r>
              <a:rPr lang="en-US" dirty="0" smtClean="0"/>
              <a:t>, d </a:t>
            </a:r>
            <a:r>
              <a:rPr lang="en-US" dirty="0" err="1" smtClean="0"/>
              <a:t>ou</a:t>
            </a:r>
            <a:r>
              <a:rPr lang="en-US" dirty="0" smtClean="0"/>
              <a:t> les plus </a:t>
            </a:r>
            <a:r>
              <a:rPr lang="en-US" dirty="0" err="1" smtClean="0"/>
              <a:t>grandes</a:t>
            </a:r>
            <a:r>
              <a:rPr lang="en-US" dirty="0" smtClean="0"/>
              <a:t> rues </a:t>
            </a:r>
            <a:r>
              <a:rPr lang="en-US" dirty="0" err="1" smtClean="0"/>
              <a:t>parisiennes</a:t>
            </a:r>
            <a:r>
              <a:rPr lang="en-US" dirty="0" smtClean="0"/>
              <a:t> se </a:t>
            </a:r>
            <a:r>
              <a:rPr lang="en-US" dirty="0" err="1" smtClean="0"/>
              <a:t>precipitent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diverses</a:t>
            </a:r>
            <a:r>
              <a:rPr lang="en-US" dirty="0" smtClean="0"/>
              <a:t> directions de Paris. Tel </a:t>
            </a:r>
            <a:r>
              <a:rPr lang="en-US" dirty="0" err="1" smtClean="0"/>
              <a:t>que</a:t>
            </a:r>
            <a:r>
              <a:rPr lang="en-US" dirty="0" smtClean="0"/>
              <a:t>  Charles de </a:t>
            </a:r>
            <a:r>
              <a:rPr lang="en-US" dirty="0" err="1" smtClean="0"/>
              <a:t>Golle</a:t>
            </a:r>
            <a:r>
              <a:rPr lang="en-US" dirty="0" smtClean="0"/>
              <a:t> </a:t>
            </a:r>
            <a:r>
              <a:rPr lang="en-US" dirty="0" err="1" smtClean="0"/>
              <a:t>voulait</a:t>
            </a:r>
            <a:r>
              <a:rPr lang="en-US" dirty="0" smtClean="0"/>
              <a:t> faire la France le centre du monde, en </a:t>
            </a:r>
            <a:r>
              <a:rPr lang="en-US" dirty="0" err="1" smtClean="0"/>
              <a:t>tant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place, qui </a:t>
            </a:r>
            <a:r>
              <a:rPr lang="en-US" dirty="0" err="1" smtClean="0"/>
              <a:t>porte</a:t>
            </a:r>
            <a:r>
              <a:rPr lang="en-US" dirty="0" smtClean="0"/>
              <a:t> son nom a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jours</a:t>
            </a:r>
            <a:r>
              <a:rPr lang="en-US" dirty="0" smtClean="0"/>
              <a:t>,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devenue</a:t>
            </a:r>
            <a:r>
              <a:rPr lang="en-US" dirty="0" smtClean="0"/>
              <a:t> le centre de Paris.</a:t>
            </a:r>
            <a:endParaRPr lang="ru-RU" dirty="0"/>
          </a:p>
        </p:txBody>
      </p:sp>
      <p:pic>
        <p:nvPicPr>
          <p:cNvPr id="10" name="Рисунок 9" descr="32426802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808" r="1808"/>
          <a:stretch>
            <a:fillRect/>
          </a:stretch>
        </p:blipFill>
        <p:spPr>
          <a:xfrm>
            <a:off x="428625" y="2214563"/>
            <a:ext cx="8429625" cy="41433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5143504" y="214290"/>
            <a:ext cx="3200400" cy="6296744"/>
          </a:xfrm>
        </p:spPr>
        <p:txBody>
          <a:bodyPr>
            <a:normAutofit lnSpcReduction="10000"/>
          </a:bodyPr>
          <a:lstStyle>
            <a:extLst/>
          </a:lstStyle>
          <a:p>
            <a:r>
              <a:rPr lang="ru-RU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Эта площадь была построена в 13 веке, но не входила в планы Людовика </a:t>
            </a:r>
            <a:r>
              <a:rPr lang="en-US" dirty="0" smtClean="0"/>
              <a:t>VIII</a:t>
            </a:r>
            <a:r>
              <a:rPr lang="ru-RU" dirty="0" smtClean="0"/>
              <a:t>, который занимался строительством дворца и сада Тюильри. И чтобы королевская резиденция имела достойное обрамление, от дворца проложили три аллеи с вязами и большой проспект (Елисейские поля), который завершала круглая площадь. От площади расходились пять дорог, благодаря чему площадь получила название Звезды. </a:t>
            </a:r>
            <a:endParaRPr lang="ru-RU" dirty="0"/>
          </a:p>
        </p:txBody>
      </p:sp>
      <p:pic>
        <p:nvPicPr>
          <p:cNvPr id="10" name="Рисунок 9" descr="Place-Charles-de-Gaulle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1809" r="21809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6296744"/>
          </a:xfrm>
        </p:spPr>
        <p:txBody>
          <a:bodyPr>
            <a:normAutofit/>
          </a:bodyPr>
          <a:lstStyle>
            <a:extLst/>
          </a:lstStyle>
          <a:p>
            <a:r>
              <a:rPr lang="fr-FR" dirty="0" smtClean="0"/>
              <a:t>Cette place a ete construite au XIII siecle, mais sa construction n etait pas dans le plan de Louis VIII, qui edifiait le palais et le jardin de Tuilerie en ce temps-la. Et pour que la residence royale avait  l entourage digne, de ce palais on a cree deux alles aux ormes et une grande avenue (les Champs-Elyses), qui a ete achevee par une place ronde. Cinq rues ont diverge de cette place, grace a quoi on l a appele l Etoile.</a:t>
            </a:r>
            <a:endParaRPr lang="ru-RU" dirty="0"/>
          </a:p>
        </p:txBody>
      </p:sp>
      <p:pic>
        <p:nvPicPr>
          <p:cNvPr id="5" name="Рисунок 4" descr="осень солнце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304800" y="332656"/>
            <a:ext cx="4754880" cy="576064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…а затем щелкните заполнители, чтобы добавить рисунки и надписи.</a:t>
            </a:r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357158" y="3071810"/>
            <a:ext cx="7086600" cy="3500462"/>
          </a:xfrm>
        </p:spPr>
        <p:txBody>
          <a:bodyPr>
            <a:normAutofit fontScale="85000" lnSpcReduction="20000"/>
          </a:bodyPr>
          <a:lstStyle>
            <a:extLst/>
          </a:lstStyle>
          <a:p>
            <a:endParaRPr lang="ru-RU" dirty="0" smtClean="0"/>
          </a:p>
          <a:p>
            <a:r>
              <a:rPr lang="ru-RU" dirty="0" smtClean="0"/>
              <a:t>Площадь формировалась практически на протяжении 20 лет. Позднее, по замыслу барона Османа, префекта Парижа, было добавлено ещё семь улиц. Все проспекты, ведущие к Триумфальной Арке, которая была построена Наполеоном Бонапартом в 1836 г., были названы в честь маршалов Франции (</a:t>
            </a:r>
            <a:r>
              <a:rPr lang="ru-RU" dirty="0" err="1" smtClean="0"/>
              <a:t>Карно,Марсо</a:t>
            </a:r>
            <a:r>
              <a:rPr lang="ru-RU" dirty="0" smtClean="0"/>
              <a:t>, Ош) или в честь побед, одержанных французами.</a:t>
            </a:r>
            <a:endParaRPr lang="ru-RU" dirty="0"/>
          </a:p>
        </p:txBody>
      </p:sp>
      <p:pic>
        <p:nvPicPr>
          <p:cNvPr id="8" name="Рисунок 7" descr="0d7935dfb92e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9178" r="9178"/>
          <a:stretch>
            <a:fillRect/>
          </a:stretch>
        </p:blipFill>
        <p:spPr>
          <a:xfrm>
            <a:off x="2643174" y="642918"/>
            <a:ext cx="2362200" cy="2197100"/>
          </a:xfrm>
        </p:spPr>
      </p:pic>
      <p:pic>
        <p:nvPicPr>
          <p:cNvPr id="9" name="Рисунок 8" descr="2e11edb4d6de85a42f301efd6da77e7a.jpg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/>
          <a:srcRect l="12500" r="12500"/>
          <a:stretch>
            <a:fillRect/>
          </a:stretch>
        </p:blipFill>
        <p:spPr>
          <a:xfrm>
            <a:off x="5214942" y="642918"/>
            <a:ext cx="2209800" cy="2209800"/>
          </a:xfrm>
        </p:spPr>
      </p:pic>
      <p:pic>
        <p:nvPicPr>
          <p:cNvPr id="11" name="Рисунок 10" descr="600px-France-Paris-Triumph.jpg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14282" y="714356"/>
            <a:ext cx="2209800" cy="2209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…а затем щелкните заполнители, чтобы добавить рисунки и надписи.</a:t>
            </a:r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435429" y="4495800"/>
            <a:ext cx="7086600" cy="1885528"/>
          </a:xfrm>
        </p:spPr>
        <p:txBody>
          <a:bodyPr>
            <a:normAutofit fontScale="70000" lnSpcReduction="20000"/>
          </a:bodyPr>
          <a:lstStyle>
            <a:extLst/>
          </a:lstStyle>
          <a:p>
            <a:r>
              <a:rPr lang="en-US" dirty="0" smtClean="0"/>
              <a:t>La place s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formee</a:t>
            </a:r>
            <a:r>
              <a:rPr lang="en-US" dirty="0" smtClean="0"/>
              <a:t> pendant 20 ans. Plus </a:t>
            </a:r>
            <a:r>
              <a:rPr lang="en-US" dirty="0" err="1" smtClean="0"/>
              <a:t>tard</a:t>
            </a:r>
            <a:r>
              <a:rPr lang="en-US" dirty="0" smtClean="0"/>
              <a:t>, </a:t>
            </a:r>
            <a:r>
              <a:rPr lang="en-US" dirty="0" err="1" smtClean="0"/>
              <a:t>sous</a:t>
            </a:r>
            <a:r>
              <a:rPr lang="en-US" dirty="0" smtClean="0"/>
              <a:t> le </a:t>
            </a:r>
            <a:r>
              <a:rPr lang="en-US" dirty="0" err="1" smtClean="0"/>
              <a:t>projet</a:t>
            </a:r>
            <a:r>
              <a:rPr lang="en-US" dirty="0" smtClean="0"/>
              <a:t> du baron Haussmann, le </a:t>
            </a:r>
            <a:r>
              <a:rPr lang="en-US" dirty="0" err="1" smtClean="0"/>
              <a:t>prefet</a:t>
            </a:r>
            <a:r>
              <a:rPr lang="en-US" dirty="0" smtClean="0"/>
              <a:t> de Paris, on a </a:t>
            </a:r>
            <a:r>
              <a:rPr lang="en-US" dirty="0" err="1" smtClean="0"/>
              <a:t>ajoute</a:t>
            </a:r>
            <a:r>
              <a:rPr lang="en-US" dirty="0" smtClean="0"/>
              <a:t>  encore </a:t>
            </a:r>
            <a:r>
              <a:rPr lang="en-US" dirty="0" err="1" smtClean="0"/>
              <a:t>sept</a:t>
            </a:r>
            <a:r>
              <a:rPr lang="en-US" dirty="0" smtClean="0"/>
              <a:t> rues. </a:t>
            </a:r>
            <a:r>
              <a:rPr lang="en-US" dirty="0" err="1" smtClean="0"/>
              <a:t>Toutes</a:t>
            </a:r>
            <a:r>
              <a:rPr lang="en-US" dirty="0" smtClean="0"/>
              <a:t> </a:t>
            </a:r>
            <a:r>
              <a:rPr lang="en-US" dirty="0" err="1" smtClean="0"/>
              <a:t>cettes</a:t>
            </a:r>
            <a:r>
              <a:rPr lang="en-US" dirty="0" smtClean="0"/>
              <a:t> avenues, </a:t>
            </a:r>
            <a:r>
              <a:rPr lang="en-US" dirty="0" err="1" smtClean="0"/>
              <a:t>venantes</a:t>
            </a:r>
            <a:r>
              <a:rPr lang="en-US" dirty="0" smtClean="0"/>
              <a:t> </a:t>
            </a:r>
            <a:r>
              <a:rPr lang="en-US" dirty="0" err="1" smtClean="0"/>
              <a:t>vers</a:t>
            </a:r>
            <a:r>
              <a:rPr lang="en-US" dirty="0" smtClean="0"/>
              <a:t> l Arc de </a:t>
            </a:r>
            <a:r>
              <a:rPr lang="en-US" dirty="0" err="1" smtClean="0"/>
              <a:t>Triomphe</a:t>
            </a:r>
            <a:r>
              <a:rPr lang="en-US" dirty="0" smtClean="0"/>
              <a:t>, </a:t>
            </a:r>
            <a:r>
              <a:rPr lang="en-US" dirty="0" err="1" smtClean="0"/>
              <a:t>ont</a:t>
            </a:r>
            <a:r>
              <a:rPr lang="en-US" dirty="0" smtClean="0"/>
              <a:t>  </a:t>
            </a:r>
            <a:r>
              <a:rPr lang="en-US" dirty="0" err="1" smtClean="0"/>
              <a:t>ete</a:t>
            </a:r>
            <a:r>
              <a:rPr lang="en-US" dirty="0" smtClean="0"/>
              <a:t> </a:t>
            </a:r>
            <a:r>
              <a:rPr lang="en-US" dirty="0" err="1" smtClean="0"/>
              <a:t>donnees</a:t>
            </a:r>
            <a:r>
              <a:rPr lang="en-US" dirty="0" smtClean="0"/>
              <a:t>  les </a:t>
            </a:r>
            <a:r>
              <a:rPr lang="en-US" dirty="0" err="1" smtClean="0"/>
              <a:t>noms</a:t>
            </a:r>
            <a:r>
              <a:rPr lang="en-US" dirty="0" smtClean="0"/>
              <a:t> des </a:t>
            </a:r>
            <a:r>
              <a:rPr lang="en-US" dirty="0" err="1" smtClean="0"/>
              <a:t>marechales</a:t>
            </a:r>
            <a:r>
              <a:rPr lang="en-US" dirty="0" smtClean="0"/>
              <a:t> </a:t>
            </a:r>
            <a:r>
              <a:rPr lang="en-US" dirty="0" err="1" smtClean="0"/>
              <a:t>francais</a:t>
            </a:r>
            <a:r>
              <a:rPr lang="en-US" dirty="0" smtClean="0"/>
              <a:t> (Carnot, Marceau, </a:t>
            </a:r>
            <a:r>
              <a:rPr lang="en-US" dirty="0" err="1" smtClean="0"/>
              <a:t>Oche</a:t>
            </a:r>
            <a:r>
              <a:rPr lang="en-US" dirty="0" smtClean="0"/>
              <a:t>) </a:t>
            </a:r>
            <a:r>
              <a:rPr lang="en-US" dirty="0" err="1" smtClean="0"/>
              <a:t>ou</a:t>
            </a:r>
            <a:r>
              <a:rPr lang="en-US" dirty="0" smtClean="0"/>
              <a:t> des </a:t>
            </a:r>
            <a:r>
              <a:rPr lang="en-US" dirty="0" err="1" smtClean="0"/>
              <a:t>victoires</a:t>
            </a:r>
            <a:r>
              <a:rPr lang="en-US" dirty="0" smtClean="0"/>
              <a:t> </a:t>
            </a:r>
            <a:r>
              <a:rPr lang="en-US" dirty="0" err="1" smtClean="0"/>
              <a:t>gagnees</a:t>
            </a:r>
            <a:r>
              <a:rPr lang="en-US" dirty="0" smtClean="0"/>
              <a:t> par les </a:t>
            </a:r>
            <a:r>
              <a:rPr lang="en-US" dirty="0" err="1" smtClean="0"/>
              <a:t>Francais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tretch>
            <a:fillRect/>
          </a:stretch>
        </p:blipFill>
        <p:spPr>
          <a:xfrm>
            <a:off x="791812" y="2146300"/>
            <a:ext cx="1835971" cy="21971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/>
          <a:stretch>
            <a:fillRect/>
          </a:stretch>
        </p:blipFill>
        <p:spPr>
          <a:xfrm>
            <a:off x="5500694" y="2214554"/>
            <a:ext cx="2209800" cy="216024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9" name="j0321087.jpg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/>
          <a:stretch>
            <a:fillRect/>
          </a:stretch>
        </p:blipFill>
        <p:spPr>
          <a:xfrm>
            <a:off x="3071802" y="2143116"/>
            <a:ext cx="2209800" cy="216024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323528" y="3212976"/>
            <a:ext cx="7992888" cy="3311624"/>
          </a:xfrm>
        </p:spPr>
        <p:txBody>
          <a:bodyPr/>
          <a:lstStyle>
            <a:extLst/>
          </a:lstStyle>
          <a:p>
            <a:r>
              <a:rPr lang="ru-RU" dirty="0" smtClean="0"/>
              <a:t>С 1836 года площадь украшает Триумфальная Арка, построенная Наполеоном Бонапартом. Это символ военных побед Франции. На Арке размещены 4 скульптурные группы, символизирующие важные этапы в истории Франции (Марсельеза, Триумф, Сопротивление, Мир). Внизу под Аркой находится могила Неизвестному Солдату, где горит Вечный Огонь, а наверху- смотровая площадка. Каждый год 14 июля по площади Звезды проходит военный парад в присутствии президента Франции.</a:t>
            </a:r>
          </a:p>
          <a:p>
            <a:r>
              <a:rPr lang="ru-RU" dirty="0" smtClean="0"/>
              <a:t>К Арке можно попасть только по подземным переходам. На площади интенсивное движение, но нет ни одного светофора и дорожного знака.</a:t>
            </a:r>
            <a:endParaRPr lang="fr-FR" dirty="0" smtClean="0"/>
          </a:p>
          <a:p>
            <a:endParaRPr lang="ru-RU" dirty="0"/>
          </a:p>
        </p:txBody>
      </p:sp>
      <p:pic>
        <p:nvPicPr>
          <p:cNvPr id="25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3000364" y="357166"/>
            <a:ext cx="2400300" cy="280831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balanced" dir="t"/>
          </a:scene3d>
          <a:sp3d prstMaterial="plastic">
            <a:bevelT w="0" h="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j03211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tretch>
            <a:fillRect/>
          </a:stretch>
        </p:blipFill>
        <p:spPr>
          <a:xfrm>
            <a:off x="500034" y="857232"/>
            <a:ext cx="2400300" cy="1800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j0341706.jpg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tretch>
            <a:fillRect/>
          </a:stretch>
        </p:blipFill>
        <p:spPr>
          <a:xfrm>
            <a:off x="5652120" y="476672"/>
            <a:ext cx="262815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323528" y="3212976"/>
            <a:ext cx="7992888" cy="3311624"/>
          </a:xfrm>
        </p:spPr>
        <p:txBody>
          <a:bodyPr/>
          <a:lstStyle>
            <a:extLst/>
          </a:lstStyle>
          <a:p>
            <a:r>
              <a:rPr lang="en-US" dirty="0" err="1" smtClean="0"/>
              <a:t>Depuis</a:t>
            </a:r>
            <a:r>
              <a:rPr lang="en-US" dirty="0" smtClean="0"/>
              <a:t> 1836, la place de l </a:t>
            </a:r>
            <a:r>
              <a:rPr lang="en-US" dirty="0" err="1" smtClean="0"/>
              <a:t>Etoile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ornee</a:t>
            </a:r>
            <a:r>
              <a:rPr lang="en-US" dirty="0" smtClean="0"/>
              <a:t> par l Arc de </a:t>
            </a:r>
            <a:r>
              <a:rPr lang="en-US" dirty="0" err="1" smtClean="0"/>
              <a:t>Triomphe</a:t>
            </a:r>
            <a:r>
              <a:rPr lang="en-US" dirty="0" smtClean="0"/>
              <a:t>, </a:t>
            </a:r>
            <a:r>
              <a:rPr lang="en-US" dirty="0" err="1" smtClean="0"/>
              <a:t>construite</a:t>
            </a:r>
            <a:r>
              <a:rPr lang="en-US" dirty="0" smtClean="0"/>
              <a:t> par Napoleon </a:t>
            </a:r>
            <a:r>
              <a:rPr lang="en-US" dirty="0" err="1" smtClean="0"/>
              <a:t>Bonapart</a:t>
            </a:r>
            <a:r>
              <a:rPr lang="en-US" dirty="0" smtClean="0"/>
              <a:t>. C </a:t>
            </a:r>
            <a:r>
              <a:rPr lang="en-US" dirty="0" err="1" smtClean="0"/>
              <a:t>est</a:t>
            </a:r>
            <a:r>
              <a:rPr lang="en-US" dirty="0" smtClean="0"/>
              <a:t> le </a:t>
            </a:r>
            <a:r>
              <a:rPr lang="en-US" dirty="0" err="1" smtClean="0"/>
              <a:t>symbole</a:t>
            </a:r>
            <a:r>
              <a:rPr lang="en-US" dirty="0" smtClean="0"/>
              <a:t> des </a:t>
            </a:r>
            <a:r>
              <a:rPr lang="en-US" dirty="0" err="1" smtClean="0"/>
              <a:t>victoires</a:t>
            </a:r>
            <a:r>
              <a:rPr lang="en-US" dirty="0" smtClean="0"/>
              <a:t> </a:t>
            </a:r>
            <a:r>
              <a:rPr lang="en-US" dirty="0" err="1" smtClean="0"/>
              <a:t>militaires</a:t>
            </a:r>
            <a:r>
              <a:rPr lang="en-US" dirty="0" smtClean="0"/>
              <a:t> de la France. Sur les </a:t>
            </a:r>
            <a:r>
              <a:rPr lang="en-US" dirty="0" err="1" smtClean="0"/>
              <a:t>colones</a:t>
            </a:r>
            <a:r>
              <a:rPr lang="en-US" dirty="0" smtClean="0"/>
              <a:t> de l Arc </a:t>
            </a:r>
            <a:r>
              <a:rPr lang="en-US" dirty="0" err="1" smtClean="0"/>
              <a:t>il</a:t>
            </a:r>
            <a:r>
              <a:rPr lang="en-US" dirty="0" smtClean="0"/>
              <a:t> y a 4 </a:t>
            </a:r>
            <a:r>
              <a:rPr lang="en-US" dirty="0" err="1" smtClean="0"/>
              <a:t>groupes</a:t>
            </a:r>
            <a:r>
              <a:rPr lang="en-US" dirty="0" smtClean="0"/>
              <a:t> </a:t>
            </a:r>
            <a:r>
              <a:rPr lang="en-US" dirty="0" err="1" smtClean="0"/>
              <a:t>sculpturals</a:t>
            </a:r>
            <a:r>
              <a:rPr lang="en-US" dirty="0" smtClean="0"/>
              <a:t>, </a:t>
            </a:r>
            <a:r>
              <a:rPr lang="en-US" dirty="0" err="1" smtClean="0"/>
              <a:t>symbolisants</a:t>
            </a:r>
            <a:r>
              <a:rPr lang="en-US" dirty="0" smtClean="0"/>
              <a:t> des </a:t>
            </a:r>
            <a:r>
              <a:rPr lang="en-US" dirty="0" err="1" smtClean="0"/>
              <a:t>periodes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r>
              <a:rPr lang="en-US" dirty="0" smtClean="0"/>
              <a:t> de l histoire de la France ( Marseillaise, </a:t>
            </a:r>
            <a:r>
              <a:rPr lang="en-US" dirty="0" err="1" smtClean="0"/>
              <a:t>Triomphe</a:t>
            </a:r>
            <a:r>
              <a:rPr lang="en-US" dirty="0" smtClean="0"/>
              <a:t>, Resistance, </a:t>
            </a:r>
            <a:r>
              <a:rPr lang="en-US" dirty="0" err="1" smtClean="0"/>
              <a:t>Paix</a:t>
            </a:r>
            <a:r>
              <a:rPr lang="en-US" dirty="0" smtClean="0"/>
              <a:t>). </a:t>
            </a:r>
            <a:r>
              <a:rPr lang="en-US" dirty="0" err="1" smtClean="0"/>
              <a:t>Sous</a:t>
            </a:r>
            <a:r>
              <a:rPr lang="en-US" dirty="0" smtClean="0"/>
              <a:t> l Arc se </a:t>
            </a:r>
            <a:r>
              <a:rPr lang="en-US" dirty="0" err="1" smtClean="0"/>
              <a:t>trouve</a:t>
            </a:r>
            <a:r>
              <a:rPr lang="en-US" dirty="0" smtClean="0"/>
              <a:t> le </a:t>
            </a:r>
            <a:r>
              <a:rPr lang="en-US" dirty="0" err="1" smtClean="0"/>
              <a:t>Tombeau</a:t>
            </a:r>
            <a:r>
              <a:rPr lang="en-US" dirty="0" smtClean="0"/>
              <a:t> du </a:t>
            </a:r>
            <a:r>
              <a:rPr lang="en-US" dirty="0" err="1" smtClean="0"/>
              <a:t>Soldat</a:t>
            </a:r>
            <a:r>
              <a:rPr lang="en-US" dirty="0" smtClean="0"/>
              <a:t> Inconnu, d </a:t>
            </a:r>
            <a:r>
              <a:rPr lang="en-US" dirty="0" err="1" smtClean="0"/>
              <a:t>ou</a:t>
            </a:r>
            <a:r>
              <a:rPr lang="en-US" dirty="0" smtClean="0"/>
              <a:t> la </a:t>
            </a:r>
            <a:r>
              <a:rPr lang="en-US" dirty="0" err="1" smtClean="0"/>
              <a:t>flamme</a:t>
            </a:r>
            <a:r>
              <a:rPr lang="en-US" dirty="0" smtClean="0"/>
              <a:t> </a:t>
            </a:r>
            <a:r>
              <a:rPr lang="en-US" dirty="0" err="1" smtClean="0"/>
              <a:t>perpetuelle</a:t>
            </a:r>
            <a:r>
              <a:rPr lang="en-US" dirty="0" smtClean="0"/>
              <a:t> </a:t>
            </a:r>
            <a:r>
              <a:rPr lang="en-US" dirty="0" err="1" smtClean="0"/>
              <a:t>brule</a:t>
            </a:r>
            <a:r>
              <a:rPr lang="en-US" dirty="0" smtClean="0"/>
              <a:t> de 1923 et en haut, c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terrasse</a:t>
            </a:r>
            <a:r>
              <a:rPr lang="en-US" dirty="0" smtClean="0"/>
              <a:t> de revue. </a:t>
            </a:r>
            <a:r>
              <a:rPr lang="en-US" dirty="0" err="1" smtClean="0"/>
              <a:t>Chaque</a:t>
            </a:r>
            <a:r>
              <a:rPr lang="en-US" dirty="0" smtClean="0"/>
              <a:t> </a:t>
            </a:r>
            <a:r>
              <a:rPr lang="en-US" dirty="0" err="1" smtClean="0"/>
              <a:t>annee</a:t>
            </a:r>
            <a:r>
              <a:rPr lang="en-US" dirty="0" smtClean="0"/>
              <a:t>, le 14 </a:t>
            </a:r>
            <a:r>
              <a:rPr lang="en-US" dirty="0" err="1" smtClean="0"/>
              <a:t>juillet</a:t>
            </a:r>
            <a:r>
              <a:rPr lang="en-US" dirty="0" smtClean="0"/>
              <a:t>, le defile </a:t>
            </a:r>
            <a:r>
              <a:rPr lang="en-US" dirty="0" err="1" smtClean="0"/>
              <a:t>militaire</a:t>
            </a:r>
            <a:r>
              <a:rPr lang="en-US" dirty="0" smtClean="0"/>
              <a:t> se </a:t>
            </a:r>
            <a:r>
              <a:rPr lang="en-US" dirty="0" err="1" smtClean="0"/>
              <a:t>passe</a:t>
            </a:r>
            <a:r>
              <a:rPr lang="en-US" dirty="0" smtClean="0"/>
              <a:t> </a:t>
            </a:r>
            <a:r>
              <a:rPr lang="en-US" dirty="0" err="1" smtClean="0"/>
              <a:t>devant</a:t>
            </a:r>
            <a:r>
              <a:rPr lang="en-US" dirty="0" smtClean="0"/>
              <a:t> le President de la France.</a:t>
            </a:r>
          </a:p>
          <a:p>
            <a:r>
              <a:rPr lang="en-US" dirty="0" smtClean="0"/>
              <a:t>Sur la place on </a:t>
            </a:r>
            <a:r>
              <a:rPr lang="en-US" dirty="0" err="1" smtClean="0"/>
              <a:t>peut</a:t>
            </a:r>
            <a:r>
              <a:rPr lang="en-US" dirty="0" smtClean="0"/>
              <a:t> passer par les passages </a:t>
            </a:r>
            <a:r>
              <a:rPr lang="en-US" dirty="0" err="1" smtClean="0"/>
              <a:t>souterrains</a:t>
            </a:r>
            <a:r>
              <a:rPr lang="en-US" dirty="0" smtClean="0"/>
              <a:t>. La, la circulation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tres</a:t>
            </a:r>
            <a:r>
              <a:rPr lang="en-US" dirty="0" smtClean="0"/>
              <a:t> intense et </a:t>
            </a:r>
            <a:r>
              <a:rPr lang="en-US" dirty="0" err="1" smtClean="0"/>
              <a:t>il</a:t>
            </a:r>
            <a:r>
              <a:rPr lang="en-US" dirty="0" smtClean="0"/>
              <a:t> n y a pas </a:t>
            </a:r>
            <a:r>
              <a:rPr lang="en-US" dirty="0" err="1" smtClean="0"/>
              <a:t>aucun</a:t>
            </a:r>
            <a:r>
              <a:rPr lang="en-US" dirty="0" smtClean="0"/>
              <a:t> signal </a:t>
            </a:r>
            <a:r>
              <a:rPr lang="en-US" dirty="0" err="1" smtClean="0"/>
              <a:t>lumineux</a:t>
            </a:r>
            <a:r>
              <a:rPr lang="en-US" dirty="0" smtClean="0"/>
              <a:t> et </a:t>
            </a:r>
            <a:r>
              <a:rPr lang="en-US" dirty="0" err="1" smtClean="0"/>
              <a:t>aucuns</a:t>
            </a:r>
            <a:r>
              <a:rPr lang="en-US" dirty="0" smtClean="0"/>
              <a:t> </a:t>
            </a:r>
            <a:r>
              <a:rPr lang="en-US" dirty="0" err="1" smtClean="0"/>
              <a:t>panneaux</a:t>
            </a:r>
            <a:r>
              <a:rPr lang="en-US" dirty="0" smtClean="0"/>
              <a:t> </a:t>
            </a:r>
            <a:r>
              <a:rPr lang="en-US" dirty="0" err="1" smtClean="0"/>
              <a:t>routiers</a:t>
            </a:r>
            <a:r>
              <a:rPr lang="en-US" dirty="0" smtClean="0"/>
              <a:t>.</a:t>
            </a:r>
            <a:endParaRPr lang="fr-FR" dirty="0" smtClean="0"/>
          </a:p>
          <a:p>
            <a:endParaRPr lang="ru-RU" dirty="0"/>
          </a:p>
        </p:txBody>
      </p:sp>
      <p:pic>
        <p:nvPicPr>
          <p:cNvPr id="25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2400300" cy="280831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balanced" dir="t"/>
          </a:scene3d>
          <a:sp3d prstMaterial="plastic">
            <a:bevelT w="0" h="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j03211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tretch>
            <a:fillRect/>
          </a:stretch>
        </p:blipFill>
        <p:spPr>
          <a:xfrm>
            <a:off x="2915816" y="548680"/>
            <a:ext cx="2400300" cy="1800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j0341706.jpg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tretch>
            <a:fillRect/>
          </a:stretch>
        </p:blipFill>
        <p:spPr>
          <a:xfrm>
            <a:off x="5652120" y="476672"/>
            <a:ext cx="262815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785</Words>
  <Application>Microsoft Office PowerPoint</Application>
  <PresentationFormat>Экран (4:3)</PresentationFormat>
  <Paragraphs>30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ContemporaryPhotoAlbum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2014-02-20T14:23:09Z</dcterms:created>
  <dcterms:modified xsi:type="dcterms:W3CDTF">2015-01-01T14:53:07Z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