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1" r:id="rId3"/>
    <p:sldId id="262" r:id="rId4"/>
    <p:sldId id="263" r:id="rId5"/>
    <p:sldId id="264" r:id="rId6"/>
    <p:sldId id="265" r:id="rId7"/>
    <p:sldId id="266" r:id="rId8"/>
    <p:sldId id="267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28" autoAdjust="0"/>
    <p:restoredTop sz="94660"/>
  </p:normalViewPr>
  <p:slideViewPr>
    <p:cSldViewPr>
      <p:cViewPr varScale="1">
        <p:scale>
          <a:sx n="103" d="100"/>
          <a:sy n="103" d="100"/>
        </p:scale>
        <p:origin x="-22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26.10.2016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26.10.2016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26.10.2016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26.10.2016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764704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sz="7200" dirty="0" smtClean="0"/>
          </a:p>
          <a:p>
            <a:pPr marL="0" indent="0" algn="ctr">
              <a:buNone/>
            </a:pPr>
            <a:r>
              <a:rPr lang="ru-RU" sz="7200" dirty="0" smtClean="0"/>
              <a:t>МОДЕРНИЗАЦИЯ</a:t>
            </a:r>
            <a:endParaRPr lang="ru-RU" sz="7200" dirty="0"/>
          </a:p>
        </p:txBody>
      </p:sp>
    </p:spTree>
    <p:extLst>
      <p:ext uri="{BB962C8B-B14F-4D97-AF65-F5344CB8AC3E}">
        <p14:creationId xmlns:p14="http://schemas.microsoft.com/office/powerpoint/2010/main" val="15708600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88640"/>
            <a:ext cx="8856984" cy="6480720"/>
          </a:xfrm>
        </p:spPr>
        <p:txBody>
          <a:bodyPr>
            <a:normAutofit fontScale="62500" lnSpcReduction="20000"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4500" b="1" i="1" dirty="0">
                <a:latin typeface="Times New Roman" pitchFamily="18" charset="0"/>
                <a:cs typeface="Times New Roman" pitchFamily="18" charset="0"/>
              </a:rPr>
              <a:t>Архаические культуры </a:t>
            </a:r>
            <a:r>
              <a:rPr lang="ru-RU" sz="4500" dirty="0">
                <a:latin typeface="Times New Roman" pitchFamily="18" charset="0"/>
                <a:cs typeface="Times New Roman" pitchFamily="18" charset="0"/>
              </a:rPr>
              <a:t>– культуры охотников и собирателей, сохранившиеся до сегодняшнего дня в глухих уголках Земли.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4500" b="1" i="1" dirty="0">
                <a:latin typeface="Times New Roman" pitchFamily="18" charset="0"/>
                <a:cs typeface="Times New Roman" pitchFamily="18" charset="0"/>
              </a:rPr>
              <a:t>Традиционные культуры </a:t>
            </a:r>
            <a:r>
              <a:rPr lang="ru-RU" sz="4500" dirty="0">
                <a:latin typeface="Times New Roman" pitchFamily="18" charset="0"/>
                <a:cs typeface="Times New Roman" pitchFamily="18" charset="0"/>
              </a:rPr>
              <a:t>– культуры высокого уровня развития хозяйства – земледелием и кочевым скотоводством, ориентированные на стабильность и устойчивость.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4500" b="1" i="1" dirty="0">
                <a:latin typeface="Times New Roman" pitchFamily="18" charset="0"/>
                <a:cs typeface="Times New Roman" pitchFamily="18" charset="0"/>
              </a:rPr>
              <a:t>Модернизированная культура </a:t>
            </a:r>
            <a:r>
              <a:rPr lang="ru-RU" sz="4500" dirty="0">
                <a:latin typeface="Times New Roman" pitchFamily="18" charset="0"/>
                <a:cs typeface="Times New Roman" pitchFamily="18" charset="0"/>
              </a:rPr>
              <a:t>– ориентирована на новации и прогресс, основа мировой культуры, носителями которой сегодня становится все большее число народов.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437466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0"/>
            <a:ext cx="8964488" cy="6858000"/>
          </a:xfrm>
        </p:spPr>
        <p:txBody>
          <a:bodyPr>
            <a:normAutofit fontScale="62500" lnSpcReduction="20000"/>
          </a:bodyPr>
          <a:lstStyle/>
          <a:p>
            <a:pPr marL="0" indent="0" algn="ctr">
              <a:lnSpc>
                <a:spcPct val="170000"/>
              </a:lnSpc>
              <a:spcBef>
                <a:spcPts val="0"/>
              </a:spcBef>
              <a:buNone/>
            </a:pPr>
            <a:r>
              <a:rPr lang="ru-RU" sz="3600" b="1" cap="all" dirty="0">
                <a:latin typeface="Times New Roman" pitchFamily="18" charset="0"/>
                <a:cs typeface="Times New Roman" pitchFamily="18" charset="0"/>
              </a:rPr>
              <a:t>Модернизация </a:t>
            </a:r>
          </a:p>
          <a:p>
            <a:pPr algn="just">
              <a:lnSpc>
                <a:spcPct val="170000"/>
              </a:lnSpc>
              <a:spcBef>
                <a:spcPts val="0"/>
              </a:spcBef>
              <a:buFontTx/>
              <a:buChar char="-"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комплекс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прогрессивных изменений в обществе, синоним понятия «современность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»;</a:t>
            </a:r>
          </a:p>
          <a:p>
            <a:pPr algn="just">
              <a:lnSpc>
                <a:spcPct val="170000"/>
              </a:lnSpc>
              <a:spcBef>
                <a:spcPts val="0"/>
              </a:spcBef>
              <a:buFontTx/>
              <a:buChar char="-"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комплекс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социальных, политических, экономических, культурных и интеллектуальных трансформаций, происходящих на Западе с 16 в. до сегодняшнего дня;</a:t>
            </a: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процесс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превращения традиционного,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дотехнологического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общества в общество с машинной технологией, рациональными и секулярными отношениями, высокодифференцированными социальными структурами;</a:t>
            </a: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- усилия отсталых или слаборазвитых стран, предпринимаемые ими, чтобы догнать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развИтые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страны.</a:t>
            </a: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453256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62500" lnSpcReduction="20000"/>
          </a:bodyPr>
          <a:lstStyle/>
          <a:p>
            <a:pPr marL="0" indent="0" algn="ctr">
              <a:lnSpc>
                <a:spcPct val="170000"/>
              </a:lnSpc>
              <a:spcBef>
                <a:spcPts val="0"/>
              </a:spcBef>
              <a:buNone/>
            </a:pPr>
            <a:r>
              <a:rPr lang="ru-RU" sz="3300" i="1" dirty="0">
                <a:latin typeface="Times New Roman" pitchFamily="18" charset="0"/>
                <a:cs typeface="Times New Roman" pitchFamily="18" charset="0"/>
              </a:rPr>
              <a:t>Все теории модернизации, появившиеся в сер. 20 в., исходили из установок </a:t>
            </a:r>
            <a:r>
              <a:rPr lang="ru-RU" sz="3300" i="1" dirty="0" err="1">
                <a:latin typeface="Times New Roman" pitchFamily="18" charset="0"/>
                <a:cs typeface="Times New Roman" pitchFamily="18" charset="0"/>
              </a:rPr>
              <a:t>неоэволюционизма</a:t>
            </a:r>
            <a:r>
              <a:rPr lang="ru-RU" sz="3300" i="1" dirty="0">
                <a:latin typeface="Times New Roman" pitchFamily="18" charset="0"/>
                <a:cs typeface="Times New Roman" pitchFamily="18" charset="0"/>
              </a:rPr>
              <a:t> и основывались на нескольких базовых положениях:</a:t>
            </a: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ru-RU" sz="3300" dirty="0">
                <a:latin typeface="Times New Roman" pitchFamily="18" charset="0"/>
                <a:cs typeface="Times New Roman" pitchFamily="18" charset="0"/>
              </a:rPr>
              <a:t>- изменения в обществе однолинейны, следовательно, менее развитые страны должны пройти путь вслед за развитыми,</a:t>
            </a: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ru-RU" sz="3300" dirty="0">
                <a:latin typeface="Times New Roman" pitchFamily="18" charset="0"/>
                <a:cs typeface="Times New Roman" pitchFamily="18" charset="0"/>
              </a:rPr>
              <a:t>- эти изменения необратимы и ведут к неизбежному финалу – модернизации,</a:t>
            </a: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ru-RU" sz="3300" dirty="0">
                <a:latin typeface="Times New Roman" pitchFamily="18" charset="0"/>
                <a:cs typeface="Times New Roman" pitchFamily="18" charset="0"/>
              </a:rPr>
              <a:t>- изменения носят постепенный, накопительный и мирный характер,</a:t>
            </a: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ru-RU" sz="3300" dirty="0">
                <a:latin typeface="Times New Roman" pitchFamily="18" charset="0"/>
                <a:cs typeface="Times New Roman" pitchFamily="18" charset="0"/>
              </a:rPr>
              <a:t>- все стадии этого процесса будут неизбежно пройдены,</a:t>
            </a: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ru-RU" sz="3300" dirty="0">
                <a:latin typeface="Times New Roman" pitchFamily="18" charset="0"/>
                <a:cs typeface="Times New Roman" pitchFamily="18" charset="0"/>
              </a:rPr>
              <a:t>- особенно важны внутренние источники этого движения,</a:t>
            </a: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ru-RU" sz="3300" dirty="0">
                <a:latin typeface="Times New Roman" pitchFamily="18" charset="0"/>
                <a:cs typeface="Times New Roman" pitchFamily="18" charset="0"/>
              </a:rPr>
              <a:t>- модернизация неизбежно принесет улучшение существования этих стран,</a:t>
            </a: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ru-RU" sz="3300" dirty="0">
                <a:latin typeface="Times New Roman" pitchFamily="18" charset="0"/>
                <a:cs typeface="Times New Roman" pitchFamily="18" charset="0"/>
              </a:rPr>
              <a:t>-  процессы модернизации должны начинаться и контролироваться «сверху» интеллектуальной элитой,</a:t>
            </a: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ru-RU" sz="3300" dirty="0">
                <a:latin typeface="Times New Roman" pitchFamily="18" charset="0"/>
                <a:cs typeface="Times New Roman" pitchFamily="18" charset="0"/>
              </a:rPr>
              <a:t>- модернизация – спонтанный процесс, достаточно устранить мешающие барьеры и все пойдет само собой.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645028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32500" lnSpcReduction="20000"/>
          </a:bodyPr>
          <a:lstStyle/>
          <a:p>
            <a:pPr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6200" b="1" dirty="0">
                <a:latin typeface="Times New Roman" pitchFamily="18" charset="0"/>
                <a:cs typeface="Times New Roman" pitchFamily="18" charset="0"/>
              </a:rPr>
              <a:t>Главные характеристики модернизации (С. </a:t>
            </a:r>
            <a:r>
              <a:rPr lang="ru-RU" sz="6200" b="1" dirty="0" err="1">
                <a:latin typeface="Times New Roman" pitchFamily="18" charset="0"/>
                <a:cs typeface="Times New Roman" pitchFamily="18" charset="0"/>
              </a:rPr>
              <a:t>Хантингтон</a:t>
            </a:r>
            <a:r>
              <a:rPr lang="ru-RU" sz="6200" b="1" dirty="0" smtClean="0">
                <a:latin typeface="Times New Roman" pitchFamily="18" charset="0"/>
                <a:cs typeface="Times New Roman" pitchFamily="18" charset="0"/>
              </a:rPr>
              <a:t>):</a:t>
            </a:r>
          </a:p>
          <a:p>
            <a:pPr indent="0" algn="ctr">
              <a:lnSpc>
                <a:spcPct val="120000"/>
              </a:lnSpc>
              <a:spcBef>
                <a:spcPts val="0"/>
              </a:spcBef>
              <a:buNone/>
            </a:pPr>
            <a:endParaRPr lang="ru-RU" sz="6200" b="1" dirty="0">
              <a:latin typeface="Times New Roman" pitchFamily="18" charset="0"/>
              <a:cs typeface="Times New Roman" pitchFamily="18" charset="0"/>
            </a:endParaRPr>
          </a:p>
          <a:p>
            <a:pPr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6200" dirty="0">
                <a:latin typeface="Times New Roman" pitchFamily="18" charset="0"/>
                <a:cs typeface="Times New Roman" pitchFamily="18" charset="0"/>
              </a:rPr>
              <a:t>- модернизация – революционный процесс, ибо он предполагает кардинальный характер изменений, радикальную смену всех институтов, систем, структур общества и человеческой жизни, кардинальный характер изменений, радикальную смену всех институтов, систем, структур общества и человеческой жизни,</a:t>
            </a:r>
          </a:p>
          <a:p>
            <a:pPr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6200" dirty="0">
                <a:latin typeface="Times New Roman" pitchFamily="18" charset="0"/>
                <a:cs typeface="Times New Roman" pitchFamily="18" charset="0"/>
              </a:rPr>
              <a:t>- охватывает все общество полностью,</a:t>
            </a:r>
          </a:p>
          <a:p>
            <a:pPr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6200" dirty="0">
                <a:latin typeface="Times New Roman" pitchFamily="18" charset="0"/>
                <a:cs typeface="Times New Roman" pitchFamily="18" charset="0"/>
              </a:rPr>
              <a:t>- изменения одного фактора или фрагмента системы побуждают и определяют изменения в других элементах системы, приводят к целостному системному перевороту,</a:t>
            </a:r>
          </a:p>
          <a:p>
            <a:pPr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6200" dirty="0">
                <a:latin typeface="Times New Roman" pitchFamily="18" charset="0"/>
                <a:cs typeface="Times New Roman" pitchFamily="18" charset="0"/>
              </a:rPr>
              <a:t>- глобальный </a:t>
            </a:r>
            <a:r>
              <a:rPr lang="ru-RU" sz="6200" dirty="0" smtClean="0">
                <a:latin typeface="Times New Roman" pitchFamily="18" charset="0"/>
                <a:cs typeface="Times New Roman" pitchFamily="18" charset="0"/>
              </a:rPr>
              <a:t>процесс,</a:t>
            </a:r>
            <a:endParaRPr lang="ru-RU" sz="6200" dirty="0">
              <a:latin typeface="Times New Roman" pitchFamily="18" charset="0"/>
              <a:cs typeface="Times New Roman" pitchFamily="18" charset="0"/>
            </a:endParaRPr>
          </a:p>
          <a:p>
            <a:pPr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6200" dirty="0">
                <a:latin typeface="Times New Roman" pitchFamily="18" charset="0"/>
                <a:cs typeface="Times New Roman" pitchFamily="18" charset="0"/>
              </a:rPr>
              <a:t>- для проведения данного процесса требуется жизнь нескольких поколений,</a:t>
            </a:r>
          </a:p>
          <a:p>
            <a:pPr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6200" dirty="0">
                <a:latin typeface="Times New Roman" pitchFamily="18" charset="0"/>
                <a:cs typeface="Times New Roman" pitchFamily="18" charset="0"/>
              </a:rPr>
              <a:t>- ступенчатый процесс, и все общества должны пройти одни и те же стадии,</a:t>
            </a:r>
          </a:p>
          <a:p>
            <a:pPr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6200" dirty="0">
                <a:latin typeface="Times New Roman" pitchFamily="18" charset="0"/>
                <a:cs typeface="Times New Roman" pitchFamily="18" charset="0"/>
              </a:rPr>
              <a:t>- гомогенизирующий процесс: если традиционные общества все разные, то современные в основных своих структурах и проявлениях одинаковы,</a:t>
            </a:r>
          </a:p>
          <a:p>
            <a:pPr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6200" dirty="0">
                <a:latin typeface="Times New Roman" pitchFamily="18" charset="0"/>
                <a:cs typeface="Times New Roman" pitchFamily="18" charset="0"/>
              </a:rPr>
              <a:t>- прогрессивный процесс – неизмеримо выше культурное и материальное благополучие </a:t>
            </a:r>
            <a:r>
              <a:rPr lang="ru-RU" sz="6200" dirty="0" smtClean="0">
                <a:latin typeface="Times New Roman" pitchFamily="18" charset="0"/>
                <a:cs typeface="Times New Roman" pitchFamily="18" charset="0"/>
              </a:rPr>
              <a:t>человека,</a:t>
            </a:r>
            <a:endParaRPr lang="ru-RU" sz="6200" dirty="0">
              <a:latin typeface="Times New Roman" pitchFamily="18" charset="0"/>
              <a:cs typeface="Times New Roman" pitchFamily="18" charset="0"/>
            </a:endParaRPr>
          </a:p>
          <a:p>
            <a:pPr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6200" dirty="0">
                <a:latin typeface="Times New Roman" pitchFamily="18" charset="0"/>
                <a:cs typeface="Times New Roman" pitchFamily="18" charset="0"/>
              </a:rPr>
              <a:t>- в историческом аспекте модернизация синонимична </a:t>
            </a:r>
            <a:r>
              <a:rPr lang="ru-RU" sz="6200" dirty="0" err="1">
                <a:latin typeface="Times New Roman" pitchFamily="18" charset="0"/>
                <a:cs typeface="Times New Roman" pitchFamily="18" charset="0"/>
              </a:rPr>
              <a:t>вестернизации</a:t>
            </a:r>
            <a:r>
              <a:rPr lang="ru-RU" sz="6200" dirty="0">
                <a:latin typeface="Times New Roman" pitchFamily="18" charset="0"/>
                <a:cs typeface="Times New Roman" pitchFamily="18" charset="0"/>
              </a:rPr>
              <a:t> или американизации, т.е. движения к тому типу систем, которые сложились в США и Западной Европе.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605818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260648"/>
            <a:ext cx="8640960" cy="6192688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В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настоящее время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модернизация рассматривается как исторически ограниченный  процесс, узаконивающий институты и ценности современности: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демократию,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рынок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ценность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образования,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разумное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администрирование,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самодисциплину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трудовую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этику.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747026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9144000" cy="6957392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ТЕНДЕНЦИИ РАЗВИТИЯ МОДЕРНИЗАЦИИ:</a:t>
            </a: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темп, ритм, последствия модернизации в различных областях социальной жизни в разных странах будут различны,</a:t>
            </a:r>
          </a:p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- современная картина модернизации менее оптимистична, чем прежняя: признано, что весь мир не будет жить так, как живет современный Запад,</a:t>
            </a:r>
          </a:p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- модернизация оценивается не только по экономическим показателям, но и по ценностям, культурным кодам,</a:t>
            </a:r>
          </a:p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- предлагается активно использовать местные традиции,</a:t>
            </a:r>
          </a:p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- отказ от идеи прогресса – основной идеи эволюционизма, господствует идеология постмодернизма.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210651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420888"/>
            <a:ext cx="8229600" cy="1143000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505481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504</Words>
  <Application>Microsoft Office PowerPoint</Application>
  <PresentationFormat>Экран (4:3)</PresentationFormat>
  <Paragraphs>43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mv</dc:creator>
  <cp:lastModifiedBy>mv</cp:lastModifiedBy>
  <cp:revision>1</cp:revision>
  <dcterms:created xsi:type="dcterms:W3CDTF">2016-10-26T10:32:28Z</dcterms:created>
  <dcterms:modified xsi:type="dcterms:W3CDTF">2016-10-26T10:41:57Z</dcterms:modified>
</cp:coreProperties>
</file>