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6" r:id="rId3"/>
    <p:sldId id="257" r:id="rId4"/>
    <p:sldId id="258" r:id="rId5"/>
    <p:sldId id="262" r:id="rId6"/>
    <p:sldId id="260" r:id="rId7"/>
    <p:sldId id="261" r:id="rId8"/>
    <p:sldId id="259" r:id="rId9"/>
    <p:sldId id="268" r:id="rId10"/>
    <p:sldId id="263" r:id="rId11"/>
    <p:sldId id="264" r:id="rId12"/>
    <p:sldId id="269" r:id="rId13"/>
    <p:sldId id="266"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54" autoAdjust="0"/>
  </p:normalViewPr>
  <p:slideViewPr>
    <p:cSldViewPr>
      <p:cViewPr varScale="1">
        <p:scale>
          <a:sx n="88" d="100"/>
          <a:sy n="88" d="100"/>
        </p:scale>
        <p:origin x="-96" y="-4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8A8BDE2-DF5A-4877-86CD-3705B019FDF9}" type="datetimeFigureOut">
              <a:rPr lang="ru-RU" smtClean="0"/>
              <a:pPr/>
              <a:t>23.10.2016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3EC5915-5E2A-4BED-A319-8AE3B902D1E7}" type="slidenum">
              <a:rPr lang="ru-RU" smtClean="0"/>
              <a:pPr/>
              <a:t>‹#›</a:t>
            </a:fld>
            <a:endParaRPr lang="ru-RU" dirty="0"/>
          </a:p>
        </p:txBody>
      </p:sp>
    </p:spTree>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8A8BDE2-DF5A-4877-86CD-3705B019FDF9}" type="datetimeFigureOut">
              <a:rPr lang="ru-RU" smtClean="0"/>
              <a:pPr/>
              <a:t>23.10.2016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3EC5915-5E2A-4BED-A319-8AE3B902D1E7}" type="slidenum">
              <a:rPr lang="ru-RU" smtClean="0"/>
              <a:pPr/>
              <a:t>‹#›</a:t>
            </a:fld>
            <a:endParaRPr lang="ru-RU" dirty="0"/>
          </a:p>
        </p:txBody>
      </p:sp>
    </p:spTree>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8A8BDE2-DF5A-4877-86CD-3705B019FDF9}" type="datetimeFigureOut">
              <a:rPr lang="ru-RU" smtClean="0"/>
              <a:pPr/>
              <a:t>23.10.2016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3EC5915-5E2A-4BED-A319-8AE3B902D1E7}" type="slidenum">
              <a:rPr lang="ru-RU" smtClean="0"/>
              <a:pPr/>
              <a:t>‹#›</a:t>
            </a:fld>
            <a:endParaRPr lang="ru-RU" dirty="0"/>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8A8BDE2-DF5A-4877-86CD-3705B019FDF9}" type="datetimeFigureOut">
              <a:rPr lang="ru-RU" smtClean="0"/>
              <a:pPr/>
              <a:t>23.10.2016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3EC5915-5E2A-4BED-A319-8AE3B902D1E7}" type="slidenum">
              <a:rPr lang="ru-RU" smtClean="0"/>
              <a:pPr/>
              <a:t>‹#›</a:t>
            </a:fld>
            <a:endParaRPr lang="ru-RU" dirty="0"/>
          </a:p>
        </p:txBody>
      </p:sp>
    </p:spTree>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8A8BDE2-DF5A-4877-86CD-3705B019FDF9}" type="datetimeFigureOut">
              <a:rPr lang="ru-RU" smtClean="0"/>
              <a:pPr/>
              <a:t>23.10.2016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3EC5915-5E2A-4BED-A319-8AE3B902D1E7}" type="slidenum">
              <a:rPr lang="ru-RU" smtClean="0"/>
              <a:pPr/>
              <a:t>‹#›</a:t>
            </a:fld>
            <a:endParaRPr lang="ru-RU" dirty="0"/>
          </a:p>
        </p:txBody>
      </p:sp>
    </p:spTree>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8A8BDE2-DF5A-4877-86CD-3705B019FDF9}" type="datetimeFigureOut">
              <a:rPr lang="ru-RU" smtClean="0"/>
              <a:pPr/>
              <a:t>23.10.2016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3EC5915-5E2A-4BED-A319-8AE3B902D1E7}" type="slidenum">
              <a:rPr lang="ru-RU" smtClean="0"/>
              <a:pPr/>
              <a:t>‹#›</a:t>
            </a:fld>
            <a:endParaRPr lang="ru-RU" dirty="0"/>
          </a:p>
        </p:txBody>
      </p:sp>
    </p:spTree>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8A8BDE2-DF5A-4877-86CD-3705B019FDF9}" type="datetimeFigureOut">
              <a:rPr lang="ru-RU" smtClean="0"/>
              <a:pPr/>
              <a:t>23.10.2016</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03EC5915-5E2A-4BED-A319-8AE3B902D1E7}" type="slidenum">
              <a:rPr lang="ru-RU" smtClean="0"/>
              <a:pPr/>
              <a:t>‹#›</a:t>
            </a:fld>
            <a:endParaRPr lang="ru-RU" dirty="0"/>
          </a:p>
        </p:txBody>
      </p:sp>
    </p:spTree>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8A8BDE2-DF5A-4877-86CD-3705B019FDF9}" type="datetimeFigureOut">
              <a:rPr lang="ru-RU" smtClean="0"/>
              <a:pPr/>
              <a:t>23.10.2016</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03EC5915-5E2A-4BED-A319-8AE3B902D1E7}" type="slidenum">
              <a:rPr lang="ru-RU" smtClean="0"/>
              <a:pPr/>
              <a:t>‹#›</a:t>
            </a:fld>
            <a:endParaRPr lang="ru-RU" dirty="0"/>
          </a:p>
        </p:txBody>
      </p:sp>
    </p:spTree>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8A8BDE2-DF5A-4877-86CD-3705B019FDF9}" type="datetimeFigureOut">
              <a:rPr lang="ru-RU" smtClean="0"/>
              <a:pPr/>
              <a:t>23.10.2016</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03EC5915-5E2A-4BED-A319-8AE3B902D1E7}" type="slidenum">
              <a:rPr lang="ru-RU" smtClean="0"/>
              <a:pPr/>
              <a:t>‹#›</a:t>
            </a:fld>
            <a:endParaRPr lang="ru-RU" dirty="0"/>
          </a:p>
        </p:txBody>
      </p:sp>
    </p:spTree>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8A8BDE2-DF5A-4877-86CD-3705B019FDF9}" type="datetimeFigureOut">
              <a:rPr lang="ru-RU" smtClean="0"/>
              <a:pPr/>
              <a:t>23.10.2016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3EC5915-5E2A-4BED-A319-8AE3B902D1E7}" type="slidenum">
              <a:rPr lang="ru-RU" smtClean="0"/>
              <a:pPr/>
              <a:t>‹#›</a:t>
            </a:fld>
            <a:endParaRPr lang="ru-RU" dirty="0"/>
          </a:p>
        </p:txBody>
      </p:sp>
    </p:spTree>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8A8BDE2-DF5A-4877-86CD-3705B019FDF9}" type="datetimeFigureOut">
              <a:rPr lang="ru-RU" smtClean="0"/>
              <a:pPr/>
              <a:t>23.10.2016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3EC5915-5E2A-4BED-A319-8AE3B902D1E7}" type="slidenum">
              <a:rPr lang="ru-RU" smtClean="0"/>
              <a:pPr/>
              <a:t>‹#›</a:t>
            </a:fld>
            <a:endParaRPr lang="ru-RU" dirty="0"/>
          </a:p>
        </p:txBody>
      </p:sp>
    </p:spTree>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8BDE2-DF5A-4877-86CD-3705B019FDF9}" type="datetimeFigureOut">
              <a:rPr lang="ru-RU" smtClean="0"/>
              <a:pPr/>
              <a:t>23.10.2016</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EC5915-5E2A-4BED-A319-8AE3B902D1E7}"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i018.radikal.ru/1105/09/d9ee45104abe.jpg" TargetMode="External"/><Relationship Id="rId2" Type="http://schemas.openxmlformats.org/officeDocument/2006/relationships/hyperlink" Target="https://im2-tub-ru.yandex.net/i?id=474018b97f929666d0fd0870cb039c7e&amp;n=33&amp;h=215&amp;w=269" TargetMode="External"/><Relationship Id="rId1" Type="http://schemas.openxmlformats.org/officeDocument/2006/relationships/slideLayout" Target="../slideLayouts/slideLayout1.xml"/><Relationship Id="rId5" Type="http://schemas.openxmlformats.org/officeDocument/2006/relationships/hyperlink" Target="http://news.vdv-s.ru/pics/t550/103684.jpg" TargetMode="External"/><Relationship Id="rId4" Type="http://schemas.openxmlformats.org/officeDocument/2006/relationships/hyperlink" Target="http://img.dailymail.co.uk/i/pix/2007/11_03/happyfamilyG1811_468x541.jp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Моя семья</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урок английского языка,</a:t>
            </a:r>
            <a:r>
              <a:rPr lang="en-US" sz="2400" b="1" dirty="0" smtClean="0">
                <a:latin typeface="Times New Roman" pitchFamily="18" charset="0"/>
                <a:cs typeface="Times New Roman" pitchFamily="18" charset="0"/>
              </a:rPr>
              <a:t>5</a:t>
            </a:r>
            <a:r>
              <a:rPr lang="ru-RU" sz="2400" b="1" dirty="0" smtClean="0">
                <a:latin typeface="Times New Roman" pitchFamily="18" charset="0"/>
                <a:cs typeface="Times New Roman" pitchFamily="18" charset="0"/>
              </a:rPr>
              <a:t> класс,</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УМК М.З. Биболетовой </a:t>
            </a: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endParaRPr lang="ru-RU" sz="3600" b="1" dirty="0"/>
          </a:p>
        </p:txBody>
      </p:sp>
      <p:sp>
        <p:nvSpPr>
          <p:cNvPr id="3" name="Подзаголовок 2"/>
          <p:cNvSpPr>
            <a:spLocks noGrp="1"/>
          </p:cNvSpPr>
          <p:nvPr>
            <p:ph type="subTitle" idx="1"/>
          </p:nvPr>
        </p:nvSpPr>
        <p:spPr>
          <a:xfrm>
            <a:off x="1371600" y="7072338"/>
            <a:ext cx="6400800" cy="500066"/>
          </a:xfrm>
        </p:spPr>
        <p:txBody>
          <a:bodyPr>
            <a:normAutofit fontScale="92500" lnSpcReduction="20000"/>
          </a:bodyPr>
          <a:lstStyle/>
          <a:p>
            <a:endParaRPr lang="ru-RU" dirty="0"/>
          </a:p>
        </p:txBody>
      </p:sp>
      <p:sp>
        <p:nvSpPr>
          <p:cNvPr id="4" name="Прямоугольник 3"/>
          <p:cNvSpPr/>
          <p:nvPr/>
        </p:nvSpPr>
        <p:spPr>
          <a:xfrm>
            <a:off x="4214810" y="4643446"/>
            <a:ext cx="4572000" cy="1754326"/>
          </a:xfrm>
          <a:prstGeom prst="rect">
            <a:avLst/>
          </a:prstGeom>
        </p:spPr>
        <p:txBody>
          <a:bodyPr>
            <a:spAutoFit/>
          </a:bodyPr>
          <a:lstStyle/>
          <a:p>
            <a:pPr algn="r"/>
            <a:r>
              <a:rPr lang="ru-RU" b="1" dirty="0" smtClean="0">
                <a:latin typeface="Times New Roman" pitchFamily="18" charset="0"/>
                <a:cs typeface="Times New Roman" pitchFamily="18" charset="0"/>
              </a:rPr>
              <a:t>Автор: Жаглина Татьяна Владимировна, учитель английского языка </a:t>
            </a:r>
          </a:p>
          <a:p>
            <a:pPr algn="r"/>
            <a:r>
              <a:rPr lang="ru-RU" b="1" dirty="0" smtClean="0">
                <a:latin typeface="Times New Roman" pitchFamily="18" charset="0"/>
                <a:cs typeface="Times New Roman" pitchFamily="18" charset="0"/>
              </a:rPr>
              <a:t>МБОУ гимназии №19 имени Н.З.Поповичевой </a:t>
            </a:r>
          </a:p>
          <a:p>
            <a:pPr algn="r"/>
            <a:r>
              <a:rPr lang="ru-RU" b="1" dirty="0" smtClean="0">
                <a:latin typeface="Times New Roman" pitchFamily="18" charset="0"/>
                <a:cs typeface="Times New Roman" pitchFamily="18" charset="0"/>
              </a:rPr>
              <a:t>г. Липецк</a:t>
            </a:r>
            <a:br>
              <a:rPr lang="ru-RU" b="1" dirty="0" smtClean="0">
                <a:latin typeface="Times New Roman" pitchFamily="18" charset="0"/>
                <a:cs typeface="Times New Roman" pitchFamily="18" charset="0"/>
              </a:rPr>
            </a:br>
            <a:endParaRPr lang="ru-RU" dirty="0"/>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4290"/>
            <a:ext cx="7772400" cy="5929353"/>
          </a:xfrm>
        </p:spPr>
        <p:txBody>
          <a:bodyPr>
            <a:noAutofit/>
          </a:bodyPr>
          <a:lstStyle/>
          <a:p>
            <a:pPr algn="l"/>
            <a:r>
              <a:rPr lang="ru-RU" sz="3200" b="1" dirty="0" smtClean="0">
                <a:solidFill>
                  <a:srgbClr val="C00000"/>
                </a:solidFill>
                <a:latin typeface="Times New Roman" pitchFamily="18" charset="0"/>
                <a:cs typeface="Times New Roman" pitchFamily="18" charset="0"/>
              </a:rPr>
              <a:t>                              </a:t>
            </a:r>
            <a:r>
              <a:rPr lang="en-US" sz="3200" b="1" dirty="0" smtClean="0">
                <a:solidFill>
                  <a:srgbClr val="C00000"/>
                </a:solidFill>
                <a:latin typeface="Times New Roman" pitchFamily="18" charset="0"/>
                <a:cs typeface="Times New Roman" pitchFamily="18" charset="0"/>
              </a:rPr>
              <a:t>Plan</a:t>
            </a:r>
            <a:br>
              <a:rPr lang="en-US" sz="3200" b="1" dirty="0" smtClean="0">
                <a:solidFill>
                  <a:srgbClr val="C00000"/>
                </a:solidFill>
                <a:latin typeface="Times New Roman" pitchFamily="18" charset="0"/>
                <a:cs typeface="Times New Roman" pitchFamily="18" charset="0"/>
              </a:rPr>
            </a:br>
            <a:r>
              <a:rPr lang="en-US" sz="3200" b="1" dirty="0" smtClean="0">
                <a:latin typeface="Times New Roman" pitchFamily="18" charset="0"/>
                <a:cs typeface="Times New Roman" pitchFamily="18" charset="0"/>
              </a:rPr>
              <a:t>Dear …</a:t>
            </a:r>
            <a:br>
              <a:rPr lang="en-US" sz="3200" b="1" dirty="0" smtClean="0">
                <a:latin typeface="Times New Roman" pitchFamily="18" charset="0"/>
                <a:cs typeface="Times New Roman" pitchFamily="18" charset="0"/>
              </a:rPr>
            </a:br>
            <a:r>
              <a:rPr lang="en-US" sz="3200" b="1" dirty="0" smtClean="0">
                <a:solidFill>
                  <a:srgbClr val="0070C0"/>
                </a:solidFill>
                <a:latin typeface="Times New Roman" pitchFamily="18" charset="0"/>
                <a:cs typeface="Times New Roman" pitchFamily="18" charset="0"/>
              </a:rPr>
              <a:t>Introduction</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(Paragraph 1)</a:t>
            </a:r>
            <a:r>
              <a:rPr lang="en-US" sz="3200" b="1" i="1" dirty="0" smtClean="0">
                <a:latin typeface="Times New Roman" pitchFamily="18" charset="0"/>
                <a:cs typeface="Times New Roman" pitchFamily="18" charset="0"/>
              </a:rPr>
              <a:t> ( your full name, age, what you look like, where you live)</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3200" b="1" dirty="0" smtClean="0">
                <a:solidFill>
                  <a:srgbClr val="0070C0"/>
                </a:solidFill>
                <a:latin typeface="Times New Roman" pitchFamily="18" charset="0"/>
                <a:cs typeface="Times New Roman" pitchFamily="18" charset="0"/>
              </a:rPr>
              <a:t>Main Body</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(Paragraph 2 )</a:t>
            </a:r>
            <a:r>
              <a:rPr lang="en-US" sz="3200" b="1" i="1" dirty="0" smtClean="0">
                <a:latin typeface="Times New Roman" pitchFamily="18" charset="0"/>
                <a:cs typeface="Times New Roman" pitchFamily="18" charset="0"/>
              </a:rPr>
              <a:t> (your family names, ages, jobs,  what they look like, what they are like) </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3200" b="1" dirty="0" smtClean="0">
                <a:solidFill>
                  <a:srgbClr val="0070C0"/>
                </a:solidFill>
                <a:latin typeface="Times New Roman" pitchFamily="18" charset="0"/>
                <a:cs typeface="Times New Roman" pitchFamily="18" charset="0"/>
              </a:rPr>
              <a:t>Conclusion</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(Paragraph 3 ) </a:t>
            </a:r>
            <a:r>
              <a:rPr lang="en-US" sz="3200" b="1" i="1" dirty="0" smtClean="0">
                <a:latin typeface="Times New Roman" pitchFamily="18" charset="0"/>
                <a:cs typeface="Times New Roman" pitchFamily="18" charset="0"/>
              </a:rPr>
              <a:t>( ask friend to write back)</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Love,</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Your first name</a:t>
            </a:r>
            <a:endParaRPr lang="ru-RU" sz="3200" dirty="0"/>
          </a:p>
        </p:txBody>
      </p:sp>
      <p:sp>
        <p:nvSpPr>
          <p:cNvPr id="3" name="Подзаголовок 2"/>
          <p:cNvSpPr>
            <a:spLocks noGrp="1"/>
          </p:cNvSpPr>
          <p:nvPr>
            <p:ph type="subTitle" idx="1"/>
          </p:nvPr>
        </p:nvSpPr>
        <p:spPr>
          <a:xfrm flipV="1">
            <a:off x="1371600" y="6715146"/>
            <a:ext cx="6400800" cy="928695"/>
          </a:xfrm>
        </p:spPr>
        <p:txBody>
          <a:bodyPr>
            <a:normAutofit/>
          </a:bodyPr>
          <a:lstStyle/>
          <a:p>
            <a:endParaRPr lang="ru-RU"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3000372"/>
            <a:ext cx="7772400" cy="3571900"/>
          </a:xfrm>
        </p:spPr>
        <p:txBody>
          <a:bodyPr>
            <a:normAutofit/>
          </a:bodyPr>
          <a:lstStyle/>
          <a:p>
            <a:pPr algn="l"/>
            <a:r>
              <a:rPr lang="en-US" sz="3200" b="1" dirty="0" smtClean="0">
                <a:solidFill>
                  <a:srgbClr val="C00000"/>
                </a:solidFill>
                <a:latin typeface="Times New Roman" pitchFamily="18" charset="0"/>
                <a:cs typeface="Times New Roman" pitchFamily="18" charset="0"/>
              </a:rPr>
              <a:t>Your homework:</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write a letter introducing yourself and your family to your penfriend (100 - 120 words), using the plan and Bill’s letter as a model.</a:t>
            </a:r>
            <a:endParaRPr lang="ru-RU" sz="3200"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371600" y="7715280"/>
            <a:ext cx="6400800" cy="142876"/>
          </a:xfrm>
        </p:spPr>
        <p:txBody>
          <a:bodyPr>
            <a:normAutofit fontScale="25000" lnSpcReduction="20000"/>
          </a:bodyPr>
          <a:lstStyle/>
          <a:p>
            <a:endParaRPr lang="ru-RU" dirty="0"/>
          </a:p>
        </p:txBody>
      </p:sp>
      <p:pic>
        <p:nvPicPr>
          <p:cNvPr id="3074" name="Picture 2" descr="http://news.vdv-s.ru/pics/t550/103684.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905250" y="0"/>
            <a:ext cx="5238750" cy="3990976"/>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pPr algn="l"/>
            <a:r>
              <a:rPr lang="ru-RU" sz="3600" b="1" dirty="0" smtClean="0">
                <a:solidFill>
                  <a:srgbClr val="C00000"/>
                </a:solidFill>
                <a:latin typeface="Times New Roman" pitchFamily="18" charset="0"/>
                <a:cs typeface="Times New Roman" pitchFamily="18" charset="0"/>
              </a:rPr>
              <a:t>            </a:t>
            </a:r>
            <a:r>
              <a:rPr lang="en-US" sz="3600" b="1" dirty="0" smtClean="0">
                <a:solidFill>
                  <a:srgbClr val="C00000"/>
                </a:solidFill>
                <a:latin typeface="Times New Roman" pitchFamily="18" charset="0"/>
                <a:cs typeface="Times New Roman" pitchFamily="18" charset="0"/>
              </a:rPr>
              <a:t>Continue the sentences: </a:t>
            </a:r>
            <a:r>
              <a:rPr lang="ru-RU" sz="3600" b="1" dirty="0" smtClean="0">
                <a:solidFill>
                  <a:srgbClr val="C00000"/>
                </a:solidFill>
                <a:latin typeface="Times New Roman" pitchFamily="18" charset="0"/>
                <a:cs typeface="Times New Roman" pitchFamily="18" charset="0"/>
              </a:rPr>
              <a:t/>
            </a:r>
            <a:br>
              <a:rPr lang="ru-RU" sz="3600" b="1" dirty="0" smtClean="0">
                <a:solidFill>
                  <a:srgbClr val="C00000"/>
                </a:solidFill>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1.На уроке я работал…</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2.Своей работой на уроке я…</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3.Урок для меня показался…</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4.За урок я…</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5.Мое настроение…</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6.Материал урока мне был…</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7.Домашнее задание мне кажется…</a:t>
            </a:r>
            <a:endParaRPr lang="ru-RU" sz="3600" b="1"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688" y="785770"/>
            <a:ext cx="8858312" cy="6072230"/>
          </a:xfrm>
        </p:spPr>
        <p:txBody>
          <a:bodyPr>
            <a:normAutofit fontScale="90000"/>
          </a:bodyPr>
          <a:lstStyle/>
          <a:p>
            <a:pPr algn="l"/>
            <a:r>
              <a:rPr lang="ru-RU" sz="2700" b="1" dirty="0" smtClean="0">
                <a:solidFill>
                  <a:srgbClr val="C00000"/>
                </a:solidFill>
                <a:latin typeface="Times New Roman" pitchFamily="18" charset="0"/>
                <a:cs typeface="Times New Roman" pitchFamily="18" charset="0"/>
              </a:rPr>
              <a:t>Использованные материалы: </a:t>
            </a:r>
            <a:r>
              <a:rPr lang="en-US" sz="2700" b="1" dirty="0" smtClean="0">
                <a:latin typeface="Times New Roman" pitchFamily="18" charset="0"/>
                <a:cs typeface="Times New Roman" pitchFamily="18" charset="0"/>
              </a:rPr>
              <a:t/>
            </a:r>
            <a:br>
              <a:rPr lang="en-US" sz="2700" b="1" dirty="0" smtClean="0">
                <a:latin typeface="Times New Roman" pitchFamily="18" charset="0"/>
                <a:cs typeface="Times New Roman" pitchFamily="18" charset="0"/>
              </a:rPr>
            </a:br>
            <a:r>
              <a:rPr lang="ru-RU" sz="2700" b="1" dirty="0" smtClean="0">
                <a:latin typeface="Times New Roman" pitchFamily="18" charset="0"/>
                <a:cs typeface="Times New Roman" pitchFamily="18" charset="0"/>
              </a:rPr>
              <a:t>Интернет ресурсы: </a:t>
            </a:r>
            <a:br>
              <a:rPr lang="ru-RU" sz="27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1. </a:t>
            </a:r>
            <a:r>
              <a:rPr lang="en-US" sz="2800" b="1" u="sng" dirty="0" smtClean="0">
                <a:latin typeface="Times New Roman" pitchFamily="18" charset="0"/>
                <a:cs typeface="Times New Roman" pitchFamily="18" charset="0"/>
                <a:hlinkClick r:id="rId2"/>
              </a:rPr>
              <a:t>https://im2-tub-ru.yandex.net/i?id=474018b97f929666d0fd0870cb039c7e&amp;n=33&amp;h=215&amp;w=269</a:t>
            </a:r>
            <a:r>
              <a:rPr lang="en-US" sz="2800" b="1" dirty="0" smtClean="0">
                <a:latin typeface="Times New Roman" pitchFamily="18" charset="0"/>
                <a:cs typeface="Times New Roman" pitchFamily="18" charset="0"/>
              </a:rPr>
              <a:t> </a:t>
            </a:r>
            <a:r>
              <a:rPr lang="ru-RU" sz="2800" b="1" dirty="0" smtClean="0">
                <a:latin typeface="Times New Roman" pitchFamily="18" charset="0"/>
                <a:cs typeface="Times New Roman" pitchFamily="18" charset="0"/>
              </a:rPr>
              <a:t>- изображение семьи</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2. </a:t>
            </a:r>
            <a:r>
              <a:rPr lang="en-US" sz="2800" b="1" u="sng" dirty="0" smtClean="0">
                <a:latin typeface="Times New Roman" pitchFamily="18" charset="0"/>
                <a:cs typeface="Times New Roman" pitchFamily="18" charset="0"/>
                <a:hlinkClick r:id="rId3"/>
              </a:rPr>
              <a:t>http</a:t>
            </a:r>
            <a:r>
              <a:rPr lang="ru-RU" sz="2800" b="1" u="sng" dirty="0" smtClean="0">
                <a:latin typeface="Times New Roman" pitchFamily="18" charset="0"/>
                <a:cs typeface="Times New Roman" pitchFamily="18" charset="0"/>
                <a:hlinkClick r:id="rId3"/>
              </a:rPr>
              <a:t>://</a:t>
            </a:r>
            <a:r>
              <a:rPr lang="en-US" sz="2800" b="1" u="sng" dirty="0" smtClean="0">
                <a:latin typeface="Times New Roman" pitchFamily="18" charset="0"/>
                <a:cs typeface="Times New Roman" pitchFamily="18" charset="0"/>
                <a:hlinkClick r:id="rId3"/>
              </a:rPr>
              <a:t>i</a:t>
            </a:r>
            <a:r>
              <a:rPr lang="ru-RU" sz="2800" b="1" u="sng" dirty="0" smtClean="0">
                <a:latin typeface="Times New Roman" pitchFamily="18" charset="0"/>
                <a:cs typeface="Times New Roman" pitchFamily="18" charset="0"/>
                <a:hlinkClick r:id="rId3"/>
              </a:rPr>
              <a:t>018.</a:t>
            </a:r>
            <a:r>
              <a:rPr lang="en-US" sz="2800" b="1" u="sng" dirty="0" err="1" smtClean="0">
                <a:latin typeface="Times New Roman" pitchFamily="18" charset="0"/>
                <a:cs typeface="Times New Roman" pitchFamily="18" charset="0"/>
                <a:hlinkClick r:id="rId3"/>
              </a:rPr>
              <a:t>radikal</a:t>
            </a:r>
            <a:r>
              <a:rPr lang="ru-RU" sz="2800" b="1" u="sng" dirty="0" smtClean="0">
                <a:latin typeface="Times New Roman" pitchFamily="18" charset="0"/>
                <a:cs typeface="Times New Roman" pitchFamily="18" charset="0"/>
                <a:hlinkClick r:id="rId3"/>
              </a:rPr>
              <a:t>.</a:t>
            </a:r>
            <a:r>
              <a:rPr lang="en-US" sz="2800" b="1" u="sng" dirty="0" smtClean="0">
                <a:latin typeface="Times New Roman" pitchFamily="18" charset="0"/>
                <a:cs typeface="Times New Roman" pitchFamily="18" charset="0"/>
                <a:hlinkClick r:id="rId3"/>
              </a:rPr>
              <a:t>ru</a:t>
            </a:r>
            <a:r>
              <a:rPr lang="ru-RU" sz="2800" b="1" u="sng" dirty="0" smtClean="0">
                <a:latin typeface="Times New Roman" pitchFamily="18" charset="0"/>
                <a:cs typeface="Times New Roman" pitchFamily="18" charset="0"/>
                <a:hlinkClick r:id="rId3"/>
              </a:rPr>
              <a:t>/1105/09/</a:t>
            </a:r>
            <a:r>
              <a:rPr lang="en-US" sz="2800" b="1" u="sng" dirty="0" smtClean="0">
                <a:latin typeface="Times New Roman" pitchFamily="18" charset="0"/>
                <a:cs typeface="Times New Roman" pitchFamily="18" charset="0"/>
                <a:hlinkClick r:id="rId3"/>
              </a:rPr>
              <a:t>d</a:t>
            </a:r>
            <a:r>
              <a:rPr lang="ru-RU" sz="2800" b="1" u="sng" dirty="0" smtClean="0">
                <a:latin typeface="Times New Roman" pitchFamily="18" charset="0"/>
                <a:cs typeface="Times New Roman" pitchFamily="18" charset="0"/>
                <a:hlinkClick r:id="rId3"/>
              </a:rPr>
              <a:t>9</a:t>
            </a:r>
            <a:r>
              <a:rPr lang="en-US" sz="2800" b="1" u="sng" dirty="0" err="1" smtClean="0">
                <a:latin typeface="Times New Roman" pitchFamily="18" charset="0"/>
                <a:cs typeface="Times New Roman" pitchFamily="18" charset="0"/>
                <a:hlinkClick r:id="rId3"/>
              </a:rPr>
              <a:t>ee</a:t>
            </a:r>
            <a:r>
              <a:rPr lang="ru-RU" sz="2800" b="1" u="sng" dirty="0" smtClean="0">
                <a:latin typeface="Times New Roman" pitchFamily="18" charset="0"/>
                <a:cs typeface="Times New Roman" pitchFamily="18" charset="0"/>
                <a:hlinkClick r:id="rId3"/>
              </a:rPr>
              <a:t>45104</a:t>
            </a:r>
            <a:r>
              <a:rPr lang="en-US" sz="2800" b="1" u="sng" dirty="0" err="1" smtClean="0">
                <a:latin typeface="Times New Roman" pitchFamily="18" charset="0"/>
                <a:cs typeface="Times New Roman" pitchFamily="18" charset="0"/>
                <a:hlinkClick r:id="rId3"/>
              </a:rPr>
              <a:t>abe</a:t>
            </a:r>
            <a:r>
              <a:rPr lang="ru-RU" sz="2800" b="1" u="sng" dirty="0" smtClean="0">
                <a:latin typeface="Times New Roman" pitchFamily="18" charset="0"/>
                <a:cs typeface="Times New Roman" pitchFamily="18" charset="0"/>
                <a:hlinkClick r:id="rId3"/>
              </a:rPr>
              <a:t>.</a:t>
            </a:r>
            <a:r>
              <a:rPr lang="en-US" sz="2800" b="1" u="sng" dirty="0" smtClean="0">
                <a:latin typeface="Times New Roman" pitchFamily="18" charset="0"/>
                <a:cs typeface="Times New Roman" pitchFamily="18" charset="0"/>
                <a:hlinkClick r:id="rId3"/>
              </a:rPr>
              <a:t>jpg</a:t>
            </a:r>
            <a:r>
              <a:rPr lang="ru-RU" sz="2800" b="1" dirty="0" smtClean="0">
                <a:latin typeface="Times New Roman" pitchFamily="18" charset="0"/>
                <a:cs typeface="Times New Roman" pitchFamily="18" charset="0"/>
              </a:rPr>
              <a:t> – изображение  семьи</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3.</a:t>
            </a:r>
            <a:r>
              <a:rPr lang="en-US" sz="2800" b="1" u="sng" dirty="0" smtClean="0">
                <a:latin typeface="Times New Roman" pitchFamily="18" charset="0"/>
                <a:cs typeface="Times New Roman" pitchFamily="18" charset="0"/>
                <a:hlinkClick r:id="rId4"/>
              </a:rPr>
              <a:t>http</a:t>
            </a:r>
            <a:r>
              <a:rPr lang="ru-RU" sz="2800" b="1" u="sng" dirty="0" smtClean="0">
                <a:latin typeface="Times New Roman" pitchFamily="18" charset="0"/>
                <a:cs typeface="Times New Roman" pitchFamily="18" charset="0"/>
                <a:hlinkClick r:id="rId4"/>
              </a:rPr>
              <a:t>://</a:t>
            </a:r>
            <a:r>
              <a:rPr lang="en-US" sz="2800" b="1" u="sng" dirty="0" err="1" smtClean="0">
                <a:latin typeface="Times New Roman" pitchFamily="18" charset="0"/>
                <a:cs typeface="Times New Roman" pitchFamily="18" charset="0"/>
                <a:hlinkClick r:id="rId4"/>
              </a:rPr>
              <a:t>img</a:t>
            </a:r>
            <a:r>
              <a:rPr lang="ru-RU" sz="2800" b="1" u="sng" dirty="0" smtClean="0">
                <a:latin typeface="Times New Roman" pitchFamily="18" charset="0"/>
                <a:cs typeface="Times New Roman" pitchFamily="18" charset="0"/>
                <a:hlinkClick r:id="rId4"/>
              </a:rPr>
              <a:t>.</a:t>
            </a:r>
            <a:r>
              <a:rPr lang="en-US" sz="2800" b="1" u="sng" dirty="0" err="1" smtClean="0">
                <a:latin typeface="Times New Roman" pitchFamily="18" charset="0"/>
                <a:cs typeface="Times New Roman" pitchFamily="18" charset="0"/>
                <a:hlinkClick r:id="rId4"/>
              </a:rPr>
              <a:t>dailymail</a:t>
            </a:r>
            <a:r>
              <a:rPr lang="ru-RU" sz="2800" b="1" u="sng" dirty="0" smtClean="0">
                <a:latin typeface="Times New Roman" pitchFamily="18" charset="0"/>
                <a:cs typeface="Times New Roman" pitchFamily="18" charset="0"/>
                <a:hlinkClick r:id="rId4"/>
              </a:rPr>
              <a:t>.</a:t>
            </a:r>
            <a:r>
              <a:rPr lang="en-US" sz="2800" b="1" u="sng" dirty="0" smtClean="0">
                <a:latin typeface="Times New Roman" pitchFamily="18" charset="0"/>
                <a:cs typeface="Times New Roman" pitchFamily="18" charset="0"/>
                <a:hlinkClick r:id="rId4"/>
              </a:rPr>
              <a:t>co</a:t>
            </a:r>
            <a:r>
              <a:rPr lang="ru-RU" sz="2800" b="1" u="sng" dirty="0" smtClean="0">
                <a:latin typeface="Times New Roman" pitchFamily="18" charset="0"/>
                <a:cs typeface="Times New Roman" pitchFamily="18" charset="0"/>
                <a:hlinkClick r:id="rId4"/>
              </a:rPr>
              <a:t>.</a:t>
            </a:r>
            <a:r>
              <a:rPr lang="en-US" sz="2800" b="1" u="sng" dirty="0" err="1" smtClean="0">
                <a:latin typeface="Times New Roman" pitchFamily="18" charset="0"/>
                <a:cs typeface="Times New Roman" pitchFamily="18" charset="0"/>
                <a:hlinkClick r:id="rId4"/>
              </a:rPr>
              <a:t>uk</a:t>
            </a:r>
            <a:r>
              <a:rPr lang="ru-RU" sz="2800" b="1" u="sng" dirty="0" smtClean="0">
                <a:latin typeface="Times New Roman" pitchFamily="18" charset="0"/>
                <a:cs typeface="Times New Roman" pitchFamily="18" charset="0"/>
                <a:hlinkClick r:id="rId4"/>
              </a:rPr>
              <a:t>/</a:t>
            </a:r>
            <a:r>
              <a:rPr lang="en-US" sz="2800" b="1" u="sng" dirty="0" smtClean="0">
                <a:latin typeface="Times New Roman" pitchFamily="18" charset="0"/>
                <a:cs typeface="Times New Roman" pitchFamily="18" charset="0"/>
                <a:hlinkClick r:id="rId4"/>
              </a:rPr>
              <a:t>i</a:t>
            </a:r>
            <a:r>
              <a:rPr lang="ru-RU" sz="2800" b="1" u="sng" dirty="0" smtClean="0">
                <a:latin typeface="Times New Roman" pitchFamily="18" charset="0"/>
                <a:cs typeface="Times New Roman" pitchFamily="18" charset="0"/>
                <a:hlinkClick r:id="rId4"/>
              </a:rPr>
              <a:t>/</a:t>
            </a:r>
            <a:r>
              <a:rPr lang="en-US" sz="2800" b="1" u="sng" dirty="0" smtClean="0">
                <a:latin typeface="Times New Roman" pitchFamily="18" charset="0"/>
                <a:cs typeface="Times New Roman" pitchFamily="18" charset="0"/>
                <a:hlinkClick r:id="rId4"/>
              </a:rPr>
              <a:t>pix</a:t>
            </a:r>
            <a:r>
              <a:rPr lang="ru-RU" sz="2800" b="1" u="sng" dirty="0" smtClean="0">
                <a:latin typeface="Times New Roman" pitchFamily="18" charset="0"/>
                <a:cs typeface="Times New Roman" pitchFamily="18" charset="0"/>
                <a:hlinkClick r:id="rId4"/>
              </a:rPr>
              <a:t>/2007/11_03/</a:t>
            </a:r>
            <a:r>
              <a:rPr lang="en-US" sz="2800" b="1" u="sng" dirty="0" err="1" smtClean="0">
                <a:latin typeface="Times New Roman" pitchFamily="18" charset="0"/>
                <a:cs typeface="Times New Roman" pitchFamily="18" charset="0"/>
                <a:hlinkClick r:id="rId4"/>
              </a:rPr>
              <a:t>happyfamilyG</a:t>
            </a:r>
            <a:r>
              <a:rPr lang="ru-RU" sz="2800" b="1" u="sng" dirty="0" smtClean="0">
                <a:latin typeface="Times New Roman" pitchFamily="18" charset="0"/>
                <a:cs typeface="Times New Roman" pitchFamily="18" charset="0"/>
                <a:hlinkClick r:id="rId4"/>
              </a:rPr>
              <a:t>1811_468</a:t>
            </a:r>
            <a:r>
              <a:rPr lang="en-US" sz="2800" b="1" u="sng" dirty="0" smtClean="0">
                <a:latin typeface="Times New Roman" pitchFamily="18" charset="0"/>
                <a:cs typeface="Times New Roman" pitchFamily="18" charset="0"/>
                <a:hlinkClick r:id="rId4"/>
              </a:rPr>
              <a:t>x</a:t>
            </a:r>
            <a:r>
              <a:rPr lang="ru-RU" sz="2800" b="1" u="sng" dirty="0" smtClean="0">
                <a:latin typeface="Times New Roman" pitchFamily="18" charset="0"/>
                <a:cs typeface="Times New Roman" pitchFamily="18" charset="0"/>
                <a:hlinkClick r:id="rId4"/>
              </a:rPr>
              <a:t>541.</a:t>
            </a:r>
            <a:r>
              <a:rPr lang="en-US" sz="2800" b="1" u="sng" dirty="0" smtClean="0">
                <a:latin typeface="Times New Roman" pitchFamily="18" charset="0"/>
                <a:cs typeface="Times New Roman" pitchFamily="18" charset="0"/>
                <a:hlinkClick r:id="rId4"/>
              </a:rPr>
              <a:t>jpg</a:t>
            </a:r>
            <a:r>
              <a:rPr lang="ru-RU" sz="2800" b="1" u="sng" dirty="0" smtClean="0">
                <a:latin typeface="Times New Roman" pitchFamily="18" charset="0"/>
                <a:cs typeface="Times New Roman" pitchFamily="18" charset="0"/>
              </a:rPr>
              <a:t>  </a:t>
            </a:r>
            <a:r>
              <a:rPr lang="ru-RU" sz="2800" b="1" dirty="0" smtClean="0">
                <a:latin typeface="Times New Roman" pitchFamily="18" charset="0"/>
                <a:cs typeface="Times New Roman" pitchFamily="18" charset="0"/>
              </a:rPr>
              <a:t>- изображение семьи</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4. </a:t>
            </a:r>
            <a:r>
              <a:rPr lang="ru-RU" sz="2800" b="1" u="sng" dirty="0" smtClean="0">
                <a:latin typeface="Times New Roman" pitchFamily="18" charset="0"/>
                <a:cs typeface="Times New Roman" pitchFamily="18" charset="0"/>
                <a:hlinkClick r:id="rId5"/>
              </a:rPr>
              <a:t>http://news.vdv-s.ru/pics/t550/103684.jpg</a:t>
            </a:r>
            <a:r>
              <a:rPr lang="ru-RU" sz="2800" b="1" dirty="0" smtClean="0">
                <a:latin typeface="Times New Roman" pitchFamily="18" charset="0"/>
                <a:cs typeface="Times New Roman" pitchFamily="18" charset="0"/>
              </a:rPr>
              <a:t> - изображение семьи</a:t>
            </a:r>
            <a:r>
              <a:rPr lang="ru-RU" sz="2800" dirty="0" smtClean="0"/>
              <a:t/>
            </a:r>
            <a:br>
              <a:rPr lang="ru-RU" sz="2800" dirty="0" smtClean="0"/>
            </a:br>
            <a:r>
              <a:rPr lang="ru-RU" sz="2700" dirty="0" smtClean="0">
                <a:latin typeface="Times New Roman" pitchFamily="18" charset="0"/>
                <a:cs typeface="Times New Roman" pitchFamily="18" charset="0"/>
              </a:rPr>
              <a:t/>
            </a:r>
            <a:br>
              <a:rPr lang="ru-RU" sz="2700" dirty="0" smtClean="0">
                <a:latin typeface="Times New Roman" pitchFamily="18" charset="0"/>
                <a:cs typeface="Times New Roman" pitchFamily="18" charset="0"/>
              </a:rPr>
            </a:br>
            <a:r>
              <a:rPr lang="ru-RU" dirty="0" smtClean="0"/>
              <a:t/>
            </a:r>
            <a:br>
              <a:rPr lang="ru-RU" dirty="0" smtClean="0"/>
            </a:br>
            <a:endParaRPr lang="ru-RU" dirty="0"/>
          </a:p>
        </p:txBody>
      </p:sp>
      <p:sp>
        <p:nvSpPr>
          <p:cNvPr id="3" name="Подзаголовок 2"/>
          <p:cNvSpPr>
            <a:spLocks noGrp="1"/>
          </p:cNvSpPr>
          <p:nvPr>
            <p:ph type="subTitle" idx="1"/>
          </p:nvPr>
        </p:nvSpPr>
        <p:spPr>
          <a:xfrm flipV="1">
            <a:off x="1371600" y="7215214"/>
            <a:ext cx="6400800" cy="142876"/>
          </a:xfrm>
        </p:spPr>
        <p:txBody>
          <a:bodyPr>
            <a:normAutofit fontScale="25000" lnSpcReduction="20000"/>
          </a:bodyPr>
          <a:lstStyle/>
          <a:p>
            <a:endParaRPr lang="ru-RU" dirty="0"/>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71613"/>
            <a:ext cx="7772400" cy="3714776"/>
          </a:xfrm>
        </p:spPr>
        <p:txBody>
          <a:bodyPr>
            <a:normAutofit fontScale="90000"/>
          </a:bodyPr>
          <a:lstStyle/>
          <a:p>
            <a:pPr algn="l"/>
            <a:r>
              <a:rPr lang="en-US" sz="3600" b="1" dirty="0" smtClean="0">
                <a:latin typeface="Times New Roman" pitchFamily="18" charset="0"/>
                <a:cs typeface="Times New Roman" pitchFamily="18" charset="0"/>
              </a:rPr>
              <a:t>Ex.1</a:t>
            </a:r>
            <a:r>
              <a:rPr lang="en-US" sz="3600" b="1" dirty="0" smtClean="0">
                <a:solidFill>
                  <a:srgbClr val="C00000"/>
                </a:solidFill>
                <a:latin typeface="Times New Roman" pitchFamily="18" charset="0"/>
                <a:cs typeface="Times New Roman" pitchFamily="18" charset="0"/>
              </a:rPr>
              <a:t> </a:t>
            </a:r>
            <a:r>
              <a:rPr lang="ru-RU" sz="3600" b="1" dirty="0" smtClean="0">
                <a:solidFill>
                  <a:srgbClr val="C00000"/>
                </a:solidFill>
                <a:latin typeface="Times New Roman" pitchFamily="18" charset="0"/>
                <a:cs typeface="Times New Roman" pitchFamily="18" charset="0"/>
              </a:rPr>
              <a:t/>
            </a:r>
            <a:br>
              <a:rPr lang="ru-RU" sz="3600" b="1" dirty="0" smtClean="0">
                <a:solidFill>
                  <a:srgbClr val="C00000"/>
                </a:solidFill>
                <a:latin typeface="Times New Roman" pitchFamily="18" charset="0"/>
                <a:cs typeface="Times New Roman" pitchFamily="18" charset="0"/>
              </a:rPr>
            </a:br>
            <a:r>
              <a:rPr lang="en-US" sz="3600" b="1" dirty="0" smtClean="0">
                <a:solidFill>
                  <a:srgbClr val="C00000"/>
                </a:solidFill>
                <a:latin typeface="Times New Roman" pitchFamily="18" charset="0"/>
                <a:cs typeface="Times New Roman" pitchFamily="18" charset="0"/>
              </a:rPr>
              <a:t>Read the sounds and the words</a:t>
            </a:r>
            <a:r>
              <a:rPr lang="ru-RU" sz="3600" b="1" dirty="0" smtClean="0">
                <a:solidFill>
                  <a:srgbClr val="C00000"/>
                </a:solidFill>
                <a:latin typeface="Times New Roman" pitchFamily="18" charset="0"/>
                <a:cs typeface="Times New Roman" pitchFamily="18" charset="0"/>
              </a:rPr>
              <a:t> </a:t>
            </a:r>
            <a:r>
              <a:rPr lang="en-US" sz="3600" b="1" dirty="0" smtClean="0">
                <a:solidFill>
                  <a:srgbClr val="C00000"/>
                </a:solidFill>
                <a:latin typeface="Times New Roman" pitchFamily="18" charset="0"/>
                <a:cs typeface="Times New Roman" pitchFamily="18" charset="0"/>
              </a:rPr>
              <a:t>then</a:t>
            </a:r>
            <a:r>
              <a:rPr lang="ru-RU" sz="3600" b="1" dirty="0" smtClean="0">
                <a:solidFill>
                  <a:srgbClr val="C00000"/>
                </a:solidFill>
                <a:latin typeface="Times New Roman" pitchFamily="18" charset="0"/>
                <a:cs typeface="Times New Roman" pitchFamily="18" charset="0"/>
              </a:rPr>
              <a:t/>
            </a:r>
            <a:br>
              <a:rPr lang="ru-RU" sz="3600" b="1" dirty="0" smtClean="0">
                <a:solidFill>
                  <a:srgbClr val="C00000"/>
                </a:solidFill>
                <a:latin typeface="Times New Roman" pitchFamily="18" charset="0"/>
                <a:cs typeface="Times New Roman" pitchFamily="18" charset="0"/>
              </a:rPr>
            </a:br>
            <a:r>
              <a:rPr lang="en-US" sz="3600" b="1" dirty="0" smtClean="0">
                <a:solidFill>
                  <a:srgbClr val="C00000"/>
                </a:solidFill>
                <a:latin typeface="Times New Roman" pitchFamily="18" charset="0"/>
                <a:cs typeface="Times New Roman" pitchFamily="18" charset="0"/>
              </a:rPr>
              <a:t>translate the words</a:t>
            </a:r>
            <a:r>
              <a:rPr lang="ru-RU" sz="3600" b="1" dirty="0" smtClean="0">
                <a:solidFill>
                  <a:srgbClr val="C00000"/>
                </a:solidFill>
                <a:latin typeface="Times New Roman" pitchFamily="18" charset="0"/>
                <a:cs typeface="Times New Roman" pitchFamily="18" charset="0"/>
              </a:rPr>
              <a:t>:</a:t>
            </a:r>
            <a:r>
              <a:rPr lang="en-US" sz="3600" b="1" dirty="0" smtClean="0">
                <a:solidFill>
                  <a:srgbClr val="C00000"/>
                </a:solidFill>
                <a:latin typeface="Times New Roman" pitchFamily="18" charset="0"/>
                <a:cs typeface="Times New Roman" pitchFamily="18" charset="0"/>
              </a:rPr>
              <a:t> </a:t>
            </a:r>
            <a:r>
              <a:rPr lang="ru-RU" sz="3600" dirty="0" smtClean="0"/>
              <a:t/>
            </a:r>
            <a:br>
              <a:rPr lang="ru-RU" sz="3600" dirty="0" smtClean="0"/>
            </a:br>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[s</a:t>
            </a:r>
            <a:r>
              <a:rPr lang="en-US" sz="3600" b="1" dirty="0" smtClean="0">
                <a:latin typeface="Times New Roman" pitchFamily="18" charset="0"/>
                <a:cs typeface="Times New Roman" pitchFamily="18" charset="0"/>
              </a:rPr>
              <a:t>]</a:t>
            </a:r>
            <a:r>
              <a:rPr lang="ru-RU"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a:t>
            </a:r>
            <a:r>
              <a:rPr lang="ru-RU"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sportsman</a:t>
            </a:r>
            <a:r>
              <a:rPr lang="en-US" sz="3600" b="1" dirty="0" smtClean="0">
                <a:latin typeface="Times New Roman" pitchFamily="18" charset="0"/>
                <a:cs typeface="Times New Roman" pitchFamily="18" charset="0"/>
              </a:rPr>
              <a:t>, possible, </a:t>
            </a:r>
            <a:r>
              <a:rPr lang="en-US" sz="3600" b="1" dirty="0" smtClean="0">
                <a:latin typeface="Times New Roman" pitchFamily="18" charset="0"/>
                <a:cs typeface="Times New Roman" pitchFamily="18" charset="0"/>
              </a:rPr>
              <a:t>famous</a:t>
            </a:r>
            <a:r>
              <a:rPr lang="ru-RU" sz="3600" b="1" dirty="0" smtClean="0">
                <a:latin typeface="Times New Roman" pitchFamily="18" charset="0"/>
                <a:cs typeface="Times New Roman" pitchFamily="18" charset="0"/>
              </a:rPr>
              <a:t>;</a:t>
            </a:r>
            <a:r>
              <a:rPr lang="en-US" sz="3600" b="1" dirty="0" smtClean="0">
                <a:latin typeface="Times New Roman" pitchFamily="18" charset="0"/>
                <a:cs typeface="Times New Roman" pitchFamily="18" charset="0"/>
              </a:rPr>
              <a:t> </a:t>
            </a: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[v</a:t>
            </a:r>
            <a:r>
              <a:rPr lang="en-US" sz="3600" b="1" dirty="0" smtClean="0">
                <a:latin typeface="Times New Roman" pitchFamily="18" charset="0"/>
                <a:cs typeface="Times New Roman" pitchFamily="18" charset="0"/>
              </a:rPr>
              <a:t>]</a:t>
            </a:r>
            <a:r>
              <a:rPr lang="ru-RU"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a:t>
            </a:r>
            <a:r>
              <a:rPr lang="ru-RU"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very</a:t>
            </a:r>
            <a:r>
              <a:rPr lang="en-US" sz="3600" b="1" dirty="0" smtClean="0">
                <a:latin typeface="Times New Roman" pitchFamily="18" charset="0"/>
                <a:cs typeface="Times New Roman" pitchFamily="18" charset="0"/>
              </a:rPr>
              <a:t>, clever, creative, loving;</a:t>
            </a: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[p</a:t>
            </a:r>
            <a:r>
              <a:rPr lang="en-US" sz="3600" b="1" dirty="0" smtClean="0">
                <a:latin typeface="Times New Roman" pitchFamily="18" charset="0"/>
                <a:cs typeface="Times New Roman" pitchFamily="18" charset="0"/>
              </a:rPr>
              <a:t>]</a:t>
            </a:r>
            <a:r>
              <a:rPr lang="ru-RU"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a:t>
            </a:r>
            <a:r>
              <a:rPr lang="ru-RU"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polite</a:t>
            </a:r>
            <a:r>
              <a:rPr lang="en-US" sz="3600" b="1" dirty="0" smtClean="0">
                <a:latin typeface="Times New Roman" pitchFamily="18" charset="0"/>
                <a:cs typeface="Times New Roman" pitchFamily="18" charset="0"/>
              </a:rPr>
              <a:t>, stupid, </a:t>
            </a:r>
            <a:r>
              <a:rPr lang="en-US" sz="3600" b="1" dirty="0" err="1" smtClean="0">
                <a:latin typeface="Times New Roman" pitchFamily="18" charset="0"/>
                <a:cs typeface="Times New Roman" pitchFamily="18" charset="0"/>
              </a:rPr>
              <a:t>typica</a:t>
            </a:r>
            <a:r>
              <a:rPr lang="ru-RU" sz="3600" b="1" dirty="0" smtClean="0">
                <a:latin typeface="Times New Roman" pitchFamily="18" charset="0"/>
                <a:cs typeface="Times New Roman" pitchFamily="18" charset="0"/>
              </a:rPr>
              <a:t>;</a:t>
            </a: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[əu] - know, so, close, go;</a:t>
            </a: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[n</a:t>
            </a:r>
            <a:r>
              <a:rPr lang="en-US" sz="3600" b="1" dirty="0" smtClean="0">
                <a:latin typeface="Times New Roman" pitchFamily="18" charset="0"/>
                <a:cs typeface="Times New Roman" pitchFamily="18" charset="0"/>
              </a:rPr>
              <a:t>]</a:t>
            </a:r>
            <a:r>
              <a:rPr lang="ru-RU"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naughty, independent, </a:t>
            </a:r>
            <a:r>
              <a:rPr lang="en-US" sz="3600" b="1" dirty="0" smtClean="0">
                <a:latin typeface="Times New Roman" pitchFamily="18" charset="0"/>
                <a:cs typeface="Times New Roman" pitchFamily="18" charset="0"/>
              </a:rPr>
              <a:t>unfriendly</a:t>
            </a:r>
            <a:r>
              <a:rPr lang="ru-RU" sz="3600" b="1" dirty="0" smtClean="0">
                <a:latin typeface="Times New Roman" pitchFamily="18" charset="0"/>
                <a:cs typeface="Times New Roman" pitchFamily="18" charset="0"/>
              </a:rPr>
              <a:t>;</a:t>
            </a:r>
            <a:r>
              <a:rPr lang="en-US" sz="3600" b="1" dirty="0" smtClean="0">
                <a:latin typeface="Times New Roman" pitchFamily="18" charset="0"/>
                <a:cs typeface="Times New Roman" pitchFamily="18" charset="0"/>
              </a:rPr>
              <a:t> </a:t>
            </a: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[r] </a:t>
            </a:r>
            <a:r>
              <a:rPr lang="ru-RU"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rude, brave, friendly, responsible; </a:t>
            </a: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[m</a:t>
            </a:r>
            <a:r>
              <a:rPr lang="en-US" sz="3600" b="1" dirty="0" smtClean="0">
                <a:latin typeface="Times New Roman" pitchFamily="18" charset="0"/>
                <a:cs typeface="Times New Roman" pitchFamily="18" charset="0"/>
              </a:rPr>
              <a:t>]</a:t>
            </a:r>
            <a:r>
              <a:rPr lang="ru-RU"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impolite, impossible, humour;</a:t>
            </a: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[z] </a:t>
            </a:r>
            <a:r>
              <a:rPr lang="ru-RU"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 </a:t>
            </a:r>
            <a:r>
              <a:rPr lang="en-US" sz="3600" b="1" dirty="0" smtClean="0">
                <a:latin typeface="Times New Roman" pitchFamily="18" charset="0"/>
                <a:cs typeface="Times New Roman" pitchFamily="18" charset="0"/>
              </a:rPr>
              <a:t>pleasant, close, unzip.</a:t>
            </a:r>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endParaRPr lang="ru-RU" sz="3600"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371600" y="7000900"/>
            <a:ext cx="6400800" cy="142876"/>
          </a:xfrm>
        </p:spPr>
        <p:txBody>
          <a:bodyPr>
            <a:normAutofit fontScale="25000" lnSpcReduction="20000"/>
          </a:bodyPr>
          <a:lstStyle/>
          <a:p>
            <a:endParaRPr lang="ru-RU"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285728"/>
            <a:ext cx="7643866" cy="5929353"/>
          </a:xfrm>
        </p:spPr>
        <p:txBody>
          <a:bodyPr>
            <a:noAutofit/>
          </a:bodyPr>
          <a:lstStyle/>
          <a:p>
            <a:pPr algn="l"/>
            <a:r>
              <a:rPr lang="en-US" sz="3200" b="1" dirty="0" smtClean="0">
                <a:latin typeface="Times New Roman" pitchFamily="18" charset="0"/>
                <a:cs typeface="Times New Roman" pitchFamily="18" charset="0"/>
              </a:rPr>
              <a:t>Ex.2</a:t>
            </a:r>
            <a:r>
              <a:rPr lang="en-US" sz="3200" b="1" dirty="0" smtClean="0">
                <a:solidFill>
                  <a:srgbClr val="C00000"/>
                </a:solidFill>
                <a:latin typeface="Times New Roman" pitchFamily="18" charset="0"/>
                <a:cs typeface="Times New Roman" pitchFamily="18" charset="0"/>
              </a:rPr>
              <a:t> </a:t>
            </a:r>
            <a:r>
              <a:rPr lang="ru-RU" sz="3200" b="1" dirty="0" smtClean="0">
                <a:solidFill>
                  <a:srgbClr val="C00000"/>
                </a:solidFill>
                <a:latin typeface="Times New Roman" pitchFamily="18" charset="0"/>
                <a:cs typeface="Times New Roman" pitchFamily="18" charset="0"/>
              </a:rPr>
              <a:t/>
            </a:r>
            <a:br>
              <a:rPr lang="ru-RU" sz="3200" b="1" dirty="0" smtClean="0">
                <a:solidFill>
                  <a:srgbClr val="C00000"/>
                </a:solidFill>
                <a:latin typeface="Times New Roman" pitchFamily="18" charset="0"/>
                <a:cs typeface="Times New Roman" pitchFamily="18" charset="0"/>
              </a:rPr>
            </a:br>
            <a:r>
              <a:rPr lang="en-US" sz="3200" b="1" dirty="0" smtClean="0">
                <a:solidFill>
                  <a:srgbClr val="C00000"/>
                </a:solidFill>
                <a:latin typeface="Times New Roman" pitchFamily="18" charset="0"/>
                <a:cs typeface="Times New Roman" pitchFamily="18" charset="0"/>
              </a:rPr>
              <a:t>Fill </a:t>
            </a:r>
            <a:r>
              <a:rPr lang="en-US" sz="3200" b="1" dirty="0">
                <a:solidFill>
                  <a:srgbClr val="C00000"/>
                </a:solidFill>
                <a:latin typeface="Times New Roman" pitchFamily="18" charset="0"/>
                <a:cs typeface="Times New Roman" pitchFamily="18" charset="0"/>
              </a:rPr>
              <a:t>in the </a:t>
            </a:r>
            <a:r>
              <a:rPr lang="en-US" sz="3200" b="1" dirty="0" smtClean="0">
                <a:solidFill>
                  <a:srgbClr val="C00000"/>
                </a:solidFill>
                <a:latin typeface="Times New Roman" pitchFamily="18" charset="0"/>
                <a:cs typeface="Times New Roman" pitchFamily="18" charset="0"/>
              </a:rPr>
              <a:t>adjectives:</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r>
              <a:rPr lang="en-US" sz="3200" dirty="0" smtClean="0">
                <a:latin typeface="Times New Roman" pitchFamily="18" charset="0"/>
                <a:cs typeface="Times New Roman" pitchFamily="18" charset="0"/>
              </a:rPr>
              <a:t>        </a:t>
            </a:r>
            <a:r>
              <a:rPr lang="en-US" sz="3200" dirty="0" smtClean="0">
                <a:solidFill>
                  <a:srgbClr val="C00000"/>
                </a:solidFill>
                <a:latin typeface="Times New Roman" pitchFamily="18" charset="0"/>
                <a:cs typeface="Times New Roman" pitchFamily="18" charset="0"/>
              </a:rPr>
              <a:t> </a:t>
            </a:r>
            <a:r>
              <a:rPr lang="en-US" sz="3200" b="1" dirty="0" smtClean="0">
                <a:solidFill>
                  <a:srgbClr val="C00000"/>
                </a:solidFill>
                <a:latin typeface="Times New Roman" pitchFamily="18" charset="0"/>
                <a:cs typeface="Times New Roman" pitchFamily="18" charset="0"/>
              </a:rPr>
              <a:t>• </a:t>
            </a:r>
            <a:r>
              <a:rPr lang="en-US" sz="3200" b="1" dirty="0">
                <a:solidFill>
                  <a:srgbClr val="0070C0"/>
                </a:solidFill>
                <a:latin typeface="Times New Roman" pitchFamily="18" charset="0"/>
                <a:cs typeface="Times New Roman" pitchFamily="18" charset="0"/>
              </a:rPr>
              <a:t>blue</a:t>
            </a:r>
            <a:r>
              <a:rPr lang="en-US" sz="3200" b="1" dirty="0">
                <a:solidFill>
                  <a:srgbClr val="FF0000"/>
                </a:solidFill>
                <a:latin typeface="Times New Roman" pitchFamily="18" charset="0"/>
                <a:cs typeface="Times New Roman" pitchFamily="18" charset="0"/>
              </a:rPr>
              <a:t> </a:t>
            </a:r>
            <a:r>
              <a:rPr lang="en-US" sz="3200" b="1" dirty="0">
                <a:solidFill>
                  <a:srgbClr val="C00000"/>
                </a:solidFill>
                <a:latin typeface="Times New Roman" pitchFamily="18" charset="0"/>
                <a:cs typeface="Times New Roman" pitchFamily="18" charset="0"/>
              </a:rPr>
              <a:t>• </a:t>
            </a:r>
            <a:r>
              <a:rPr lang="en-US" sz="3200" b="1" dirty="0">
                <a:solidFill>
                  <a:srgbClr val="0070C0"/>
                </a:solidFill>
                <a:latin typeface="Times New Roman" pitchFamily="18" charset="0"/>
                <a:cs typeface="Times New Roman" pitchFamily="18" charset="0"/>
              </a:rPr>
              <a:t>only </a:t>
            </a:r>
            <a:r>
              <a:rPr lang="en-US" sz="3200" b="1" dirty="0">
                <a:solidFill>
                  <a:srgbClr val="C00000"/>
                </a:solidFill>
                <a:latin typeface="Times New Roman" pitchFamily="18" charset="0"/>
                <a:cs typeface="Times New Roman" pitchFamily="18" charset="0"/>
              </a:rPr>
              <a:t>•</a:t>
            </a:r>
            <a:r>
              <a:rPr lang="en-US" sz="3200" b="1" dirty="0">
                <a:solidFill>
                  <a:srgbClr val="0070C0"/>
                </a:solidFill>
                <a:latin typeface="Times New Roman" pitchFamily="18" charset="0"/>
                <a:cs typeface="Times New Roman" pitchFamily="18" charset="0"/>
              </a:rPr>
              <a:t> straight </a:t>
            </a:r>
            <a:r>
              <a:rPr lang="en-US" sz="3200" b="1" dirty="0">
                <a:solidFill>
                  <a:srgbClr val="C00000"/>
                </a:solidFill>
                <a:latin typeface="Times New Roman" pitchFamily="18" charset="0"/>
                <a:cs typeface="Times New Roman" pitchFamily="18" charset="0"/>
              </a:rPr>
              <a:t>•</a:t>
            </a:r>
            <a:r>
              <a:rPr lang="en-US" sz="3200" b="1" dirty="0">
                <a:solidFill>
                  <a:srgbClr val="FF0000"/>
                </a:solidFill>
                <a:latin typeface="Times New Roman" pitchFamily="18" charset="0"/>
                <a:cs typeface="Times New Roman" pitchFamily="18" charset="0"/>
              </a:rPr>
              <a:t> </a:t>
            </a:r>
            <a:r>
              <a:rPr lang="en-US" sz="3200" b="1" dirty="0">
                <a:solidFill>
                  <a:srgbClr val="0070C0"/>
                </a:solidFill>
                <a:latin typeface="Times New Roman" pitchFamily="18" charset="0"/>
                <a:cs typeface="Times New Roman" pitchFamily="18" charset="0"/>
              </a:rPr>
              <a:t>big </a:t>
            </a:r>
            <a:r>
              <a:rPr lang="en-US" sz="3200" b="1" dirty="0">
                <a:solidFill>
                  <a:srgbClr val="C00000"/>
                </a:solidFill>
                <a:latin typeface="Times New Roman" pitchFamily="18" charset="0"/>
                <a:cs typeface="Times New Roman" pitchFamily="18" charset="0"/>
              </a:rPr>
              <a:t>• </a:t>
            </a:r>
            <a:r>
              <a:rPr lang="en-US" sz="3200" b="1" dirty="0" smtClean="0">
                <a:solidFill>
                  <a:srgbClr val="0070C0"/>
                </a:solidFill>
                <a:latin typeface="Times New Roman" pitchFamily="18" charset="0"/>
                <a:cs typeface="Times New Roman" pitchFamily="18" charset="0"/>
              </a:rPr>
              <a:t>funny</a:t>
            </a:r>
            <a:r>
              <a:rPr lang="en-US" sz="3200" b="1" dirty="0" smtClean="0">
                <a:solidFill>
                  <a:srgbClr val="C00000"/>
                </a:solidFill>
                <a:latin typeface="Times New Roman" pitchFamily="18" charset="0"/>
                <a:cs typeface="Times New Roman" pitchFamily="18" charset="0"/>
              </a:rPr>
              <a:t/>
            </a:r>
            <a:br>
              <a:rPr lang="en-US" sz="3200" b="1" dirty="0" smtClean="0">
                <a:solidFill>
                  <a:srgbClr val="C00000"/>
                </a:solidFill>
                <a:latin typeface="Times New Roman" pitchFamily="18" charset="0"/>
                <a:cs typeface="Times New Roman" pitchFamily="18" charset="0"/>
              </a:rPr>
            </a:br>
            <a:r>
              <a:rPr lang="ru-RU" sz="3200" dirty="0">
                <a:latin typeface="Times New Roman" pitchFamily="18" charset="0"/>
                <a:cs typeface="Times New Roman" pitchFamily="18" charset="0"/>
              </a:rPr>
              <a:t/>
            </a:r>
            <a:br>
              <a:rPr lang="ru-RU" sz="3200" dirty="0">
                <a:latin typeface="Times New Roman" pitchFamily="18" charset="0"/>
                <a:cs typeface="Times New Roman" pitchFamily="18" charset="0"/>
              </a:rPr>
            </a:br>
            <a:r>
              <a:rPr lang="en-US" sz="3200" b="1" dirty="0" smtClean="0">
                <a:latin typeface="Times New Roman" pitchFamily="18" charset="0"/>
                <a:cs typeface="Times New Roman" pitchFamily="18" charset="0"/>
              </a:rPr>
              <a:t>                   1 </a:t>
            </a:r>
            <a:r>
              <a:rPr lang="en-US" sz="3200" b="1" dirty="0">
                <a:latin typeface="Times New Roman" pitchFamily="18" charset="0"/>
                <a:cs typeface="Times New Roman" pitchFamily="18" charset="0"/>
              </a:rPr>
              <a:t>a (n</a:t>
            </a:r>
            <a:r>
              <a:rPr lang="en-US" sz="3200" b="1" dirty="0" smtClean="0">
                <a:latin typeface="Times New Roman" pitchFamily="18" charset="0"/>
                <a:cs typeface="Times New Roman" pitchFamily="18" charset="0"/>
              </a:rPr>
              <a:t>)....................child</a:t>
            </a:r>
            <a:r>
              <a:rPr lang="ru-RU" sz="3200" b="1" dirty="0">
                <a:latin typeface="Times New Roman" pitchFamily="18" charset="0"/>
                <a:cs typeface="Times New Roman" pitchFamily="18" charset="0"/>
              </a:rPr>
              <a:t/>
            </a:r>
            <a:br>
              <a:rPr lang="ru-RU" sz="3200" b="1" dirty="0">
                <a:latin typeface="Times New Roman" pitchFamily="18" charset="0"/>
                <a:cs typeface="Times New Roman" pitchFamily="18" charset="0"/>
              </a:rPr>
            </a:br>
            <a:r>
              <a:rPr lang="en-US" sz="3200" b="1" dirty="0" smtClean="0">
                <a:latin typeface="Times New Roman" pitchFamily="18" charset="0"/>
                <a:cs typeface="Times New Roman" pitchFamily="18" charset="0"/>
              </a:rPr>
              <a:t>                 </a:t>
            </a:r>
            <a:r>
              <a:rPr lang="ru-RU" sz="3200" b="1" dirty="0" smtClean="0">
                <a:latin typeface="Times New Roman" pitchFamily="18" charset="0"/>
                <a:cs typeface="Times New Roman" pitchFamily="18" charset="0"/>
              </a:rPr>
              <a:t>  </a:t>
            </a:r>
            <a:r>
              <a:rPr lang="en-US" sz="3200" b="1" dirty="0" smtClean="0">
                <a:latin typeface="Times New Roman" pitchFamily="18" charset="0"/>
                <a:cs typeface="Times New Roman" pitchFamily="18" charset="0"/>
              </a:rPr>
              <a:t>2 </a:t>
            </a:r>
            <a:r>
              <a:rPr lang="en-US" sz="3200" b="1" dirty="0">
                <a:latin typeface="Times New Roman" pitchFamily="18" charset="0"/>
                <a:cs typeface="Times New Roman" pitchFamily="18" charset="0"/>
              </a:rPr>
              <a:t>a </a:t>
            </a:r>
            <a:r>
              <a:rPr lang="en-US" sz="3200" b="1" dirty="0" smtClean="0">
                <a:latin typeface="Times New Roman" pitchFamily="18" charset="0"/>
                <a:cs typeface="Times New Roman" pitchFamily="18" charset="0"/>
              </a:rPr>
              <a:t>.......................family</a:t>
            </a:r>
            <a:r>
              <a:rPr lang="ru-RU" sz="3200" b="1" dirty="0">
                <a:latin typeface="Times New Roman" pitchFamily="18" charset="0"/>
                <a:cs typeface="Times New Roman" pitchFamily="18" charset="0"/>
              </a:rPr>
              <a:t/>
            </a:r>
            <a:br>
              <a:rPr lang="ru-RU" sz="3200" b="1" dirty="0">
                <a:latin typeface="Times New Roman" pitchFamily="18" charset="0"/>
                <a:cs typeface="Times New Roman" pitchFamily="18" charset="0"/>
              </a:rPr>
            </a:br>
            <a:r>
              <a:rPr lang="en-US" sz="3200" b="1" dirty="0" smtClean="0">
                <a:latin typeface="Times New Roman" pitchFamily="18" charset="0"/>
                <a:cs typeface="Times New Roman" pitchFamily="18" charset="0"/>
              </a:rPr>
              <a:t>                 </a:t>
            </a:r>
            <a:r>
              <a:rPr lang="ru-RU" sz="3200" b="1" dirty="0" smtClean="0">
                <a:latin typeface="Times New Roman" pitchFamily="18" charset="0"/>
                <a:cs typeface="Times New Roman" pitchFamily="18" charset="0"/>
              </a:rPr>
              <a:t>  </a:t>
            </a:r>
            <a:r>
              <a:rPr lang="en-US" sz="3200" b="1" dirty="0" smtClean="0">
                <a:latin typeface="Times New Roman" pitchFamily="18" charset="0"/>
                <a:cs typeface="Times New Roman" pitchFamily="18" charset="0"/>
              </a:rPr>
              <a:t>3 </a:t>
            </a:r>
            <a:r>
              <a:rPr lang="en-US" sz="3200" b="1" dirty="0" smtClean="0">
                <a:latin typeface="Times New Roman" pitchFamily="18" charset="0"/>
                <a:cs typeface="Times New Roman" pitchFamily="18" charset="0"/>
              </a:rPr>
              <a:t>..............................</a:t>
            </a:r>
            <a:r>
              <a:rPr lang="en-US" sz="3200" b="1" dirty="0" smtClean="0">
                <a:latin typeface="Times New Roman" pitchFamily="18" charset="0"/>
                <a:cs typeface="Times New Roman" pitchFamily="18" charset="0"/>
              </a:rPr>
              <a:t>hair</a:t>
            </a:r>
            <a:r>
              <a:rPr lang="ru-RU" sz="3200" b="1" dirty="0">
                <a:latin typeface="Times New Roman" pitchFamily="18" charset="0"/>
                <a:cs typeface="Times New Roman" pitchFamily="18" charset="0"/>
              </a:rPr>
              <a:t/>
            </a:r>
            <a:br>
              <a:rPr lang="ru-RU" sz="3200" b="1" dirty="0">
                <a:latin typeface="Times New Roman" pitchFamily="18" charset="0"/>
                <a:cs typeface="Times New Roman" pitchFamily="18" charset="0"/>
              </a:rPr>
            </a:br>
            <a:r>
              <a:rPr lang="en-US" sz="3200" b="1" dirty="0" smtClean="0">
                <a:latin typeface="Times New Roman" pitchFamily="18" charset="0"/>
                <a:cs typeface="Times New Roman" pitchFamily="18" charset="0"/>
              </a:rPr>
              <a:t>                 </a:t>
            </a:r>
            <a:r>
              <a:rPr lang="ru-RU" sz="3200" b="1" dirty="0" smtClean="0">
                <a:latin typeface="Times New Roman" pitchFamily="18" charset="0"/>
                <a:cs typeface="Times New Roman" pitchFamily="18" charset="0"/>
              </a:rPr>
              <a:t>  </a:t>
            </a:r>
            <a:r>
              <a:rPr lang="en-US" sz="3200" b="1" dirty="0" smtClean="0">
                <a:latin typeface="Times New Roman" pitchFamily="18" charset="0"/>
                <a:cs typeface="Times New Roman" pitchFamily="18" charset="0"/>
              </a:rPr>
              <a:t>4</a:t>
            </a:r>
            <a:r>
              <a:rPr lang="ru-RU" sz="3200" b="1" dirty="0" smtClean="0">
                <a:latin typeface="Times New Roman" pitchFamily="18" charset="0"/>
                <a:cs typeface="Times New Roman" pitchFamily="18" charset="0"/>
              </a:rPr>
              <a:t> </a:t>
            </a:r>
            <a:r>
              <a:rPr lang="en-US" sz="3200" b="1" dirty="0" smtClean="0">
                <a:latin typeface="Times New Roman" pitchFamily="18" charset="0"/>
                <a:cs typeface="Times New Roman" pitchFamily="18" charset="0"/>
              </a:rPr>
              <a:t>.............................eyes</a:t>
            </a:r>
            <a:r>
              <a:rPr lang="ru-RU" sz="3200" b="1" dirty="0">
                <a:latin typeface="Times New Roman" pitchFamily="18" charset="0"/>
                <a:cs typeface="Times New Roman" pitchFamily="18" charset="0"/>
              </a:rPr>
              <a:t/>
            </a:r>
            <a:br>
              <a:rPr lang="ru-RU" sz="3200" b="1" dirty="0">
                <a:latin typeface="Times New Roman" pitchFamily="18" charset="0"/>
                <a:cs typeface="Times New Roman" pitchFamily="18" charset="0"/>
              </a:rPr>
            </a:br>
            <a:r>
              <a:rPr lang="en-US" sz="3200" b="1" dirty="0" smtClean="0">
                <a:latin typeface="Times New Roman" pitchFamily="18" charset="0"/>
                <a:cs typeface="Times New Roman" pitchFamily="18" charset="0"/>
              </a:rPr>
              <a:t>                 </a:t>
            </a:r>
            <a:r>
              <a:rPr lang="ru-RU" sz="3200" b="1" dirty="0" smtClean="0">
                <a:latin typeface="Times New Roman" pitchFamily="18" charset="0"/>
                <a:cs typeface="Times New Roman" pitchFamily="18" charset="0"/>
              </a:rPr>
              <a:t>  </a:t>
            </a:r>
            <a:r>
              <a:rPr lang="en-US" sz="3200" b="1" dirty="0" smtClean="0">
                <a:latin typeface="Times New Roman" pitchFamily="18" charset="0"/>
                <a:cs typeface="Times New Roman" pitchFamily="18" charset="0"/>
              </a:rPr>
              <a:t>5 </a:t>
            </a:r>
            <a:r>
              <a:rPr lang="en-US" sz="3200" b="1" dirty="0">
                <a:latin typeface="Times New Roman" pitchFamily="18" charset="0"/>
                <a:cs typeface="Times New Roman" pitchFamily="18" charset="0"/>
              </a:rPr>
              <a:t>a</a:t>
            </a:r>
            <a:r>
              <a:rPr lang="en-US" sz="3200" b="1" dirty="0" smtClean="0">
                <a:latin typeface="Times New Roman" pitchFamily="18" charset="0"/>
                <a:cs typeface="Times New Roman" pitchFamily="18" charset="0"/>
              </a:rPr>
              <a:t>..........................name</a:t>
            </a:r>
            <a:endParaRPr lang="ru-RU" sz="3200"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flipV="1">
            <a:off x="1371600" y="7383808"/>
            <a:ext cx="6400800" cy="45719"/>
          </a:xfrm>
        </p:spPr>
        <p:txBody>
          <a:bodyPr>
            <a:normAutofit fontScale="25000" lnSpcReduction="20000"/>
          </a:bodyPr>
          <a:lstStyle/>
          <a:p>
            <a:endParaRPr lang="ru-RU" dirty="0"/>
          </a:p>
        </p:txBody>
      </p:sp>
      <p:sp>
        <p:nvSpPr>
          <p:cNvPr id="4" name="Прямоугольник 3"/>
          <p:cNvSpPr/>
          <p:nvPr/>
        </p:nvSpPr>
        <p:spPr>
          <a:xfrm>
            <a:off x="3786182" y="3071810"/>
            <a:ext cx="1141659" cy="584775"/>
          </a:xfrm>
          <a:prstGeom prst="rect">
            <a:avLst/>
          </a:prstGeom>
        </p:spPr>
        <p:txBody>
          <a:bodyPr wrap="none">
            <a:spAutoFit/>
          </a:bodyPr>
          <a:lstStyle/>
          <a:p>
            <a:r>
              <a:rPr lang="en-US" sz="3200" b="1" dirty="0" smtClean="0">
                <a:solidFill>
                  <a:srgbClr val="FF0000"/>
                </a:solidFill>
                <a:latin typeface="Times New Roman" pitchFamily="18" charset="0"/>
                <a:cs typeface="Times New Roman" pitchFamily="18" charset="0"/>
              </a:rPr>
              <a:t> only </a:t>
            </a:r>
            <a:endParaRPr lang="ru-RU" sz="3200" dirty="0">
              <a:solidFill>
                <a:srgbClr val="FF0000"/>
              </a:solidFill>
            </a:endParaRPr>
          </a:p>
        </p:txBody>
      </p:sp>
      <p:sp>
        <p:nvSpPr>
          <p:cNvPr id="5" name="Прямоугольник 4"/>
          <p:cNvSpPr/>
          <p:nvPr/>
        </p:nvSpPr>
        <p:spPr>
          <a:xfrm>
            <a:off x="3786182" y="3571876"/>
            <a:ext cx="731290" cy="584775"/>
          </a:xfrm>
          <a:prstGeom prst="rect">
            <a:avLst/>
          </a:prstGeom>
        </p:spPr>
        <p:txBody>
          <a:bodyPr wrap="none">
            <a:spAutoFit/>
          </a:bodyPr>
          <a:lstStyle/>
          <a:p>
            <a:r>
              <a:rPr lang="en-US" sz="3200" b="1" dirty="0" smtClean="0">
                <a:solidFill>
                  <a:srgbClr val="FF0000"/>
                </a:solidFill>
                <a:latin typeface="Times New Roman" pitchFamily="18" charset="0"/>
                <a:cs typeface="Times New Roman" pitchFamily="18" charset="0"/>
              </a:rPr>
              <a:t>big</a:t>
            </a:r>
            <a:endParaRPr lang="ru-RU" sz="3200" dirty="0">
              <a:solidFill>
                <a:srgbClr val="FF0000"/>
              </a:solidFill>
            </a:endParaRPr>
          </a:p>
        </p:txBody>
      </p:sp>
      <p:sp>
        <p:nvSpPr>
          <p:cNvPr id="6" name="Прямоугольник 5"/>
          <p:cNvSpPr/>
          <p:nvPr/>
        </p:nvSpPr>
        <p:spPr>
          <a:xfrm>
            <a:off x="3500430" y="4071942"/>
            <a:ext cx="1552028" cy="584775"/>
          </a:xfrm>
          <a:prstGeom prst="rect">
            <a:avLst/>
          </a:prstGeom>
        </p:spPr>
        <p:txBody>
          <a:bodyPr wrap="none">
            <a:spAutoFit/>
          </a:bodyPr>
          <a:lstStyle/>
          <a:p>
            <a:r>
              <a:rPr lang="en-US" sz="3200" b="1" dirty="0" smtClean="0">
                <a:solidFill>
                  <a:srgbClr val="FF0000"/>
                </a:solidFill>
                <a:latin typeface="Times New Roman" pitchFamily="18" charset="0"/>
                <a:cs typeface="Times New Roman" pitchFamily="18" charset="0"/>
              </a:rPr>
              <a:t>straight</a:t>
            </a:r>
            <a:endParaRPr lang="ru-RU" sz="3200" dirty="0">
              <a:solidFill>
                <a:srgbClr val="FF0000"/>
              </a:solidFill>
            </a:endParaRPr>
          </a:p>
        </p:txBody>
      </p:sp>
      <p:sp>
        <p:nvSpPr>
          <p:cNvPr id="7" name="Прямоугольник 6"/>
          <p:cNvSpPr/>
          <p:nvPr/>
        </p:nvSpPr>
        <p:spPr>
          <a:xfrm>
            <a:off x="3786182" y="4500570"/>
            <a:ext cx="936475" cy="584775"/>
          </a:xfrm>
          <a:prstGeom prst="rect">
            <a:avLst/>
          </a:prstGeom>
        </p:spPr>
        <p:txBody>
          <a:bodyPr wrap="none">
            <a:spAutoFit/>
          </a:bodyPr>
          <a:lstStyle/>
          <a:p>
            <a:r>
              <a:rPr lang="en-US" sz="3200" b="1" dirty="0" smtClean="0">
                <a:solidFill>
                  <a:srgbClr val="FF0000"/>
                </a:solidFill>
                <a:latin typeface="Times New Roman" pitchFamily="18" charset="0"/>
                <a:cs typeface="Times New Roman" pitchFamily="18" charset="0"/>
              </a:rPr>
              <a:t>blue</a:t>
            </a:r>
            <a:endParaRPr lang="ru-RU" sz="3200" dirty="0">
              <a:solidFill>
                <a:srgbClr val="FF0000"/>
              </a:solidFill>
            </a:endParaRPr>
          </a:p>
        </p:txBody>
      </p:sp>
      <p:sp>
        <p:nvSpPr>
          <p:cNvPr id="8" name="Прямоугольник 7"/>
          <p:cNvSpPr/>
          <p:nvPr/>
        </p:nvSpPr>
        <p:spPr>
          <a:xfrm>
            <a:off x="3714744" y="5072074"/>
            <a:ext cx="1208985" cy="584775"/>
          </a:xfrm>
          <a:prstGeom prst="rect">
            <a:avLst/>
          </a:prstGeom>
        </p:spPr>
        <p:txBody>
          <a:bodyPr wrap="none">
            <a:spAutoFit/>
          </a:bodyPr>
          <a:lstStyle/>
          <a:p>
            <a:r>
              <a:rPr lang="en-US" sz="3200" b="1" dirty="0" smtClean="0">
                <a:solidFill>
                  <a:srgbClr val="FF0000"/>
                </a:solidFill>
                <a:latin typeface="Times New Roman" pitchFamily="18" charset="0"/>
                <a:cs typeface="Times New Roman" pitchFamily="18" charset="0"/>
              </a:rPr>
              <a:t>funny</a:t>
            </a:r>
            <a:endParaRPr lang="ru-RU" sz="3200" dirty="0">
              <a:solidFill>
                <a:srgbClr val="FF000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strVal val="#ppt_w*0.70"/>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Effect transition="in" filter="fade">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strVal val="#ppt_w*0.70"/>
                                          </p:val>
                                        </p:tav>
                                        <p:tav tm="100000">
                                          <p:val>
                                            <p:strVal val="#ppt_w"/>
                                          </p:val>
                                        </p:tav>
                                      </p:tavLst>
                                    </p:anim>
                                    <p:anim calcmode="lin" valueType="num">
                                      <p:cBhvr>
                                        <p:cTn id="27" dur="1000" fill="hold"/>
                                        <p:tgtEl>
                                          <p:spTgt spid="6"/>
                                        </p:tgtEl>
                                        <p:attrNameLst>
                                          <p:attrName>ppt_h</p:attrName>
                                        </p:attrNameLst>
                                      </p:cBhvr>
                                      <p:tavLst>
                                        <p:tav tm="0">
                                          <p:val>
                                            <p:strVal val="#ppt_h"/>
                                          </p:val>
                                        </p:tav>
                                        <p:tav tm="100000">
                                          <p:val>
                                            <p:strVal val="#ppt_h"/>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strVal val="#ppt_w*0.70"/>
                                          </p:val>
                                        </p:tav>
                                        <p:tav tm="100000">
                                          <p:val>
                                            <p:strVal val="#ppt_w"/>
                                          </p:val>
                                        </p:tav>
                                      </p:tavLst>
                                    </p:anim>
                                    <p:anim calcmode="lin" valueType="num">
                                      <p:cBhvr>
                                        <p:cTn id="34" dur="1000" fill="hold"/>
                                        <p:tgtEl>
                                          <p:spTgt spid="7"/>
                                        </p:tgtEl>
                                        <p:attrNameLst>
                                          <p:attrName>ppt_h</p:attrName>
                                        </p:attrNameLst>
                                      </p:cBhvr>
                                      <p:tavLst>
                                        <p:tav tm="0">
                                          <p:val>
                                            <p:strVal val="#ppt_h"/>
                                          </p:val>
                                        </p:tav>
                                        <p:tav tm="100000">
                                          <p:val>
                                            <p:strVal val="#ppt_h"/>
                                          </p:val>
                                        </p:tav>
                                      </p:tavLst>
                                    </p:anim>
                                    <p:animEffect transition="in" filter="fade">
                                      <p:cBhvr>
                                        <p:cTn id="35" dur="1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strVal val="#ppt_w*0.70"/>
                                          </p:val>
                                        </p:tav>
                                        <p:tav tm="100000">
                                          <p:val>
                                            <p:strVal val="#ppt_w"/>
                                          </p:val>
                                        </p:tav>
                                      </p:tavLst>
                                    </p:anim>
                                    <p:anim calcmode="lin" valueType="num">
                                      <p:cBhvr>
                                        <p:cTn id="41" dur="1000" fill="hold"/>
                                        <p:tgtEl>
                                          <p:spTgt spid="8"/>
                                        </p:tgtEl>
                                        <p:attrNameLst>
                                          <p:attrName>ppt_h</p:attrName>
                                        </p:attrNameLst>
                                      </p:cBhvr>
                                      <p:tavLst>
                                        <p:tav tm="0">
                                          <p:val>
                                            <p:strVal val="#ppt_h"/>
                                          </p:val>
                                        </p:tav>
                                        <p:tav tm="100000">
                                          <p:val>
                                            <p:strVal val="#ppt_h"/>
                                          </p:val>
                                        </p:tav>
                                      </p:tavLst>
                                    </p:anim>
                                    <p:animEffect transition="in" filter="fade">
                                      <p:cBhvr>
                                        <p:cTn id="4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57224" y="357166"/>
            <a:ext cx="8143932" cy="5429288"/>
          </a:xfrm>
        </p:spPr>
        <p:txBody>
          <a:bodyPr>
            <a:normAutofit/>
          </a:bodyPr>
          <a:lstStyle/>
          <a:p>
            <a:pPr algn="l"/>
            <a:r>
              <a:rPr lang="en-US" sz="3200" b="1" dirty="0" smtClean="0">
                <a:latin typeface="Times New Roman" pitchFamily="18" charset="0"/>
                <a:cs typeface="Times New Roman" pitchFamily="18" charset="0"/>
              </a:rPr>
              <a:t>Ex.3 </a:t>
            </a:r>
            <a:r>
              <a:rPr lang="ru-RU" sz="3200" b="1" dirty="0" smtClean="0">
                <a:latin typeface="Times New Roman" pitchFamily="18" charset="0"/>
                <a:cs typeface="Times New Roman" pitchFamily="18" charset="0"/>
              </a:rPr>
              <a:t/>
            </a:r>
            <a:br>
              <a:rPr lang="ru-RU" sz="3200" b="1" dirty="0" smtClean="0">
                <a:latin typeface="Times New Roman" pitchFamily="18" charset="0"/>
                <a:cs typeface="Times New Roman" pitchFamily="18" charset="0"/>
              </a:rPr>
            </a:br>
            <a:r>
              <a:rPr lang="en-US" sz="3200" b="1" dirty="0" smtClean="0">
                <a:solidFill>
                  <a:srgbClr val="C00000"/>
                </a:solidFill>
                <a:latin typeface="Times New Roman" pitchFamily="18" charset="0"/>
                <a:cs typeface="Times New Roman" pitchFamily="18" charset="0"/>
              </a:rPr>
              <a:t>In </a:t>
            </a:r>
            <a:r>
              <a:rPr lang="en-US" sz="3200" b="1" dirty="0">
                <a:solidFill>
                  <a:srgbClr val="C00000"/>
                </a:solidFill>
                <a:latin typeface="Times New Roman" pitchFamily="18" charset="0"/>
                <a:cs typeface="Times New Roman" pitchFamily="18" charset="0"/>
              </a:rPr>
              <a:t>pairs, make sentences with </a:t>
            </a:r>
            <a:r>
              <a:rPr lang="en-US" sz="3200" b="1" dirty="0" smtClean="0">
                <a:solidFill>
                  <a:srgbClr val="C00000"/>
                </a:solidFill>
                <a:latin typeface="Times New Roman" pitchFamily="18" charset="0"/>
                <a:cs typeface="Times New Roman" pitchFamily="18" charset="0"/>
              </a:rPr>
              <a:t>the words / phrases </a:t>
            </a:r>
            <a:r>
              <a:rPr lang="en-US" sz="3200" b="1" dirty="0">
                <a:solidFill>
                  <a:srgbClr val="C00000"/>
                </a:solidFill>
                <a:latin typeface="Times New Roman" pitchFamily="18" charset="0"/>
                <a:cs typeface="Times New Roman" pitchFamily="18" charset="0"/>
              </a:rPr>
              <a:t>in the </a:t>
            </a:r>
            <a:r>
              <a:rPr lang="en-US" sz="3200" b="1" dirty="0" smtClean="0">
                <a:solidFill>
                  <a:srgbClr val="C00000"/>
                </a:solidFill>
                <a:latin typeface="Times New Roman" pitchFamily="18" charset="0"/>
                <a:cs typeface="Times New Roman" pitchFamily="18" charset="0"/>
              </a:rPr>
              <a:t>list:</a:t>
            </a:r>
            <a:r>
              <a:rPr lang="en-US" sz="3200" dirty="0" smtClean="0">
                <a:solidFill>
                  <a:srgbClr val="C00000"/>
                </a:solidFill>
                <a:latin typeface="Times New Roman" pitchFamily="18" charset="0"/>
                <a:cs typeface="Times New Roman" pitchFamily="18" charset="0"/>
              </a:rPr>
              <a:t> </a:t>
            </a:r>
            <a:r>
              <a:rPr lang="ru-RU" sz="3200" dirty="0" smtClean="0">
                <a:solidFill>
                  <a:srgbClr val="C00000"/>
                </a:solidFill>
                <a:latin typeface="Times New Roman" pitchFamily="18" charset="0"/>
                <a:cs typeface="Times New Roman" pitchFamily="18" charset="0"/>
              </a:rPr>
              <a:t/>
            </a:r>
            <a:br>
              <a:rPr lang="ru-RU" sz="3200" dirty="0" smtClean="0">
                <a:solidFill>
                  <a:srgbClr val="C00000"/>
                </a:solidFill>
                <a:latin typeface="Times New Roman" pitchFamily="18" charset="0"/>
                <a:cs typeface="Times New Roman" pitchFamily="18" charset="0"/>
              </a:rPr>
            </a:br>
            <a:r>
              <a:rPr lang="ru-RU" sz="3200" dirty="0" smtClean="0">
                <a:solidFill>
                  <a:srgbClr val="C00000"/>
                </a:solidFill>
                <a:latin typeface="Times New Roman" pitchFamily="18" charset="0"/>
                <a:cs typeface="Times New Roman" pitchFamily="18" charset="0"/>
              </a:rPr>
              <a:t/>
            </a:r>
            <a:br>
              <a:rPr lang="ru-RU" sz="3200" dirty="0" smtClean="0">
                <a:solidFill>
                  <a:srgbClr val="C00000"/>
                </a:solidFill>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b="1" dirty="0" smtClean="0">
                <a:solidFill>
                  <a:srgbClr val="C00000"/>
                </a:solidFill>
                <a:latin typeface="Times New Roman" pitchFamily="18" charset="0"/>
                <a:cs typeface="Times New Roman" pitchFamily="18" charset="0"/>
              </a:rPr>
              <a:t>• </a:t>
            </a:r>
            <a:r>
              <a:rPr lang="en-US" sz="3200" b="1" dirty="0">
                <a:solidFill>
                  <a:srgbClr val="0070C0"/>
                </a:solidFill>
                <a:latin typeface="Times New Roman" pitchFamily="18" charset="0"/>
                <a:cs typeface="Times New Roman" pitchFamily="18" charset="0"/>
              </a:rPr>
              <a:t>mother</a:t>
            </a:r>
            <a:r>
              <a:rPr lang="en-US" sz="3200" b="1" dirty="0">
                <a:solidFill>
                  <a:srgbClr val="C00000"/>
                </a:solidFill>
                <a:latin typeface="Times New Roman" pitchFamily="18" charset="0"/>
                <a:cs typeface="Times New Roman" pitchFamily="18" charset="0"/>
              </a:rPr>
              <a:t> • </a:t>
            </a:r>
            <a:r>
              <a:rPr lang="en-US" sz="3200" b="1" dirty="0">
                <a:solidFill>
                  <a:srgbClr val="0070C0"/>
                </a:solidFill>
                <a:latin typeface="Times New Roman" pitchFamily="18" charset="0"/>
                <a:cs typeface="Times New Roman" pitchFamily="18" charset="0"/>
              </a:rPr>
              <a:t>children</a:t>
            </a:r>
            <a:r>
              <a:rPr lang="en-US" sz="3200" b="1" dirty="0">
                <a:solidFill>
                  <a:srgbClr val="C00000"/>
                </a:solidFill>
                <a:latin typeface="Times New Roman" pitchFamily="18" charset="0"/>
                <a:cs typeface="Times New Roman" pitchFamily="18" charset="0"/>
              </a:rPr>
              <a:t> • </a:t>
            </a:r>
            <a:r>
              <a:rPr lang="en-US" sz="3200" b="1" dirty="0">
                <a:solidFill>
                  <a:srgbClr val="0070C0"/>
                </a:solidFill>
                <a:latin typeface="Times New Roman" pitchFamily="18" charset="0"/>
                <a:cs typeface="Times New Roman" pitchFamily="18" charset="0"/>
              </a:rPr>
              <a:t>cousin </a:t>
            </a:r>
            <a:r>
              <a:rPr lang="en-US" sz="3200" b="1" dirty="0" smtClean="0">
                <a:solidFill>
                  <a:srgbClr val="C00000"/>
                </a:solidFill>
                <a:latin typeface="Times New Roman" pitchFamily="18" charset="0"/>
                <a:cs typeface="Times New Roman" pitchFamily="18" charset="0"/>
              </a:rPr>
              <a:t/>
            </a:r>
            <a:br>
              <a:rPr lang="en-US" sz="3200" b="1" dirty="0" smtClean="0">
                <a:solidFill>
                  <a:srgbClr val="C00000"/>
                </a:solidFill>
                <a:latin typeface="Times New Roman" pitchFamily="18" charset="0"/>
                <a:cs typeface="Times New Roman" pitchFamily="18" charset="0"/>
              </a:rPr>
            </a:br>
            <a:r>
              <a:rPr lang="en-US" sz="3200" b="1" dirty="0" smtClean="0">
                <a:solidFill>
                  <a:srgbClr val="C00000"/>
                </a:solidFill>
                <a:latin typeface="Times New Roman" pitchFamily="18" charset="0"/>
                <a:cs typeface="Times New Roman" pitchFamily="18" charset="0"/>
              </a:rPr>
              <a:t>• </a:t>
            </a:r>
            <a:r>
              <a:rPr lang="en-US" sz="3200" b="1" dirty="0">
                <a:solidFill>
                  <a:srgbClr val="0070C0"/>
                </a:solidFill>
                <a:latin typeface="Times New Roman" pitchFamily="18" charset="0"/>
                <a:cs typeface="Times New Roman" pitchFamily="18" charset="0"/>
              </a:rPr>
              <a:t>colour eyes </a:t>
            </a:r>
            <a:r>
              <a:rPr lang="en-US" sz="3200" b="1" dirty="0">
                <a:solidFill>
                  <a:srgbClr val="C00000"/>
                </a:solidFill>
                <a:latin typeface="Times New Roman" pitchFamily="18" charset="0"/>
                <a:cs typeface="Times New Roman" pitchFamily="18" charset="0"/>
              </a:rPr>
              <a:t>• </a:t>
            </a:r>
            <a:r>
              <a:rPr lang="en-US" sz="3200" b="1" dirty="0">
                <a:solidFill>
                  <a:srgbClr val="0070C0"/>
                </a:solidFill>
                <a:latin typeface="Times New Roman" pitchFamily="18" charset="0"/>
                <a:cs typeface="Times New Roman" pitchFamily="18" charset="0"/>
              </a:rPr>
              <a:t>slim </a:t>
            </a:r>
            <a:r>
              <a:rPr lang="en-US" sz="3200" b="1" dirty="0">
                <a:solidFill>
                  <a:srgbClr val="C00000"/>
                </a:solidFill>
                <a:latin typeface="Times New Roman" pitchFamily="18" charset="0"/>
                <a:cs typeface="Times New Roman" pitchFamily="18" charset="0"/>
              </a:rPr>
              <a:t>• </a:t>
            </a:r>
            <a:r>
              <a:rPr lang="en-US" sz="3200" b="1" dirty="0">
                <a:solidFill>
                  <a:srgbClr val="0070C0"/>
                </a:solidFill>
                <a:latin typeface="Times New Roman" pitchFamily="18" charset="0"/>
                <a:cs typeface="Times New Roman" pitchFamily="18" charset="0"/>
              </a:rPr>
              <a:t>I've got </a:t>
            </a:r>
            <a:r>
              <a:rPr lang="en-US" sz="3200" b="1" dirty="0" smtClean="0">
                <a:solidFill>
                  <a:srgbClr val="C00000"/>
                </a:solidFill>
                <a:latin typeface="Times New Roman" pitchFamily="18" charset="0"/>
                <a:cs typeface="Times New Roman" pitchFamily="18" charset="0"/>
              </a:rPr>
              <a:t/>
            </a:r>
            <a:br>
              <a:rPr lang="en-US" sz="3200" b="1" dirty="0" smtClean="0">
                <a:solidFill>
                  <a:srgbClr val="C00000"/>
                </a:solidFill>
                <a:latin typeface="Times New Roman" pitchFamily="18" charset="0"/>
                <a:cs typeface="Times New Roman" pitchFamily="18" charset="0"/>
              </a:rPr>
            </a:br>
            <a:r>
              <a:rPr lang="en-US" sz="3200" b="1" dirty="0" smtClean="0">
                <a:solidFill>
                  <a:srgbClr val="C00000"/>
                </a:solidFill>
                <a:latin typeface="Times New Roman" pitchFamily="18" charset="0"/>
                <a:cs typeface="Times New Roman" pitchFamily="18" charset="0"/>
              </a:rPr>
              <a:t>• </a:t>
            </a:r>
            <a:r>
              <a:rPr lang="en-US" sz="3200" b="1" dirty="0">
                <a:solidFill>
                  <a:srgbClr val="0070C0"/>
                </a:solidFill>
                <a:latin typeface="Times New Roman" pitchFamily="18" charset="0"/>
                <a:cs typeface="Times New Roman" pitchFamily="18" charset="0"/>
              </a:rPr>
              <a:t>good looking </a:t>
            </a:r>
            <a:r>
              <a:rPr lang="en-US" sz="3200" b="1" dirty="0" smtClean="0">
                <a:solidFill>
                  <a:srgbClr val="C00000"/>
                </a:solidFill>
                <a:latin typeface="Times New Roman" pitchFamily="18" charset="0"/>
                <a:cs typeface="Times New Roman" pitchFamily="18" charset="0"/>
              </a:rPr>
              <a:t>• </a:t>
            </a:r>
            <a:r>
              <a:rPr lang="en-US" sz="3200" b="1" dirty="0">
                <a:solidFill>
                  <a:srgbClr val="0070C0"/>
                </a:solidFill>
                <a:latin typeface="Times New Roman" pitchFamily="18" charset="0"/>
                <a:cs typeface="Times New Roman" pitchFamily="18" charset="0"/>
              </a:rPr>
              <a:t>what ... like? </a:t>
            </a:r>
            <a:r>
              <a:rPr lang="en-US" sz="3200" b="1" dirty="0" smtClean="0">
                <a:solidFill>
                  <a:srgbClr val="C00000"/>
                </a:solidFill>
                <a:latin typeface="Times New Roman" pitchFamily="18" charset="0"/>
                <a:cs typeface="Times New Roman" pitchFamily="18" charset="0"/>
              </a:rPr>
              <a:t/>
            </a:r>
            <a:br>
              <a:rPr lang="en-US" sz="3200" b="1" dirty="0" smtClean="0">
                <a:solidFill>
                  <a:srgbClr val="C00000"/>
                </a:solidFill>
                <a:latin typeface="Times New Roman" pitchFamily="18" charset="0"/>
                <a:cs typeface="Times New Roman" pitchFamily="18" charset="0"/>
              </a:rPr>
            </a:br>
            <a:r>
              <a:rPr lang="en-US" sz="3200" b="1" dirty="0" smtClean="0">
                <a:solidFill>
                  <a:srgbClr val="C00000"/>
                </a:solidFill>
                <a:latin typeface="Times New Roman" pitchFamily="18" charset="0"/>
                <a:cs typeface="Times New Roman" pitchFamily="18" charset="0"/>
              </a:rPr>
              <a:t>• </a:t>
            </a:r>
            <a:r>
              <a:rPr lang="en-US" sz="3200" b="1" dirty="0" smtClean="0">
                <a:solidFill>
                  <a:srgbClr val="0070C0"/>
                </a:solidFill>
                <a:latin typeface="Times New Roman" pitchFamily="18" charset="0"/>
                <a:cs typeface="Times New Roman" pitchFamily="18" charset="0"/>
              </a:rPr>
              <a:t>clever </a:t>
            </a:r>
            <a:r>
              <a:rPr lang="en-US" sz="3200" b="1" dirty="0" smtClean="0">
                <a:solidFill>
                  <a:srgbClr val="C00000"/>
                </a:solidFill>
                <a:latin typeface="Times New Roman" pitchFamily="18" charset="0"/>
                <a:cs typeface="Times New Roman" pitchFamily="18" charset="0"/>
              </a:rPr>
              <a:t>• </a:t>
            </a:r>
            <a:r>
              <a:rPr lang="en-US" sz="3200" b="1" dirty="0" smtClean="0">
                <a:solidFill>
                  <a:srgbClr val="0070C0"/>
                </a:solidFill>
                <a:latin typeface="Times New Roman" pitchFamily="18" charset="0"/>
                <a:cs typeface="Times New Roman" pitchFamily="18" charset="0"/>
              </a:rPr>
              <a:t>shy </a:t>
            </a:r>
            <a:r>
              <a:rPr lang="en-US" sz="3200" b="1" dirty="0" smtClean="0">
                <a:solidFill>
                  <a:srgbClr val="C00000"/>
                </a:solidFill>
                <a:latin typeface="Times New Roman" pitchFamily="18" charset="0"/>
                <a:cs typeface="Times New Roman" pitchFamily="18" charset="0"/>
              </a:rPr>
              <a:t>• </a:t>
            </a:r>
            <a:r>
              <a:rPr lang="en-US" sz="3200" b="1" dirty="0" smtClean="0">
                <a:solidFill>
                  <a:srgbClr val="0070C0"/>
                </a:solidFill>
                <a:latin typeface="Times New Roman" pitchFamily="18" charset="0"/>
                <a:cs typeface="Times New Roman" pitchFamily="18" charset="0"/>
              </a:rPr>
              <a:t>tall </a:t>
            </a:r>
            <a:r>
              <a:rPr lang="en-US" sz="3200" b="1" dirty="0" smtClean="0">
                <a:solidFill>
                  <a:srgbClr val="C00000"/>
                </a:solidFill>
                <a:latin typeface="Times New Roman" pitchFamily="18" charset="0"/>
                <a:cs typeface="Times New Roman" pitchFamily="18" charset="0"/>
              </a:rPr>
              <a:t/>
            </a:r>
            <a:br>
              <a:rPr lang="en-US" sz="3200" b="1" dirty="0" smtClean="0">
                <a:solidFill>
                  <a:srgbClr val="C00000"/>
                </a:solidFill>
                <a:latin typeface="Times New Roman" pitchFamily="18" charset="0"/>
                <a:cs typeface="Times New Roman" pitchFamily="18" charset="0"/>
              </a:rPr>
            </a:br>
            <a:r>
              <a:rPr lang="en-US" sz="3200" b="1" dirty="0" smtClean="0">
                <a:solidFill>
                  <a:srgbClr val="C00000"/>
                </a:solidFill>
                <a:latin typeface="Times New Roman" pitchFamily="18" charset="0"/>
                <a:cs typeface="Times New Roman" pitchFamily="18" charset="0"/>
              </a:rPr>
              <a:t>• </a:t>
            </a:r>
            <a:r>
              <a:rPr lang="en-US" sz="3200" b="1" dirty="0">
                <a:solidFill>
                  <a:srgbClr val="0070C0"/>
                </a:solidFill>
                <a:latin typeface="Times New Roman" pitchFamily="18" charset="0"/>
                <a:cs typeface="Times New Roman" pitchFamily="18" charset="0"/>
              </a:rPr>
              <a:t>play with </a:t>
            </a:r>
            <a:r>
              <a:rPr lang="en-US" sz="3200" b="1" dirty="0">
                <a:solidFill>
                  <a:srgbClr val="C00000"/>
                </a:solidFill>
                <a:latin typeface="Times New Roman" pitchFamily="18" charset="0"/>
                <a:cs typeface="Times New Roman" pitchFamily="18" charset="0"/>
              </a:rPr>
              <a:t>• </a:t>
            </a:r>
            <a:r>
              <a:rPr lang="en-US" sz="3200" b="1" dirty="0">
                <a:solidFill>
                  <a:srgbClr val="0070C0"/>
                </a:solidFill>
                <a:latin typeface="Times New Roman" pitchFamily="18" charset="0"/>
                <a:cs typeface="Times New Roman" pitchFamily="18" charset="0"/>
              </a:rPr>
              <a:t>what ... look like?</a:t>
            </a:r>
            <a:endParaRPr lang="ru-RU" sz="3200" b="1" dirty="0">
              <a:solidFill>
                <a:srgbClr val="0070C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371600" y="7143776"/>
            <a:ext cx="6400800" cy="500066"/>
          </a:xfrm>
        </p:spPr>
        <p:txBody>
          <a:bodyPr>
            <a:normAutofit fontScale="92500" lnSpcReduction="20000"/>
          </a:bodyPr>
          <a:lstStyle/>
          <a:p>
            <a:endParaRPr lang="ru-RU"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428604"/>
            <a:ext cx="8786842" cy="6072229"/>
          </a:xfrm>
        </p:spPr>
        <p:txBody>
          <a:bodyPr>
            <a:normAutofit fontScale="90000"/>
          </a:bodyPr>
          <a:lstStyle/>
          <a:p>
            <a:pPr algn="l"/>
            <a:r>
              <a:rPr lang="en-US" sz="3600" b="1" dirty="0" smtClean="0">
                <a:latin typeface="Times New Roman" pitchFamily="18" charset="0"/>
                <a:cs typeface="Times New Roman" pitchFamily="18" charset="0"/>
              </a:rPr>
              <a:t>Ex.4 </a:t>
            </a:r>
            <a:br>
              <a:rPr lang="en-US" sz="3600" b="1" dirty="0" smtClean="0">
                <a:latin typeface="Times New Roman" pitchFamily="18" charset="0"/>
                <a:cs typeface="Times New Roman" pitchFamily="18" charset="0"/>
              </a:rPr>
            </a:br>
            <a:r>
              <a:rPr lang="en-US" sz="3600" b="1" dirty="0" smtClean="0">
                <a:solidFill>
                  <a:srgbClr val="C00000"/>
                </a:solidFill>
                <a:latin typeface="Times New Roman" pitchFamily="18" charset="0"/>
                <a:cs typeface="Times New Roman" pitchFamily="18" charset="0"/>
              </a:rPr>
              <a:t>Talk about yourself and your family. </a:t>
            </a:r>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You</a:t>
            </a:r>
            <a:r>
              <a:rPr lang="en-US" sz="3600" dirty="0" smtClean="0">
                <a:latin typeface="Times New Roman" pitchFamily="18" charset="0"/>
                <a:cs typeface="Times New Roman" pitchFamily="18" charset="0"/>
              </a:rPr>
              <a:t> (</a:t>
            </a:r>
            <a:r>
              <a:rPr lang="en-US" sz="3600" b="1" dirty="0" smtClean="0">
                <a:solidFill>
                  <a:srgbClr val="0070C0"/>
                </a:solidFill>
                <a:latin typeface="Times New Roman" pitchFamily="18" charset="0"/>
                <a:cs typeface="Times New Roman" pitchFamily="18" charset="0"/>
              </a:rPr>
              <a:t>full name, age, town, country, look like</a:t>
            </a:r>
            <a:r>
              <a:rPr lang="en-US" sz="3600"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Your family members </a:t>
            </a:r>
            <a:r>
              <a:rPr lang="en-US" sz="3600" dirty="0" smtClean="0">
                <a:latin typeface="Times New Roman" pitchFamily="18" charset="0"/>
                <a:cs typeface="Times New Roman" pitchFamily="18" charset="0"/>
              </a:rPr>
              <a:t>(</a:t>
            </a:r>
            <a:r>
              <a:rPr lang="en-US" sz="3600" b="1" dirty="0" smtClean="0">
                <a:solidFill>
                  <a:srgbClr val="0070C0"/>
                </a:solidFill>
                <a:latin typeface="Times New Roman" pitchFamily="18" charset="0"/>
                <a:cs typeface="Times New Roman" pitchFamily="18" charset="0"/>
              </a:rPr>
              <a:t>name, age, job, looks like, is like</a:t>
            </a:r>
            <a:r>
              <a:rPr lang="en-US" sz="3600" dirty="0" smtClean="0">
                <a:latin typeface="Times New Roman" pitchFamily="18" charset="0"/>
                <a:cs typeface="Times New Roman" pitchFamily="18" charset="0"/>
              </a:rPr>
              <a:t>)</a:t>
            </a:r>
            <a:r>
              <a:rPr lang="ru-RU" dirty="0" smtClean="0"/>
              <a:t/>
            </a:r>
            <a:br>
              <a:rPr lang="ru-RU" dirty="0" smtClean="0"/>
            </a:br>
            <a:endParaRPr lang="ru-RU" dirty="0"/>
          </a:p>
        </p:txBody>
      </p:sp>
      <p:sp>
        <p:nvSpPr>
          <p:cNvPr id="3" name="Подзаголовок 2"/>
          <p:cNvSpPr>
            <a:spLocks noGrp="1"/>
          </p:cNvSpPr>
          <p:nvPr>
            <p:ph type="subTitle" idx="1"/>
          </p:nvPr>
        </p:nvSpPr>
        <p:spPr>
          <a:xfrm>
            <a:off x="1371600" y="7358090"/>
            <a:ext cx="6400800" cy="285752"/>
          </a:xfrm>
        </p:spPr>
        <p:txBody>
          <a:bodyPr>
            <a:normAutofit fontScale="47500" lnSpcReduction="20000"/>
          </a:bodyPr>
          <a:lstStyle/>
          <a:p>
            <a:endParaRPr lang="ru-RU" dirty="0"/>
          </a:p>
        </p:txBody>
      </p:sp>
      <p:pic>
        <p:nvPicPr>
          <p:cNvPr id="7" name="Рисунок 6"/>
          <p:cNvPicPr/>
          <p:nvPr/>
        </p:nvPicPr>
        <p:blipFill>
          <a:blip r:embed="rId2" cstate="print"/>
          <a:srcRect/>
          <a:stretch>
            <a:fillRect/>
          </a:stretch>
        </p:blipFill>
        <p:spPr bwMode="auto">
          <a:xfrm>
            <a:off x="2071670" y="2214554"/>
            <a:ext cx="5112000" cy="2268000"/>
          </a:xfrm>
          <a:prstGeom prst="rect">
            <a:avLst/>
          </a:prstGeom>
          <a:noFill/>
          <a:ln w="9525">
            <a:solidFill>
              <a:srgbClr val="002060"/>
            </a:solid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214290"/>
            <a:ext cx="9144000" cy="6643710"/>
          </a:xfrm>
        </p:spPr>
        <p:txBody>
          <a:bodyPr>
            <a:normAutofit fontScale="90000"/>
          </a:bodyPr>
          <a:lstStyle/>
          <a:p>
            <a:pPr algn="l"/>
            <a:r>
              <a:rPr lang="en-US" sz="3100" b="1" dirty="0" smtClean="0">
                <a:latin typeface="Times New Roman" pitchFamily="18" charset="0"/>
                <a:cs typeface="Times New Roman" pitchFamily="18" charset="0"/>
              </a:rPr>
              <a:t/>
            </a:r>
            <a:br>
              <a:rPr lang="en-US" sz="3100" b="1" dirty="0" smtClean="0">
                <a:latin typeface="Times New Roman" pitchFamily="18" charset="0"/>
                <a:cs typeface="Times New Roman" pitchFamily="18" charset="0"/>
              </a:rPr>
            </a:br>
            <a:r>
              <a:rPr lang="en-US" sz="3100" b="1" dirty="0" smtClean="0">
                <a:latin typeface="Times New Roman" pitchFamily="18" charset="0"/>
                <a:cs typeface="Times New Roman" pitchFamily="18" charset="0"/>
              </a:rPr>
              <a:t>Dear Simon,</a:t>
            </a:r>
            <a:r>
              <a:rPr lang="ru-RU" sz="3100" b="1" dirty="0" smtClean="0">
                <a:latin typeface="Times New Roman" pitchFamily="18" charset="0"/>
                <a:cs typeface="Times New Roman" pitchFamily="18" charset="0"/>
              </a:rPr>
              <a:t/>
            </a:r>
            <a:br>
              <a:rPr lang="ru-RU" sz="3100" b="1" dirty="0" smtClean="0">
                <a:latin typeface="Times New Roman" pitchFamily="18" charset="0"/>
                <a:cs typeface="Times New Roman" pitchFamily="18" charset="0"/>
              </a:rPr>
            </a:br>
            <a:r>
              <a:rPr lang="ru-RU" sz="3100" b="1" dirty="0" smtClean="0">
                <a:solidFill>
                  <a:srgbClr val="C00000"/>
                </a:solidFill>
                <a:latin typeface="Times New Roman" pitchFamily="18" charset="0"/>
                <a:cs typeface="Times New Roman" pitchFamily="18" charset="0"/>
              </a:rPr>
              <a:t>1</a:t>
            </a:r>
            <a:r>
              <a:rPr lang="ru-RU" sz="3100" b="1" dirty="0" smtClean="0">
                <a:latin typeface="Times New Roman" pitchFamily="18" charset="0"/>
                <a:cs typeface="Times New Roman" pitchFamily="18" charset="0"/>
              </a:rPr>
              <a:t> </a:t>
            </a:r>
            <a:r>
              <a:rPr lang="ru-RU" sz="3100" b="1" dirty="0" smtClean="0">
                <a:latin typeface="Times New Roman" pitchFamily="18" charset="0"/>
                <a:cs typeface="Times New Roman" pitchFamily="18" charset="0"/>
              </a:rPr>
              <a:t>_ </a:t>
            </a:r>
            <a:r>
              <a:rPr lang="en-US" sz="3100" b="1" dirty="0" smtClean="0">
                <a:latin typeface="Times New Roman" pitchFamily="18" charset="0"/>
                <a:cs typeface="Times New Roman" pitchFamily="18" charset="0"/>
              </a:rPr>
              <a:t>I’m </a:t>
            </a:r>
            <a:r>
              <a:rPr lang="en-US" sz="3100" b="1" dirty="0" smtClean="0">
                <a:latin typeface="Times New Roman" pitchFamily="18" charset="0"/>
                <a:cs typeface="Times New Roman" pitchFamily="18" charset="0"/>
              </a:rPr>
              <a:t>short and slim with short brown</a:t>
            </a:r>
            <a:r>
              <a:rPr lang="ru-RU" sz="3100" b="1" dirty="0" smtClean="0">
                <a:latin typeface="Times New Roman" pitchFamily="18" charset="0"/>
                <a:cs typeface="Times New Roman" pitchFamily="18" charset="0"/>
              </a:rPr>
              <a:t/>
            </a:r>
            <a:br>
              <a:rPr lang="ru-RU" sz="3100" b="1" dirty="0" smtClean="0">
                <a:latin typeface="Times New Roman" pitchFamily="18" charset="0"/>
                <a:cs typeface="Times New Roman" pitchFamily="18" charset="0"/>
              </a:rPr>
            </a:br>
            <a:r>
              <a:rPr lang="en-US" sz="3100" b="1" dirty="0" smtClean="0">
                <a:latin typeface="Times New Roman" pitchFamily="18" charset="0"/>
                <a:cs typeface="Times New Roman" pitchFamily="18" charset="0"/>
              </a:rPr>
              <a:t>hair and green eyes. I’m a student and I live with my family in Portland, the USA.</a:t>
            </a:r>
            <a:br>
              <a:rPr lang="en-US" sz="3100" b="1" dirty="0" smtClean="0">
                <a:latin typeface="Times New Roman" pitchFamily="18" charset="0"/>
                <a:cs typeface="Times New Roman" pitchFamily="18" charset="0"/>
              </a:rPr>
            </a:br>
            <a:r>
              <a:rPr lang="en-US" sz="3100" b="1" dirty="0" smtClean="0">
                <a:latin typeface="Times New Roman" pitchFamily="18" charset="0"/>
                <a:cs typeface="Times New Roman" pitchFamily="18" charset="0"/>
              </a:rPr>
              <a:t> </a:t>
            </a:r>
            <a:r>
              <a:rPr lang="ru-RU" sz="3100" b="1" dirty="0" smtClean="0">
                <a:solidFill>
                  <a:srgbClr val="C00000"/>
                </a:solidFill>
                <a:latin typeface="Times New Roman" pitchFamily="18" charset="0"/>
                <a:cs typeface="Times New Roman" pitchFamily="18" charset="0"/>
              </a:rPr>
              <a:t>2</a:t>
            </a:r>
            <a:r>
              <a:rPr lang="en-US" sz="3100" b="1" dirty="0" smtClean="0">
                <a:latin typeface="Times New Roman" pitchFamily="18" charset="0"/>
                <a:cs typeface="Times New Roman" pitchFamily="18" charset="0"/>
              </a:rPr>
              <a:t> _  My brother’s name is Thomas. He’s six years old. He’s got short blond hair and blue eyes. He is very noisy. Jill, my sister, is tall with long brown hair and brown eyes. She’s fourteen years old and very attractive. My mother is a dentist. Her name’s Ruth. She’s got long black hair and she’s very kind and friendly. My father, Jack, is a lawyer. He’s quite tall and he’s very intelligent. Here is a photo of all of us in the park. Can you find me?</a:t>
            </a:r>
            <a:r>
              <a:rPr lang="ru-RU" sz="3100" b="1" dirty="0" smtClean="0">
                <a:latin typeface="Times New Roman" pitchFamily="18" charset="0"/>
                <a:cs typeface="Times New Roman" pitchFamily="18" charset="0"/>
              </a:rPr>
              <a:t/>
            </a:r>
            <a:br>
              <a:rPr lang="ru-RU" sz="3100" b="1" dirty="0" smtClean="0">
                <a:latin typeface="Times New Roman" pitchFamily="18" charset="0"/>
                <a:cs typeface="Times New Roman" pitchFamily="18" charset="0"/>
              </a:rPr>
            </a:br>
            <a:r>
              <a:rPr lang="en-US" sz="3100" b="1" dirty="0" smtClean="0">
                <a:solidFill>
                  <a:srgbClr val="C00000"/>
                </a:solidFill>
                <a:latin typeface="Times New Roman" pitchFamily="18" charset="0"/>
                <a:cs typeface="Times New Roman" pitchFamily="18" charset="0"/>
              </a:rPr>
              <a:t>3</a:t>
            </a:r>
            <a:r>
              <a:rPr lang="en-US" sz="3100" b="1" dirty="0" smtClean="0">
                <a:latin typeface="Times New Roman" pitchFamily="18" charset="0"/>
                <a:cs typeface="Times New Roman" pitchFamily="18" charset="0"/>
              </a:rPr>
              <a:t> _ Please write soon and tell me about</a:t>
            </a:r>
            <a:r>
              <a:rPr lang="ru-RU" sz="3100" b="1" dirty="0" smtClean="0">
                <a:latin typeface="Times New Roman" pitchFamily="18" charset="0"/>
                <a:cs typeface="Times New Roman" pitchFamily="18" charset="0"/>
              </a:rPr>
              <a:t> </a:t>
            </a:r>
            <a:r>
              <a:rPr lang="en-US" sz="3100" b="1" dirty="0" smtClean="0">
                <a:latin typeface="Times New Roman" pitchFamily="18" charset="0"/>
                <a:cs typeface="Times New Roman" pitchFamily="18" charset="0"/>
              </a:rPr>
              <a:t>your family.</a:t>
            </a:r>
            <a:br>
              <a:rPr lang="en-US" sz="3100" b="1" dirty="0" smtClean="0">
                <a:latin typeface="Times New Roman" pitchFamily="18" charset="0"/>
                <a:cs typeface="Times New Roman" pitchFamily="18" charset="0"/>
              </a:rPr>
            </a:br>
            <a:r>
              <a:rPr lang="en-US" sz="3100" b="1" dirty="0" smtClean="0">
                <a:latin typeface="Times New Roman" pitchFamily="18" charset="0"/>
                <a:cs typeface="Times New Roman" pitchFamily="18" charset="0"/>
              </a:rPr>
              <a:t>Love,</a:t>
            </a:r>
            <a:br>
              <a:rPr lang="en-US" sz="3100" b="1" dirty="0" smtClean="0">
                <a:latin typeface="Times New Roman" pitchFamily="18" charset="0"/>
                <a:cs typeface="Times New Roman" pitchFamily="18" charset="0"/>
              </a:rPr>
            </a:br>
            <a:r>
              <a:rPr lang="en-US" sz="3100" b="1" dirty="0" smtClean="0">
                <a:latin typeface="Times New Roman" pitchFamily="18" charset="0"/>
                <a:cs typeface="Times New Roman" pitchFamily="18" charset="0"/>
              </a:rPr>
              <a:t>Bill</a:t>
            </a: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endParaRPr lang="ru-RU" sz="2400" dirty="0"/>
          </a:p>
        </p:txBody>
      </p:sp>
      <p:sp>
        <p:nvSpPr>
          <p:cNvPr id="3" name="Подзаголовок 2"/>
          <p:cNvSpPr>
            <a:spLocks noGrp="1"/>
          </p:cNvSpPr>
          <p:nvPr>
            <p:ph type="subTitle" idx="1"/>
          </p:nvPr>
        </p:nvSpPr>
        <p:spPr>
          <a:xfrm flipV="1">
            <a:off x="1371600" y="7643842"/>
            <a:ext cx="6400800" cy="285752"/>
          </a:xfrm>
        </p:spPr>
        <p:txBody>
          <a:bodyPr>
            <a:normAutofit fontScale="47500" lnSpcReduction="20000"/>
          </a:bodyPr>
          <a:lstStyle/>
          <a:p>
            <a:endParaRPr lang="ru-RU" dirty="0"/>
          </a:p>
        </p:txBody>
      </p:sp>
      <p:sp>
        <p:nvSpPr>
          <p:cNvPr id="4" name="Прямоугольник 3"/>
          <p:cNvSpPr/>
          <p:nvPr/>
        </p:nvSpPr>
        <p:spPr>
          <a:xfrm>
            <a:off x="214282" y="785794"/>
            <a:ext cx="308098" cy="523220"/>
          </a:xfrm>
          <a:prstGeom prst="rect">
            <a:avLst/>
          </a:prstGeom>
        </p:spPr>
        <p:txBody>
          <a:bodyPr wrap="square">
            <a:spAutoFit/>
          </a:bodyPr>
          <a:lstStyle/>
          <a:p>
            <a:r>
              <a:rPr lang="en-US" sz="2800" b="1" dirty="0" smtClean="0">
                <a:solidFill>
                  <a:srgbClr val="FF0000"/>
                </a:solidFill>
                <a:latin typeface="Times New Roman" pitchFamily="18" charset="0"/>
                <a:cs typeface="Times New Roman" pitchFamily="18" charset="0"/>
              </a:rPr>
              <a:t>C</a:t>
            </a:r>
            <a:endParaRPr lang="ru-RU" sz="2800" b="1" dirty="0">
              <a:solidFill>
                <a:srgbClr val="FF0000"/>
              </a:solidFill>
              <a:latin typeface="Times New Roman" pitchFamily="18" charset="0"/>
              <a:cs typeface="Times New Roman" pitchFamily="18" charset="0"/>
            </a:endParaRPr>
          </a:p>
        </p:txBody>
      </p:sp>
      <p:sp>
        <p:nvSpPr>
          <p:cNvPr id="5" name="Прямоугольник 4"/>
          <p:cNvSpPr/>
          <p:nvPr/>
        </p:nvSpPr>
        <p:spPr>
          <a:xfrm>
            <a:off x="285720" y="2000240"/>
            <a:ext cx="444352" cy="523220"/>
          </a:xfrm>
          <a:prstGeom prst="rect">
            <a:avLst/>
          </a:prstGeom>
        </p:spPr>
        <p:txBody>
          <a:bodyPr wrap="none">
            <a:spAutoFit/>
          </a:bodyPr>
          <a:lstStyle/>
          <a:p>
            <a:r>
              <a:rPr lang="en-US" sz="2800" b="1" dirty="0" smtClean="0">
                <a:solidFill>
                  <a:srgbClr val="FF0000"/>
                </a:solidFill>
                <a:latin typeface="Times New Roman" pitchFamily="18" charset="0"/>
                <a:cs typeface="Times New Roman" pitchFamily="18" charset="0"/>
              </a:rPr>
              <a:t>A</a:t>
            </a:r>
            <a:endParaRPr lang="ru-RU" sz="2800" b="1" dirty="0">
              <a:solidFill>
                <a:srgbClr val="FF0000"/>
              </a:solidFill>
              <a:latin typeface="Times New Roman" pitchFamily="18" charset="0"/>
              <a:cs typeface="Times New Roman" pitchFamily="18" charset="0"/>
            </a:endParaRPr>
          </a:p>
        </p:txBody>
      </p:sp>
      <p:sp>
        <p:nvSpPr>
          <p:cNvPr id="7" name="Прямоугольник 6"/>
          <p:cNvSpPr/>
          <p:nvPr/>
        </p:nvSpPr>
        <p:spPr>
          <a:xfrm>
            <a:off x="142844" y="5429264"/>
            <a:ext cx="513282" cy="523220"/>
          </a:xfrm>
          <a:prstGeom prst="rect">
            <a:avLst/>
          </a:prstGeom>
        </p:spPr>
        <p:txBody>
          <a:bodyPr wrap="none">
            <a:spAutoFit/>
          </a:bodyPr>
          <a:lstStyle/>
          <a:p>
            <a:r>
              <a:rPr lang="en-US" sz="2800" b="1" dirty="0" smtClean="0">
                <a:solidFill>
                  <a:srgbClr val="FF0000"/>
                </a:solidFill>
                <a:latin typeface="Times New Roman" pitchFamily="18" charset="0"/>
                <a:cs typeface="Times New Roman" pitchFamily="18" charset="0"/>
              </a:rPr>
              <a:t> B</a:t>
            </a:r>
            <a:endParaRPr lang="ru-RU" sz="2800" b="1" dirty="0">
              <a:solidFill>
                <a:srgbClr val="FF0000"/>
              </a:solidFill>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70"/>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4282" y="214290"/>
            <a:ext cx="8715436" cy="3028971"/>
          </a:xfrm>
        </p:spPr>
        <p:txBody>
          <a:bodyPr>
            <a:normAutofit/>
          </a:bodyPr>
          <a:lstStyle/>
          <a:p>
            <a:r>
              <a:rPr lang="en-US" sz="6000" b="1" dirty="0" smtClean="0">
                <a:solidFill>
                  <a:srgbClr val="C00000"/>
                </a:solidFill>
                <a:latin typeface="Times New Roman" pitchFamily="18" charset="0"/>
                <a:cs typeface="Times New Roman" pitchFamily="18" charset="0"/>
              </a:rPr>
              <a:t>My family</a:t>
            </a:r>
            <a:r>
              <a:rPr lang="ru-RU" dirty="0" smtClean="0">
                <a:solidFill>
                  <a:srgbClr val="C00000"/>
                </a:solidFill>
                <a:latin typeface="Times New Roman" pitchFamily="18" charset="0"/>
                <a:cs typeface="Times New Roman" pitchFamily="18" charset="0"/>
              </a:rPr>
              <a:t/>
            </a:r>
            <a:br>
              <a:rPr lang="ru-RU" dirty="0" smtClean="0">
                <a:solidFill>
                  <a:srgbClr val="C00000"/>
                </a:solidFill>
                <a:latin typeface="Times New Roman" pitchFamily="18" charset="0"/>
                <a:cs typeface="Times New Roman" pitchFamily="18" charset="0"/>
              </a:rPr>
            </a:br>
            <a:r>
              <a:rPr lang="en-US" sz="3200" b="1" dirty="0" smtClean="0">
                <a:latin typeface="Times New Roman" pitchFamily="18" charset="0"/>
                <a:cs typeface="Times New Roman" pitchFamily="18" charset="0"/>
              </a:rPr>
              <a:t>Writing a letter to a penfriend </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introducing yourself and your family</a:t>
            </a:r>
            <a:endParaRPr lang="ru-RU"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flipV="1">
            <a:off x="1371600" y="6858000"/>
            <a:ext cx="6400800" cy="357214"/>
          </a:xfrm>
        </p:spPr>
        <p:txBody>
          <a:bodyPr>
            <a:normAutofit fontScale="62500" lnSpcReduction="20000"/>
          </a:bodyPr>
          <a:lstStyle/>
          <a:p>
            <a:endParaRPr lang="ru-RU" dirty="0"/>
          </a:p>
        </p:txBody>
      </p:sp>
      <p:pic>
        <p:nvPicPr>
          <p:cNvPr id="4" name="Рисунок 3"/>
          <p:cNvPicPr/>
          <p:nvPr/>
        </p:nvPicPr>
        <p:blipFill>
          <a:blip r:embed="rId2" cstate="print"/>
          <a:srcRect/>
          <a:stretch>
            <a:fillRect/>
          </a:stretch>
        </p:blipFill>
        <p:spPr bwMode="auto">
          <a:xfrm>
            <a:off x="2214546" y="3071810"/>
            <a:ext cx="4824000" cy="3096000"/>
          </a:xfrm>
          <a:prstGeom prst="rect">
            <a:avLst/>
          </a:prstGeom>
          <a:noFill/>
          <a:ln w="9525">
            <a:solidFill>
              <a:srgbClr val="002060"/>
            </a:solid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
            </a:r>
            <a:br>
              <a:rPr lang="ru-RU" dirty="0" smtClean="0"/>
            </a:br>
            <a:endParaRPr lang="ru-RU" dirty="0"/>
          </a:p>
        </p:txBody>
      </p:sp>
      <p:sp>
        <p:nvSpPr>
          <p:cNvPr id="8" name="Подзаголовок 7"/>
          <p:cNvSpPr>
            <a:spLocks noGrp="1"/>
          </p:cNvSpPr>
          <p:nvPr>
            <p:ph type="subTitle" idx="1"/>
          </p:nvPr>
        </p:nvSpPr>
        <p:spPr>
          <a:xfrm>
            <a:off x="214282" y="1928802"/>
            <a:ext cx="8643998" cy="6215082"/>
          </a:xfrm>
        </p:spPr>
        <p:txBody>
          <a:bodyPr>
            <a:normAutofit/>
          </a:bodyPr>
          <a:lstStyle/>
          <a:p>
            <a:pPr lvl="0" algn="l" fontAlgn="base">
              <a:lnSpc>
                <a:spcPct val="150000"/>
              </a:lnSpc>
              <a:spcBef>
                <a:spcPct val="0"/>
              </a:spcBef>
              <a:spcAft>
                <a:spcPct val="0"/>
              </a:spcAft>
            </a:pPr>
            <a:r>
              <a:rPr lang="en-US" b="1" dirty="0" smtClean="0">
                <a:solidFill>
                  <a:srgbClr val="C00000"/>
                </a:solidFill>
                <a:latin typeface="Times New Roman" pitchFamily="18" charset="0"/>
                <a:ea typeface="Times New Roman" pitchFamily="18" charset="0"/>
                <a:cs typeface="Times New Roman" pitchFamily="18" charset="0"/>
              </a:rPr>
              <a:t>A </a:t>
            </a:r>
            <a:r>
              <a:rPr lang="en-US" b="1" dirty="0" smtClean="0">
                <a:solidFill>
                  <a:schemeClr val="tx1"/>
                </a:solidFill>
                <a:latin typeface="Times New Roman" pitchFamily="18" charset="0"/>
                <a:ea typeface="Times New Roman" pitchFamily="18" charset="0"/>
                <a:cs typeface="Times New Roman" pitchFamily="18" charset="0"/>
              </a:rPr>
              <a:t> There are five people in my family.</a:t>
            </a:r>
            <a:endParaRPr lang="ru-RU" b="1" dirty="0" smtClean="0">
              <a:solidFill>
                <a:schemeClr val="tx1"/>
              </a:solidFill>
              <a:latin typeface="Times New Roman" pitchFamily="18" charset="0"/>
              <a:cs typeface="Times New Roman" pitchFamily="18" charset="0"/>
            </a:endParaRPr>
          </a:p>
          <a:p>
            <a:pPr lvl="0" algn="l" eaLnBrk="0" fontAlgn="base" hangingPunct="0">
              <a:lnSpc>
                <a:spcPct val="150000"/>
              </a:lnSpc>
              <a:spcBef>
                <a:spcPct val="0"/>
              </a:spcBef>
              <a:spcAft>
                <a:spcPct val="0"/>
              </a:spcAft>
            </a:pPr>
            <a:r>
              <a:rPr lang="en-US" b="1" dirty="0" smtClean="0">
                <a:solidFill>
                  <a:srgbClr val="C00000"/>
                </a:solidFill>
                <a:latin typeface="Times New Roman" pitchFamily="18" charset="0"/>
                <a:ea typeface="Times New Roman" pitchFamily="18" charset="0"/>
                <a:cs typeface="Times New Roman" pitchFamily="18" charset="0"/>
              </a:rPr>
              <a:t>В</a:t>
            </a:r>
            <a:r>
              <a:rPr lang="en-US" b="1" dirty="0" smtClean="0">
                <a:solidFill>
                  <a:schemeClr val="tx1"/>
                </a:solidFill>
                <a:latin typeface="Times New Roman" pitchFamily="18" charset="0"/>
                <a:ea typeface="Times New Roman" pitchFamily="18" charset="0"/>
                <a:cs typeface="Times New Roman" pitchFamily="18" charset="0"/>
              </a:rPr>
              <a:t>   Well, that’s all about me and my family.</a:t>
            </a:r>
            <a:endParaRPr lang="ru-RU" b="1" dirty="0" smtClean="0">
              <a:solidFill>
                <a:schemeClr val="tx1"/>
              </a:solidFill>
              <a:latin typeface="Times New Roman" pitchFamily="18" charset="0"/>
              <a:cs typeface="Times New Roman" pitchFamily="18" charset="0"/>
            </a:endParaRPr>
          </a:p>
          <a:p>
            <a:pPr lvl="0" algn="l" eaLnBrk="0" fontAlgn="base" hangingPunct="0">
              <a:lnSpc>
                <a:spcPct val="150000"/>
              </a:lnSpc>
              <a:spcBef>
                <a:spcPct val="0"/>
              </a:spcBef>
              <a:spcAft>
                <a:spcPct val="0"/>
              </a:spcAft>
            </a:pPr>
            <a:r>
              <a:rPr lang="en-US" b="1" dirty="0" smtClean="0">
                <a:solidFill>
                  <a:srgbClr val="C00000"/>
                </a:solidFill>
                <a:latin typeface="Times New Roman" pitchFamily="18" charset="0"/>
                <a:ea typeface="Times New Roman" pitchFamily="18" charset="0"/>
                <a:cs typeface="Times New Roman" pitchFamily="18" charset="0"/>
              </a:rPr>
              <a:t>С </a:t>
            </a:r>
            <a:r>
              <a:rPr lang="en-US" b="1" dirty="0" smtClean="0">
                <a:solidFill>
                  <a:schemeClr val="tx1"/>
                </a:solidFill>
                <a:latin typeface="Times New Roman" pitchFamily="18" charset="0"/>
                <a:ea typeface="Times New Roman" pitchFamily="18" charset="0"/>
                <a:cs typeface="Times New Roman" pitchFamily="18" charset="0"/>
              </a:rPr>
              <a:t>  Hi! I’m Bill Peters and I’m twelve years old.</a:t>
            </a:r>
            <a:endParaRPr lang="en-US" b="1" dirty="0" smtClean="0">
              <a:solidFill>
                <a:schemeClr val="tx1"/>
              </a:solidFill>
              <a:latin typeface="Times New Roman" pitchFamily="18" charset="0"/>
              <a:cs typeface="Times New Roman" pitchFamily="18" charset="0"/>
            </a:endParaRPr>
          </a:p>
          <a:p>
            <a:endParaRPr lang="ru-RU" sz="2000" dirty="0"/>
          </a:p>
        </p:txBody>
      </p:sp>
      <p:sp>
        <p:nvSpPr>
          <p:cNvPr id="9" name="Прямоугольник 8"/>
          <p:cNvSpPr/>
          <p:nvPr/>
        </p:nvSpPr>
        <p:spPr>
          <a:xfrm>
            <a:off x="0" y="214290"/>
            <a:ext cx="8858280" cy="1569660"/>
          </a:xfrm>
          <a:prstGeom prst="rect">
            <a:avLst/>
          </a:prstGeom>
        </p:spPr>
        <p:txBody>
          <a:bodyPr wrap="square">
            <a:spAutoFit/>
          </a:bodyPr>
          <a:lstStyle/>
          <a:p>
            <a:r>
              <a:rPr lang="en-US" sz="3200" b="1" dirty="0" smtClean="0">
                <a:latin typeface="Times New Roman" pitchFamily="18" charset="0"/>
                <a:cs typeface="Times New Roman" pitchFamily="18" charset="0"/>
              </a:rPr>
              <a:t>Ex.5</a:t>
            </a:r>
            <a:r>
              <a:rPr lang="en-US" sz="3200" b="1" dirty="0" smtClean="0">
                <a:solidFill>
                  <a:srgbClr val="C00000"/>
                </a:solidFill>
                <a:latin typeface="Times New Roman" pitchFamily="18" charset="0"/>
                <a:cs typeface="Times New Roman" pitchFamily="18" charset="0"/>
              </a:rPr>
              <a:t>  </a:t>
            </a:r>
          </a:p>
          <a:p>
            <a:r>
              <a:rPr lang="en-US" sz="3200" b="1" dirty="0" smtClean="0">
                <a:solidFill>
                  <a:srgbClr val="C00000"/>
                </a:solidFill>
                <a:latin typeface="Times New Roman" pitchFamily="18" charset="0"/>
                <a:cs typeface="Times New Roman" pitchFamily="18" charset="0"/>
              </a:rPr>
              <a:t>Read the letter and match the sentences (A-C) to the paragraphs</a:t>
            </a:r>
            <a:r>
              <a:rPr lang="ru-RU" sz="3200" b="1" dirty="0" smtClean="0">
                <a:solidFill>
                  <a:srgbClr val="C00000"/>
                </a:solidFill>
                <a:latin typeface="Times New Roman" pitchFamily="18" charset="0"/>
                <a:cs typeface="Times New Roman" pitchFamily="18" charset="0"/>
              </a:rPr>
              <a:t>:</a:t>
            </a:r>
            <a:endParaRPr lang="ru-RU" sz="3200" b="1" dirty="0">
              <a:solidFill>
                <a:srgbClr val="C00000"/>
              </a:solidFill>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fade">
                                      <p:cBhvr>
                                        <p:cTn id="14" dur="1000"/>
                                        <p:tgtEl>
                                          <p:spTgt spid="8">
                                            <p:txEl>
                                              <p:pRg st="1" end="1"/>
                                            </p:txEl>
                                          </p:spTgt>
                                        </p:tgtEl>
                                      </p:cBhvr>
                                    </p:animEffect>
                                    <p:anim calcmode="lin" valueType="num">
                                      <p:cBhvr>
                                        <p:cTn id="1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1000"/>
                                        <p:tgtEl>
                                          <p:spTgt spid="8">
                                            <p:txEl>
                                              <p:pRg st="2" end="2"/>
                                            </p:txEl>
                                          </p:spTgt>
                                        </p:tgtEl>
                                      </p:cBhvr>
                                    </p:animEffect>
                                    <p:anim calcmode="lin" valueType="num">
                                      <p:cBhvr>
                                        <p:cTn id="22"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214291"/>
            <a:ext cx="7772400" cy="1071570"/>
          </a:xfrm>
        </p:spPr>
        <p:txBody>
          <a:bodyPr>
            <a:normAutofit/>
          </a:bodyPr>
          <a:lstStyle/>
          <a:p>
            <a:r>
              <a:rPr lang="en-US" sz="3200" b="1" dirty="0" smtClean="0">
                <a:solidFill>
                  <a:srgbClr val="C00000"/>
                </a:solidFill>
                <a:latin typeface="Times New Roman" pitchFamily="18" charset="0"/>
                <a:cs typeface="Times New Roman" pitchFamily="18" charset="0"/>
              </a:rPr>
              <a:t>Identify the people in the picture:</a:t>
            </a:r>
            <a:endParaRPr lang="ru-RU" sz="3200" dirty="0"/>
          </a:p>
        </p:txBody>
      </p:sp>
      <p:sp>
        <p:nvSpPr>
          <p:cNvPr id="3" name="Подзаголовок 2"/>
          <p:cNvSpPr>
            <a:spLocks noGrp="1"/>
          </p:cNvSpPr>
          <p:nvPr>
            <p:ph type="subTitle" idx="1"/>
          </p:nvPr>
        </p:nvSpPr>
        <p:spPr>
          <a:xfrm flipV="1">
            <a:off x="4714876" y="6812280"/>
            <a:ext cx="3629028" cy="45719"/>
          </a:xfrm>
        </p:spPr>
        <p:txBody>
          <a:bodyPr>
            <a:normAutofit fontScale="25000" lnSpcReduction="20000"/>
          </a:bodyPr>
          <a:lstStyle/>
          <a:p>
            <a:endParaRPr lang="ru-RU" dirty="0"/>
          </a:p>
        </p:txBody>
      </p:sp>
      <p:pic>
        <p:nvPicPr>
          <p:cNvPr id="4" name="Picture 2"/>
          <p:cNvPicPr>
            <a:picLocks noChangeAspect="1" noChangeArrowheads="1"/>
          </p:cNvPicPr>
          <p:nvPr/>
        </p:nvPicPr>
        <p:blipFill>
          <a:blip r:embed="rId2" cstate="print"/>
          <a:srcRect/>
          <a:stretch>
            <a:fillRect/>
          </a:stretch>
        </p:blipFill>
        <p:spPr bwMode="auto">
          <a:xfrm>
            <a:off x="2786050" y="1428736"/>
            <a:ext cx="3714744" cy="4357694"/>
          </a:xfrm>
          <a:prstGeom prst="rect">
            <a:avLst/>
          </a:prstGeom>
          <a:noFill/>
          <a:ln w="9525">
            <a:solidFill>
              <a:srgbClr val="002060"/>
            </a:solidFill>
            <a:miter lim="800000"/>
            <a:headEnd/>
            <a:tailEnd/>
          </a:ln>
        </p:spPr>
      </p:pic>
      <p:sp>
        <p:nvSpPr>
          <p:cNvPr id="5" name="Прямоугольник 4"/>
          <p:cNvSpPr/>
          <p:nvPr/>
        </p:nvSpPr>
        <p:spPr>
          <a:xfrm>
            <a:off x="285720" y="1857364"/>
            <a:ext cx="1428760" cy="584775"/>
          </a:xfrm>
          <a:prstGeom prst="rect">
            <a:avLst/>
          </a:prstGeom>
        </p:spPr>
        <p:txBody>
          <a:bodyPr wrap="square">
            <a:spAutoFit/>
          </a:bodyPr>
          <a:lstStyle/>
          <a:p>
            <a:r>
              <a:rPr lang="en-US" sz="3200" b="1" dirty="0" smtClean="0">
                <a:solidFill>
                  <a:srgbClr val="002060"/>
                </a:solidFill>
                <a:latin typeface="Times New Roman" pitchFamily="18" charset="0"/>
                <a:cs typeface="Times New Roman" pitchFamily="18" charset="0"/>
              </a:rPr>
              <a:t>Bill</a:t>
            </a:r>
            <a:endParaRPr lang="ru-RU" sz="3200" b="1" dirty="0">
              <a:solidFill>
                <a:srgbClr val="002060"/>
              </a:solidFill>
              <a:latin typeface="Times New Roman" pitchFamily="18" charset="0"/>
              <a:cs typeface="Times New Roman" pitchFamily="18" charset="0"/>
            </a:endParaRPr>
          </a:p>
        </p:txBody>
      </p:sp>
      <p:cxnSp>
        <p:nvCxnSpPr>
          <p:cNvPr id="7" name="Прямая со стрелкой 6"/>
          <p:cNvCxnSpPr/>
          <p:nvPr/>
        </p:nvCxnSpPr>
        <p:spPr>
          <a:xfrm>
            <a:off x="1071538" y="2214554"/>
            <a:ext cx="3071834" cy="214314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p:nvSpPr>
        <p:spPr>
          <a:xfrm>
            <a:off x="7215206" y="1643050"/>
            <a:ext cx="1598515" cy="584775"/>
          </a:xfrm>
          <a:prstGeom prst="rect">
            <a:avLst/>
          </a:prstGeom>
        </p:spPr>
        <p:txBody>
          <a:bodyPr wrap="none">
            <a:spAutoFit/>
          </a:bodyPr>
          <a:lstStyle/>
          <a:p>
            <a:r>
              <a:rPr lang="en-US" sz="3200" b="1" dirty="0" smtClean="0">
                <a:solidFill>
                  <a:srgbClr val="002060"/>
                </a:solidFill>
                <a:latin typeface="Times New Roman" pitchFamily="18" charset="0"/>
                <a:cs typeface="Times New Roman" pitchFamily="18" charset="0"/>
              </a:rPr>
              <a:t>Thomas</a:t>
            </a:r>
            <a:endParaRPr lang="ru-RU" sz="3200" b="1" dirty="0">
              <a:solidFill>
                <a:srgbClr val="002060"/>
              </a:solidFill>
              <a:latin typeface="Times New Roman" pitchFamily="18" charset="0"/>
              <a:cs typeface="Times New Roman" pitchFamily="18" charset="0"/>
            </a:endParaRPr>
          </a:p>
        </p:txBody>
      </p:sp>
      <p:cxnSp>
        <p:nvCxnSpPr>
          <p:cNvPr id="10" name="Прямая со стрелкой 9"/>
          <p:cNvCxnSpPr>
            <a:stCxn id="8" idx="1"/>
          </p:cNvCxnSpPr>
          <p:nvPr/>
        </p:nvCxnSpPr>
        <p:spPr>
          <a:xfrm rot="10800000" flipV="1">
            <a:off x="4857752" y="1935438"/>
            <a:ext cx="2357454" cy="265844"/>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1" name="Прямоугольник 10"/>
          <p:cNvSpPr/>
          <p:nvPr/>
        </p:nvSpPr>
        <p:spPr>
          <a:xfrm>
            <a:off x="285720" y="4000504"/>
            <a:ext cx="731290" cy="584775"/>
          </a:xfrm>
          <a:prstGeom prst="rect">
            <a:avLst/>
          </a:prstGeom>
        </p:spPr>
        <p:txBody>
          <a:bodyPr wrap="none">
            <a:spAutoFit/>
          </a:bodyPr>
          <a:lstStyle/>
          <a:p>
            <a:r>
              <a:rPr lang="en-US" sz="3200" b="1" dirty="0" smtClean="0">
                <a:solidFill>
                  <a:srgbClr val="002060"/>
                </a:solidFill>
                <a:latin typeface="Times New Roman" pitchFamily="18" charset="0"/>
                <a:cs typeface="Times New Roman" pitchFamily="18" charset="0"/>
              </a:rPr>
              <a:t>Jill</a:t>
            </a:r>
            <a:endParaRPr lang="ru-RU" sz="3200" b="1" dirty="0">
              <a:solidFill>
                <a:srgbClr val="002060"/>
              </a:solidFill>
              <a:latin typeface="Times New Roman" pitchFamily="18" charset="0"/>
              <a:cs typeface="Times New Roman" pitchFamily="18" charset="0"/>
            </a:endParaRPr>
          </a:p>
        </p:txBody>
      </p:sp>
      <p:cxnSp>
        <p:nvCxnSpPr>
          <p:cNvPr id="13" name="Прямая со стрелкой 12"/>
          <p:cNvCxnSpPr/>
          <p:nvPr/>
        </p:nvCxnSpPr>
        <p:spPr>
          <a:xfrm flipV="1">
            <a:off x="928662" y="2500306"/>
            <a:ext cx="2769172" cy="178595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rot="10800000">
            <a:off x="5500694" y="2714620"/>
            <a:ext cx="1928826" cy="1000132"/>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26" name="Прямоугольник 25"/>
          <p:cNvSpPr/>
          <p:nvPr/>
        </p:nvSpPr>
        <p:spPr>
          <a:xfrm>
            <a:off x="7358082" y="3429000"/>
            <a:ext cx="1072730" cy="584775"/>
          </a:xfrm>
          <a:prstGeom prst="rect">
            <a:avLst/>
          </a:prstGeom>
        </p:spPr>
        <p:txBody>
          <a:bodyPr wrap="none">
            <a:spAutoFit/>
          </a:bodyPr>
          <a:lstStyle/>
          <a:p>
            <a:r>
              <a:rPr lang="en-US" sz="3200" b="1" dirty="0" smtClean="0">
                <a:solidFill>
                  <a:srgbClr val="002060"/>
                </a:solidFill>
                <a:latin typeface="Times New Roman" pitchFamily="18" charset="0"/>
                <a:cs typeface="Times New Roman" pitchFamily="18" charset="0"/>
              </a:rPr>
              <a:t>Ruth</a:t>
            </a:r>
            <a:endParaRPr lang="ru-RU" sz="3200" b="1" dirty="0">
              <a:solidFill>
                <a:srgbClr val="002060"/>
              </a:solidFill>
              <a:latin typeface="Times New Roman" pitchFamily="18" charset="0"/>
              <a:cs typeface="Times New Roman" pitchFamily="18" charset="0"/>
            </a:endParaRPr>
          </a:p>
        </p:txBody>
      </p:sp>
      <p:sp>
        <p:nvSpPr>
          <p:cNvPr id="30" name="Прямоугольник 29"/>
          <p:cNvSpPr/>
          <p:nvPr/>
        </p:nvSpPr>
        <p:spPr>
          <a:xfrm>
            <a:off x="285720" y="5429264"/>
            <a:ext cx="1005403" cy="584775"/>
          </a:xfrm>
          <a:prstGeom prst="rect">
            <a:avLst/>
          </a:prstGeom>
        </p:spPr>
        <p:txBody>
          <a:bodyPr wrap="none">
            <a:spAutoFit/>
          </a:bodyPr>
          <a:lstStyle/>
          <a:p>
            <a:r>
              <a:rPr lang="en-US" sz="3200" b="1" dirty="0" smtClean="0">
                <a:solidFill>
                  <a:srgbClr val="002060"/>
                </a:solidFill>
                <a:latin typeface="Times New Roman" pitchFamily="18" charset="0"/>
                <a:cs typeface="Times New Roman" pitchFamily="18" charset="0"/>
              </a:rPr>
              <a:t>Jack</a:t>
            </a:r>
            <a:endParaRPr lang="ru-RU" sz="3200" b="1" dirty="0">
              <a:solidFill>
                <a:srgbClr val="002060"/>
              </a:solidFill>
              <a:latin typeface="Times New Roman" pitchFamily="18" charset="0"/>
              <a:cs typeface="Times New Roman" pitchFamily="18" charset="0"/>
            </a:endParaRPr>
          </a:p>
        </p:txBody>
      </p:sp>
      <p:cxnSp>
        <p:nvCxnSpPr>
          <p:cNvPr id="32" name="Прямая со стрелкой 31"/>
          <p:cNvCxnSpPr/>
          <p:nvPr/>
        </p:nvCxnSpPr>
        <p:spPr>
          <a:xfrm flipV="1">
            <a:off x="1285852" y="4357694"/>
            <a:ext cx="2428892" cy="1357322"/>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strVal val="#ppt_w*0.70"/>
                                          </p:val>
                                        </p:tav>
                                        <p:tav tm="100000">
                                          <p:val>
                                            <p:strVal val="#ppt_w"/>
                                          </p:val>
                                        </p:tav>
                                      </p:tavLst>
                                    </p:anim>
                                    <p:anim calcmode="lin" valueType="num">
                                      <p:cBhvr>
                                        <p:cTn id="36" dur="1000" fill="hold"/>
                                        <p:tgtEl>
                                          <p:spTgt spid="11"/>
                                        </p:tgtEl>
                                        <p:attrNameLst>
                                          <p:attrName>ppt_h</p:attrName>
                                        </p:attrNameLst>
                                      </p:cBhvr>
                                      <p:tavLst>
                                        <p:tav tm="0">
                                          <p:val>
                                            <p:strVal val="#ppt_h"/>
                                          </p:val>
                                        </p:tav>
                                        <p:tav tm="100000">
                                          <p:val>
                                            <p:strVal val="#ppt_h"/>
                                          </p:val>
                                        </p:tav>
                                      </p:tavLst>
                                    </p:anim>
                                    <p:animEffect transition="in" filter="fade">
                                      <p:cBhvr>
                                        <p:cTn id="37" dur="1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strVal val="#ppt_w*0.70"/>
                                          </p:val>
                                        </p:tav>
                                        <p:tav tm="100000">
                                          <p:val>
                                            <p:strVal val="#ppt_w"/>
                                          </p:val>
                                        </p:tav>
                                      </p:tavLst>
                                    </p:anim>
                                    <p:anim calcmode="lin" valueType="num">
                                      <p:cBhvr>
                                        <p:cTn id="43" dur="1000" fill="hold"/>
                                        <p:tgtEl>
                                          <p:spTgt spid="13"/>
                                        </p:tgtEl>
                                        <p:attrNameLst>
                                          <p:attrName>ppt_h</p:attrName>
                                        </p:attrNameLst>
                                      </p:cBhvr>
                                      <p:tavLst>
                                        <p:tav tm="0">
                                          <p:val>
                                            <p:strVal val="#ppt_h"/>
                                          </p:val>
                                        </p:tav>
                                        <p:tav tm="100000">
                                          <p:val>
                                            <p:strVal val="#ppt_h"/>
                                          </p:val>
                                        </p:tav>
                                      </p:tavLst>
                                    </p:anim>
                                    <p:animEffect transition="in" filter="fade">
                                      <p:cBhvr>
                                        <p:cTn id="44" dur="10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ppt_w</p:attrName>
                                        </p:attrNameLst>
                                      </p:cBhvr>
                                      <p:tavLst>
                                        <p:tav tm="0">
                                          <p:val>
                                            <p:strVal val="#ppt_w*0.70"/>
                                          </p:val>
                                        </p:tav>
                                        <p:tav tm="100000">
                                          <p:val>
                                            <p:strVal val="#ppt_w"/>
                                          </p:val>
                                        </p:tav>
                                      </p:tavLst>
                                    </p:anim>
                                    <p:anim calcmode="lin" valueType="num">
                                      <p:cBhvr>
                                        <p:cTn id="50" dur="1000" fill="hold"/>
                                        <p:tgtEl>
                                          <p:spTgt spid="8"/>
                                        </p:tgtEl>
                                        <p:attrNameLst>
                                          <p:attrName>ppt_h</p:attrName>
                                        </p:attrNameLst>
                                      </p:cBhvr>
                                      <p:tavLst>
                                        <p:tav tm="0">
                                          <p:val>
                                            <p:strVal val="#ppt_h"/>
                                          </p:val>
                                        </p:tav>
                                        <p:tav tm="100000">
                                          <p:val>
                                            <p:strVal val="#ppt_h"/>
                                          </p:val>
                                        </p:tav>
                                      </p:tavLst>
                                    </p:anim>
                                    <p:animEffect transition="in" filter="fade">
                                      <p:cBhvr>
                                        <p:cTn id="51" dur="10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1000" fill="hold"/>
                                        <p:tgtEl>
                                          <p:spTgt spid="10"/>
                                        </p:tgtEl>
                                        <p:attrNameLst>
                                          <p:attrName>ppt_w</p:attrName>
                                        </p:attrNameLst>
                                      </p:cBhvr>
                                      <p:tavLst>
                                        <p:tav tm="0">
                                          <p:val>
                                            <p:strVal val="#ppt_w*0.70"/>
                                          </p:val>
                                        </p:tav>
                                        <p:tav tm="100000">
                                          <p:val>
                                            <p:strVal val="#ppt_w"/>
                                          </p:val>
                                        </p:tav>
                                      </p:tavLst>
                                    </p:anim>
                                    <p:anim calcmode="lin" valueType="num">
                                      <p:cBhvr>
                                        <p:cTn id="57" dur="1000" fill="hold"/>
                                        <p:tgtEl>
                                          <p:spTgt spid="10"/>
                                        </p:tgtEl>
                                        <p:attrNameLst>
                                          <p:attrName>ppt_h</p:attrName>
                                        </p:attrNameLst>
                                      </p:cBhvr>
                                      <p:tavLst>
                                        <p:tav tm="0">
                                          <p:val>
                                            <p:strVal val="#ppt_h"/>
                                          </p:val>
                                        </p:tav>
                                        <p:tav tm="100000">
                                          <p:val>
                                            <p:strVal val="#ppt_h"/>
                                          </p:val>
                                        </p:tav>
                                      </p:tavLst>
                                    </p:anim>
                                    <p:animEffect transition="in" filter="fade">
                                      <p:cBhvr>
                                        <p:cTn id="58" dur="10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000" fill="hold"/>
                                        <p:tgtEl>
                                          <p:spTgt spid="26"/>
                                        </p:tgtEl>
                                        <p:attrNameLst>
                                          <p:attrName>ppt_w</p:attrName>
                                        </p:attrNameLst>
                                      </p:cBhvr>
                                      <p:tavLst>
                                        <p:tav tm="0">
                                          <p:val>
                                            <p:strVal val="#ppt_w*0.70"/>
                                          </p:val>
                                        </p:tav>
                                        <p:tav tm="100000">
                                          <p:val>
                                            <p:strVal val="#ppt_w"/>
                                          </p:val>
                                        </p:tav>
                                      </p:tavLst>
                                    </p:anim>
                                    <p:anim calcmode="lin" valueType="num">
                                      <p:cBhvr>
                                        <p:cTn id="64" dur="1000" fill="hold"/>
                                        <p:tgtEl>
                                          <p:spTgt spid="26"/>
                                        </p:tgtEl>
                                        <p:attrNameLst>
                                          <p:attrName>ppt_h</p:attrName>
                                        </p:attrNameLst>
                                      </p:cBhvr>
                                      <p:tavLst>
                                        <p:tav tm="0">
                                          <p:val>
                                            <p:strVal val="#ppt_h"/>
                                          </p:val>
                                        </p:tav>
                                        <p:tav tm="100000">
                                          <p:val>
                                            <p:strVal val="#ppt_h"/>
                                          </p:val>
                                        </p:tav>
                                      </p:tavLst>
                                    </p:anim>
                                    <p:animEffect transition="in" filter="fade">
                                      <p:cBhvr>
                                        <p:cTn id="65" dur="1000"/>
                                        <p:tgtEl>
                                          <p:spTgt spid="26"/>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nodeType="click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1000" fill="hold"/>
                                        <p:tgtEl>
                                          <p:spTgt spid="17"/>
                                        </p:tgtEl>
                                        <p:attrNameLst>
                                          <p:attrName>ppt_w</p:attrName>
                                        </p:attrNameLst>
                                      </p:cBhvr>
                                      <p:tavLst>
                                        <p:tav tm="0">
                                          <p:val>
                                            <p:strVal val="#ppt_w*0.70"/>
                                          </p:val>
                                        </p:tav>
                                        <p:tav tm="100000">
                                          <p:val>
                                            <p:strVal val="#ppt_w"/>
                                          </p:val>
                                        </p:tav>
                                      </p:tavLst>
                                    </p:anim>
                                    <p:anim calcmode="lin" valueType="num">
                                      <p:cBhvr>
                                        <p:cTn id="71" dur="1000" fill="hold"/>
                                        <p:tgtEl>
                                          <p:spTgt spid="17"/>
                                        </p:tgtEl>
                                        <p:attrNameLst>
                                          <p:attrName>ppt_h</p:attrName>
                                        </p:attrNameLst>
                                      </p:cBhvr>
                                      <p:tavLst>
                                        <p:tav tm="0">
                                          <p:val>
                                            <p:strVal val="#ppt_h"/>
                                          </p:val>
                                        </p:tav>
                                        <p:tav tm="100000">
                                          <p:val>
                                            <p:strVal val="#ppt_h"/>
                                          </p:val>
                                        </p:tav>
                                      </p:tavLst>
                                    </p:anim>
                                    <p:animEffect transition="in" filter="fade">
                                      <p:cBhvr>
                                        <p:cTn id="72" dur="10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55"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1000" fill="hold"/>
                                        <p:tgtEl>
                                          <p:spTgt spid="30"/>
                                        </p:tgtEl>
                                        <p:attrNameLst>
                                          <p:attrName>ppt_w</p:attrName>
                                        </p:attrNameLst>
                                      </p:cBhvr>
                                      <p:tavLst>
                                        <p:tav tm="0">
                                          <p:val>
                                            <p:strVal val="#ppt_w*0.70"/>
                                          </p:val>
                                        </p:tav>
                                        <p:tav tm="100000">
                                          <p:val>
                                            <p:strVal val="#ppt_w"/>
                                          </p:val>
                                        </p:tav>
                                      </p:tavLst>
                                    </p:anim>
                                    <p:anim calcmode="lin" valueType="num">
                                      <p:cBhvr>
                                        <p:cTn id="78" dur="1000" fill="hold"/>
                                        <p:tgtEl>
                                          <p:spTgt spid="30"/>
                                        </p:tgtEl>
                                        <p:attrNameLst>
                                          <p:attrName>ppt_h</p:attrName>
                                        </p:attrNameLst>
                                      </p:cBhvr>
                                      <p:tavLst>
                                        <p:tav tm="0">
                                          <p:val>
                                            <p:strVal val="#ppt_h"/>
                                          </p:val>
                                        </p:tav>
                                        <p:tav tm="100000">
                                          <p:val>
                                            <p:strVal val="#ppt_h"/>
                                          </p:val>
                                        </p:tav>
                                      </p:tavLst>
                                    </p:anim>
                                    <p:animEffect transition="in" filter="fade">
                                      <p:cBhvr>
                                        <p:cTn id="79" dur="1000"/>
                                        <p:tgtEl>
                                          <p:spTgt spid="30"/>
                                        </p:tgtEl>
                                      </p:cBhvr>
                                    </p:animEffect>
                                  </p:childTnLst>
                                </p:cTn>
                              </p:par>
                            </p:childTnLst>
                          </p:cTn>
                        </p:par>
                      </p:childTnLst>
                    </p:cTn>
                  </p:par>
                  <p:par>
                    <p:cTn id="80" fill="hold">
                      <p:stCondLst>
                        <p:cond delay="indefinite"/>
                      </p:stCondLst>
                      <p:childTnLst>
                        <p:par>
                          <p:cTn id="81" fill="hold">
                            <p:stCondLst>
                              <p:cond delay="0"/>
                            </p:stCondLst>
                            <p:childTnLst>
                              <p:par>
                                <p:cTn id="82" presetID="55" presetClass="entr" presetSubtype="0" fill="hold" nodeType="click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1000" fill="hold"/>
                                        <p:tgtEl>
                                          <p:spTgt spid="32"/>
                                        </p:tgtEl>
                                        <p:attrNameLst>
                                          <p:attrName>ppt_w</p:attrName>
                                        </p:attrNameLst>
                                      </p:cBhvr>
                                      <p:tavLst>
                                        <p:tav tm="0">
                                          <p:val>
                                            <p:strVal val="#ppt_w*0.70"/>
                                          </p:val>
                                        </p:tav>
                                        <p:tav tm="100000">
                                          <p:val>
                                            <p:strVal val="#ppt_w"/>
                                          </p:val>
                                        </p:tav>
                                      </p:tavLst>
                                    </p:anim>
                                    <p:anim calcmode="lin" valueType="num">
                                      <p:cBhvr>
                                        <p:cTn id="85" dur="1000" fill="hold"/>
                                        <p:tgtEl>
                                          <p:spTgt spid="32"/>
                                        </p:tgtEl>
                                        <p:attrNameLst>
                                          <p:attrName>ppt_h</p:attrName>
                                        </p:attrNameLst>
                                      </p:cBhvr>
                                      <p:tavLst>
                                        <p:tav tm="0">
                                          <p:val>
                                            <p:strVal val="#ppt_h"/>
                                          </p:val>
                                        </p:tav>
                                        <p:tav tm="100000">
                                          <p:val>
                                            <p:strVal val="#ppt_h"/>
                                          </p:val>
                                        </p:tav>
                                      </p:tavLst>
                                    </p:anim>
                                    <p:animEffect transition="in" filter="fade">
                                      <p:cBhvr>
                                        <p:cTn id="86"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P spid="11" grpId="0"/>
      <p:bldP spid="26" grpId="0"/>
      <p:bldP spid="30"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384</TotalTime>
  <Words>106</Words>
  <Application>Microsoft Office PowerPoint</Application>
  <PresentationFormat>Экран (4:3)</PresentationFormat>
  <Paragraphs>34</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 Моя семья   урок английского языка,5 класс, УМК М.З. Биболетовой   </vt:lpstr>
      <vt:lpstr>Ex.1  Read the sounds and the words then translate the words:   [s]   - sportsman, possible, famous;  [v]   - very, clever, creative, loving; [p]   - polite, stupid, typica; [əu] - know, so, close, go; [n]   - naughty, independent, unfriendly;  [r]    - rude, brave, friendly, responsible;  [m]  - impolite, impossible, humour; [z]   - pleasant, close, unzip. </vt:lpstr>
      <vt:lpstr>Ex.2  Fill in the adjectives:           • blue • only • straight • big • funny                     1 a (n)....................child                    2 a .......................family                    3 ..............................hair                    4 .............................eyes                    5 a..........................name</vt:lpstr>
      <vt:lpstr>Ex.3  In pairs, make sentences with the words / phrases in the list:    • mother • children • cousin  • colour eyes • slim • I've got  • good looking • what ... like?  • clever • shy • tall  • play with • what ... look like?</vt:lpstr>
      <vt:lpstr>Ex.4  Talk about yourself and your family.  You (full name, age, town, country, look like)      Your family members (name, age, job, looks like, is like) </vt:lpstr>
      <vt:lpstr> Dear Simon, 1 _ I’m short and slim with short brown hair and green eyes. I’m a student and I live with my family in Portland, the USA.  2 _  My brother’s name is Thomas. He’s six years old. He’s got short blond hair and blue eyes. He is very noisy. Jill, my sister, is tall with long brown hair and brown eyes. She’s fourteen years old and very attractive. My mother is a dentist. Her name’s Ruth. She’s got long black hair and she’s very kind and friendly. My father, Jack, is a lawyer. He’s quite tall and he’s very intelligent. Here is a photo of all of us in the park. Can you find me? 3 _ Please write soon and tell me about your family. Love, Bill </vt:lpstr>
      <vt:lpstr>My family Writing a letter to a penfriend  introducing yourself and your family</vt:lpstr>
      <vt:lpstr> </vt:lpstr>
      <vt:lpstr>Identify the people in the picture:</vt:lpstr>
      <vt:lpstr>                              Plan Dear … Introduction (Paragraph 1) ( your full name, age, what you look like, where you live) Main Body (Paragraph 2 ) (your family names, ages, jobs,  what they look like, what they are like)  Conclusion (Paragraph 3 ) ( ask friend to write back) Love, Your first name</vt:lpstr>
      <vt:lpstr>Your homework: write a letter introducing yourself and your family to your penfriend (100 - 120 words), using the plan and Bill’s letter as a model.</vt:lpstr>
      <vt:lpstr>            Continue the sentences:   1.На уроке я работал… 2.Своей работой на уроке я… 3.Урок для меня показался… 4.За урок я… 5.Мое настроение… 6.Материал урока мне был… 7.Домашнее задание мне кажется…</vt:lpstr>
      <vt:lpstr>Использованные материалы:  Интернет ресурсы:  1. https://im2-tub-ru.yandex.net/i?id=474018b97f929666d0fd0870cb039c7e&amp;n=33&amp;h=215&amp;w=269 - изображение семьи 2. http://i018.radikal.ru/1105/09/d9ee45104abe.jpg – изображение  семьи 3.http://img.dailymail.co.uk/i/pix/2007/11_03/happyfamilyG1811_468x541.jpg  - изображение семьи 4. http://news.vdv-s.ru/pics/t550/103684.jpg - изображение семьи   </vt:lpstr>
    </vt:vector>
  </TitlesOfParts>
  <Company>Krokoz™</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Ex.1 Read the sounds and the words.         Translate the words.   [s]-sportsman, possible, famous,  [v]-very, clever, creative, loving; [p]-polite, stupid, typical,  [əu] - know, so, close, go; [n]- naughty, independent, unfriendly,  [r] - rude, brave, friendly, responsible;  [m] - impolite, impossible, humour; [z] - pleasant, close, unzip. </dc:title>
  <dc:creator>Диана</dc:creator>
  <cp:lastModifiedBy>Татьяна</cp:lastModifiedBy>
  <cp:revision>63</cp:revision>
  <dcterms:created xsi:type="dcterms:W3CDTF">2012-01-30T17:03:08Z</dcterms:created>
  <dcterms:modified xsi:type="dcterms:W3CDTF">2016-10-23T17:35:44Z</dcterms:modified>
</cp:coreProperties>
</file>