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DEE2-2355-40DA-A994-202DFE311CDA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320D-3B02-4646-9B90-A6BD6F942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2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DEE2-2355-40DA-A994-202DFE311CDA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320D-3B02-4646-9B90-A6BD6F942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861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DEE2-2355-40DA-A994-202DFE311CDA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320D-3B02-4646-9B90-A6BD6F942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91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DEE2-2355-40DA-A994-202DFE311CDA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320D-3B02-4646-9B90-A6BD6F942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61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DEE2-2355-40DA-A994-202DFE311CDA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320D-3B02-4646-9B90-A6BD6F942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4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DEE2-2355-40DA-A994-202DFE311CDA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320D-3B02-4646-9B90-A6BD6F942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82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DEE2-2355-40DA-A994-202DFE311CDA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320D-3B02-4646-9B90-A6BD6F942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169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DEE2-2355-40DA-A994-202DFE311CDA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320D-3B02-4646-9B90-A6BD6F942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11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DEE2-2355-40DA-A994-202DFE311CDA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320D-3B02-4646-9B90-A6BD6F942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84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DEE2-2355-40DA-A994-202DFE311CDA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320D-3B02-4646-9B90-A6BD6F942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41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6DEE2-2355-40DA-A994-202DFE311CDA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320D-3B02-4646-9B90-A6BD6F942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798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6DEE2-2355-40DA-A994-202DFE311CDA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E320D-3B02-4646-9B90-A6BD6F942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801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и приёмы ознакомления дошкольников с художественной литературой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>
              <a:lnSpc>
                <a:spcPts val="2160"/>
              </a:lnSpc>
            </a:pPr>
            <a:r>
              <a:rPr lang="ru-RU" sz="1800" dirty="0"/>
              <a:t>Подготовила:</a:t>
            </a:r>
          </a:p>
          <a:p>
            <a:pPr algn="l">
              <a:lnSpc>
                <a:spcPts val="2160"/>
              </a:lnSpc>
            </a:pPr>
            <a:r>
              <a:rPr lang="ru-RU" sz="1800" dirty="0"/>
              <a:t>Маннанова А.Р.</a:t>
            </a:r>
          </a:p>
          <a:p>
            <a:pPr algn="l">
              <a:lnSpc>
                <a:spcPts val="2160"/>
              </a:lnSpc>
            </a:pPr>
            <a:r>
              <a:rPr lang="ru-RU" sz="1800" dirty="0"/>
              <a:t>Воспитатель 1кв.категория.</a:t>
            </a:r>
          </a:p>
        </p:txBody>
      </p:sp>
    </p:spTree>
    <p:extLst>
      <p:ext uri="{BB962C8B-B14F-4D97-AF65-F5344CB8AC3E}">
        <p14:creationId xmlns:p14="http://schemas.microsoft.com/office/powerpoint/2010/main" val="3417814103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6498" y="2967335"/>
            <a:ext cx="7879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63498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3366" y="1070775"/>
            <a:ext cx="76311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0" i="0" dirty="0">
                <a:solidFill>
                  <a:srgbClr val="333333"/>
                </a:solidFill>
                <a:effectLst/>
                <a:latin typeface="Arimo"/>
              </a:rPr>
              <a:t>Огромное влияние на развитие и обогащение речи ребенка имеет художественная литература. Она обогащает эмоции, воспитывает воображение и дает ребенку прекрасные образцы русского литературного языка. В рассказах дети познают лаконичность и точность слова; в стихах улавливают музыкальность, напевность, ритмичность русской речи; народные сказки раскрывают перед ними меткость и выразительность языка, показывают как, богата родная речь юмором, живыми и образными выражениями, сравнениями.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59674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4758" y="755256"/>
            <a:ext cx="857075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rgbClr val="333333"/>
                </a:solidFill>
                <a:effectLst/>
                <a:latin typeface="Arimo"/>
              </a:rPr>
              <a:t>С целью повышения качества работы по ознакомлению детей с художественной литературой и фольклором, обучению их рассказыванию и пересказу, выразительному чтению наизусть стихотворений,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Arimo"/>
              </a:rPr>
              <a:t>потешек</a:t>
            </a:r>
            <a:r>
              <a:rPr lang="ru-RU" b="0" i="0" dirty="0">
                <a:solidFill>
                  <a:srgbClr val="333333"/>
                </a:solidFill>
                <a:effectLst/>
                <a:latin typeface="Arimo"/>
              </a:rPr>
              <a:t>, работа по развитию образности, выразительности речи и начальных форм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Arimo"/>
              </a:rPr>
              <a:t>словестного</a:t>
            </a:r>
            <a:r>
              <a:rPr lang="ru-RU" b="0" i="0" dirty="0">
                <a:solidFill>
                  <a:srgbClr val="333333"/>
                </a:solidFill>
                <a:effectLst/>
                <a:latin typeface="Arimo"/>
              </a:rPr>
              <a:t> творчества – поставлены следующие задачи:</a:t>
            </a:r>
          </a:p>
          <a:p>
            <a:r>
              <a:rPr lang="ru-RU" b="0" i="0" dirty="0">
                <a:solidFill>
                  <a:srgbClr val="333333"/>
                </a:solidFill>
                <a:effectLst/>
                <a:latin typeface="Arimo"/>
              </a:rPr>
              <a:t>1. формировать первоначальные представления об особенностях художественной литературы: о жанрах (проза, поэзия, об их специфических особенностях; о композиции; о простейших элементах образности в языке;</a:t>
            </a:r>
          </a:p>
          <a:p>
            <a:r>
              <a:rPr lang="ru-RU" b="0" i="0" dirty="0">
                <a:solidFill>
                  <a:srgbClr val="333333"/>
                </a:solidFill>
                <a:effectLst/>
                <a:latin typeface="Arimo"/>
              </a:rPr>
              <a:t>2. развивать поэтический слух, способность к целостному восприятию произведений разных жанров, улавливать музыкальность, звучность, ритмичность, красоту и поэтичность рассказов, сказок, стихов.</a:t>
            </a:r>
          </a:p>
          <a:p>
            <a:r>
              <a:rPr lang="ru-RU" b="0" i="0" dirty="0">
                <a:solidFill>
                  <a:srgbClr val="333333"/>
                </a:solidFill>
                <a:effectLst/>
                <a:latin typeface="Arimo"/>
              </a:rPr>
              <a:t>3. воспитывать интерес к художественной литературе, обеспечить усвоение содержания произведений и эмоциональную отзывчивость на неё;</a:t>
            </a:r>
          </a:p>
          <a:p>
            <a:r>
              <a:rPr lang="ru-RU" b="0" i="0" dirty="0">
                <a:solidFill>
                  <a:srgbClr val="333333"/>
                </a:solidFill>
                <a:effectLst/>
                <a:latin typeface="Arimo"/>
              </a:rPr>
              <a:t>4. воспитывать литературно-художественный вкус, способность понимать и чувствовать настроение произведения.</a:t>
            </a:r>
          </a:p>
          <a:p>
            <a:r>
              <a:rPr lang="ru-RU" b="0" i="0" dirty="0">
                <a:solidFill>
                  <a:srgbClr val="333333"/>
                </a:solidFill>
                <a:effectLst/>
                <a:latin typeface="Arimo"/>
              </a:rPr>
              <a:t>5. Приобщать родителей к ознакомлению детей с художественной литературой.</a:t>
            </a:r>
          </a:p>
        </p:txBody>
      </p:sp>
    </p:spTree>
    <p:extLst>
      <p:ext uri="{BB962C8B-B14F-4D97-AF65-F5344CB8AC3E}">
        <p14:creationId xmlns:p14="http://schemas.microsoft.com/office/powerpoint/2010/main" val="3645823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73540" y="1116995"/>
            <a:ext cx="745501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mo"/>
              </a:rPr>
              <a:t>Основные методы ознакомления с художественной литературой </a:t>
            </a:r>
          </a:p>
          <a:p>
            <a:r>
              <a:rPr lang="ru-RU" sz="2000" dirty="0">
                <a:latin typeface="Arimo"/>
              </a:rPr>
              <a:t>1. Чтение воспитателя по книге или наизусть. Это дословная передача текста.</a:t>
            </a:r>
          </a:p>
          <a:p>
            <a:r>
              <a:rPr lang="ru-RU" sz="2000" dirty="0">
                <a:latin typeface="Arimo"/>
              </a:rPr>
              <a:t> 2. Рассказывание воспитателя. Это относительно свободная передача текста - возможна перестановка слов, их замена, толкование) </a:t>
            </a:r>
          </a:p>
          <a:p>
            <a:r>
              <a:rPr lang="ru-RU" sz="2000" dirty="0">
                <a:latin typeface="Arimo"/>
              </a:rPr>
              <a:t>3. </a:t>
            </a:r>
            <a:r>
              <a:rPr lang="ru-RU" sz="2000" dirty="0" err="1">
                <a:latin typeface="Arimo"/>
              </a:rPr>
              <a:t>Инсценирование</a:t>
            </a:r>
            <a:r>
              <a:rPr lang="ru-RU" sz="2000" dirty="0">
                <a:latin typeface="Arimo"/>
              </a:rPr>
              <a:t>. Этот метод можно рассматривать как средство вторичного ознакомления с художественным произведением. </a:t>
            </a:r>
          </a:p>
          <a:p>
            <a:r>
              <a:rPr lang="ru-RU" sz="2000" dirty="0">
                <a:latin typeface="Arimo"/>
              </a:rPr>
              <a:t>4. Заучивание наизусть. Выбор способа передачи произведения (чтение или рассказывание) зависит от жанра и возраста слушателя.</a:t>
            </a:r>
          </a:p>
        </p:txBody>
      </p:sp>
    </p:spTree>
    <p:extLst>
      <p:ext uri="{BB962C8B-B14F-4D97-AF65-F5344CB8AC3E}">
        <p14:creationId xmlns:p14="http://schemas.microsoft.com/office/powerpoint/2010/main" val="169995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0136" y="995274"/>
            <a:ext cx="795276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0" i="0" dirty="0">
                <a:solidFill>
                  <a:srgbClr val="000000"/>
                </a:solidFill>
                <a:effectLst/>
                <a:latin typeface="Arimo"/>
              </a:rPr>
              <a:t>Методика проведения занятий </a:t>
            </a:r>
          </a:p>
          <a:p>
            <a:r>
              <a:rPr lang="ru-RU" sz="2000" b="0" i="0" dirty="0">
                <a:solidFill>
                  <a:srgbClr val="000000"/>
                </a:solidFill>
                <a:effectLst/>
                <a:latin typeface="Arimo"/>
              </a:rPr>
              <a:t>В структуре типичного занятия можно выделить три части.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0" i="0" dirty="0">
                <a:solidFill>
                  <a:srgbClr val="000000"/>
                </a:solidFill>
                <a:effectLst/>
                <a:latin typeface="Arimo"/>
              </a:rPr>
              <a:t>В первой части происходит знакомство с произведением, основная цель - обеспечить детям правильное и яркое восприятие путём художественного слова.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0" i="0" dirty="0">
                <a:solidFill>
                  <a:srgbClr val="000000"/>
                </a:solidFill>
                <a:effectLst/>
                <a:latin typeface="Arimo"/>
              </a:rPr>
              <a:t>Во второй части проводится беседа о прочитанном с целью уточнения содержания и литературно-художественной формы, средств художественной выразительности.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0" i="0" dirty="0">
                <a:solidFill>
                  <a:srgbClr val="000000"/>
                </a:solidFill>
                <a:effectLst/>
                <a:latin typeface="Arimo"/>
              </a:rPr>
              <a:t>В третьей части организуется повторное чтение текста с целью закрепления эмоционального впечатления и углубления воспринятого.</a:t>
            </a:r>
            <a:endParaRPr lang="ru-RU" sz="2000" dirty="0">
              <a:latin typeface="Arimo"/>
            </a:endParaRPr>
          </a:p>
        </p:txBody>
      </p:sp>
    </p:spTree>
    <p:extLst>
      <p:ext uri="{BB962C8B-B14F-4D97-AF65-F5344CB8AC3E}">
        <p14:creationId xmlns:p14="http://schemas.microsoft.com/office/powerpoint/2010/main" val="169117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3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9743" y="629623"/>
            <a:ext cx="8388991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mo"/>
              </a:rPr>
              <a:t>Приемы, используемые на занятиях.</a:t>
            </a:r>
          </a:p>
          <a:p>
            <a:r>
              <a:rPr lang="ru-RU" sz="2000" dirty="0">
                <a:latin typeface="Arimo"/>
              </a:rPr>
              <a:t> </a:t>
            </a:r>
            <a:r>
              <a:rPr lang="ru-RU" sz="2000" u="sng" dirty="0">
                <a:latin typeface="Arimo"/>
              </a:rPr>
              <a:t>Объяснение незнакомых слов </a:t>
            </a:r>
            <a:r>
              <a:rPr lang="ru-RU" sz="2000" dirty="0">
                <a:latin typeface="Arimo"/>
              </a:rPr>
              <a:t>– обязательный прием, обеспечивающий полноценное восприятие произведения. Следует объяснять значения тех слов, без понимания которых становятся неясными основной смысл текста, характер образов, поступки персонажей. Варианты объяснения различны: подстановка другого слова во время чтения прозы, подбор синонимов (избушка лубяная – деревянная, горница –комната); употребление слов или словосочетаний воспитателем до чтения, во время знакомства детей с картинкой («течет молоко по вымечку, а с вымечка по </a:t>
            </a:r>
            <a:r>
              <a:rPr lang="ru-RU" sz="2000" dirty="0" err="1">
                <a:latin typeface="Arimo"/>
              </a:rPr>
              <a:t>копытечку</a:t>
            </a:r>
            <a:r>
              <a:rPr lang="ru-RU" sz="2000" dirty="0">
                <a:latin typeface="Arimo"/>
              </a:rPr>
              <a:t>» – при рассматривании козы на картинке); вопрос к детям о значении слова и др. </a:t>
            </a:r>
          </a:p>
          <a:p>
            <a:r>
              <a:rPr lang="ru-RU" sz="2000" u="sng" dirty="0">
                <a:latin typeface="Arimo"/>
              </a:rPr>
              <a:t>Выразительное чтение </a:t>
            </a:r>
            <a:r>
              <a:rPr lang="ru-RU" sz="2000" dirty="0">
                <a:latin typeface="Arimo"/>
              </a:rPr>
              <a:t>,заинтересованность самого воспитателя, его эмоциональный контакт с детьми повышает степень воздействия художественного слова. Во время чтения не следует отвлекать детей от восприятия текста вопросами, дисциплинарными замечаниями, достаточно бывает повышения или понижения голоса, паузы.</a:t>
            </a:r>
          </a:p>
          <a:p>
            <a:endParaRPr lang="ru-RU" sz="2000" dirty="0">
              <a:latin typeface="Arimo"/>
            </a:endParaRPr>
          </a:p>
        </p:txBody>
      </p:sp>
    </p:spTree>
    <p:extLst>
      <p:ext uri="{BB962C8B-B14F-4D97-AF65-F5344CB8AC3E}">
        <p14:creationId xmlns:p14="http://schemas.microsoft.com/office/powerpoint/2010/main" val="147176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1080" y="734890"/>
            <a:ext cx="71138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Arimo"/>
              </a:rPr>
              <a:t>Методика использования иллюстраций . </a:t>
            </a:r>
          </a:p>
          <a:p>
            <a:r>
              <a:rPr lang="ru-RU" sz="2000" dirty="0">
                <a:solidFill>
                  <a:srgbClr val="000000"/>
                </a:solidFill>
                <a:latin typeface="Arimo"/>
              </a:rPr>
              <a:t>Основной принцип - показ иллюстрации не должен нарушать целостного восприятия. </a:t>
            </a:r>
          </a:p>
          <a:p>
            <a:r>
              <a:rPr lang="ru-RU" sz="2000" dirty="0">
                <a:solidFill>
                  <a:srgbClr val="000000"/>
                </a:solidFill>
                <a:latin typeface="Arimo"/>
              </a:rPr>
              <a:t>Картинка - иллюстрация, помещаемая в детской книге, помогает воспитателю, но она и может помешать восприятию, если показать ее не вовремя. </a:t>
            </a:r>
          </a:p>
          <a:p>
            <a:r>
              <a:rPr lang="ru-RU" sz="2000" dirty="0">
                <a:solidFill>
                  <a:srgbClr val="000000"/>
                </a:solidFill>
                <a:latin typeface="Arimo"/>
              </a:rPr>
              <a:t>При знакомстве с новой книгой целесообразно сначала прочесть детям текст, а затем рассмотреть с ними вместе иллюстрации. Надо, чтобы картина следовала за словом, а не наоборот - иначе яркая картинка может увлечь детей настолько, что они будут только ее и представлять себе мысленно, отвлекая от содержания услышанного. Исключение составляет красочная обложка книги, вызывающая естественный интерес детей к данной книге.</a:t>
            </a:r>
            <a:endParaRPr lang="ru-RU" sz="2000" dirty="0">
              <a:latin typeface="Arimo"/>
            </a:endParaRPr>
          </a:p>
        </p:txBody>
      </p:sp>
    </p:spTree>
    <p:extLst>
      <p:ext uri="{BB962C8B-B14F-4D97-AF65-F5344CB8AC3E}">
        <p14:creationId xmlns:p14="http://schemas.microsoft.com/office/powerpoint/2010/main" val="273772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86606" y="1146438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Arimo"/>
              </a:rPr>
              <a:t>Обобщение: </a:t>
            </a:r>
          </a:p>
          <a:p>
            <a:r>
              <a:rPr lang="ru-RU" sz="2000" dirty="0">
                <a:solidFill>
                  <a:srgbClr val="000000"/>
                </a:solidFill>
                <a:latin typeface="Arimo"/>
              </a:rPr>
              <a:t>Таким образом, при ознакомлении дошкольников с художественной литературой используются разные приемы формирования полноценного восприятия произведения детьми: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latin typeface="Arimo"/>
              </a:rPr>
              <a:t> выразительное чтение воспитателя,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latin typeface="Arimo"/>
              </a:rPr>
              <a:t> беседа о прочитанном,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latin typeface="Arimo"/>
              </a:rPr>
              <a:t>повторное чтение,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latin typeface="Arimo"/>
              </a:rPr>
              <a:t>рассматривание иллюстраций,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latin typeface="Arimo"/>
              </a:rPr>
              <a:t> объяснение незнакомых слов.</a:t>
            </a:r>
          </a:p>
          <a:p>
            <a:br>
              <a:rPr lang="ru-RU" sz="2000" dirty="0">
                <a:latin typeface="Arimo"/>
              </a:rPr>
            </a:br>
            <a:endParaRPr lang="ru-RU" sz="2000" dirty="0">
              <a:latin typeface="Arimo"/>
            </a:endParaRPr>
          </a:p>
        </p:txBody>
      </p:sp>
    </p:spTree>
    <p:extLst>
      <p:ext uri="{BB962C8B-B14F-4D97-AF65-F5344CB8AC3E}">
        <p14:creationId xmlns:p14="http://schemas.microsoft.com/office/powerpoint/2010/main" val="281523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0161" y="1297278"/>
            <a:ext cx="6096000" cy="37240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Arimo"/>
              </a:rPr>
              <a:t>Значение художественной литературы в формировании личности ребенка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latin typeface="Arimo"/>
              </a:rPr>
              <a:t>Таким образом, все формы работы по знакомству детей с художественной литературой воспитывают интерес и любовь к книге, формируют будущих читателей.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0000"/>
                </a:solidFill>
                <a:latin typeface="Arimo"/>
              </a:rPr>
              <a:t> Литература оказывает большое влияние на нравственное развитие дошкольника. Поэтому очень велика роль педагога в процессе организации детского чтения.</a:t>
            </a: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525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713</Words>
  <Application>Microsoft Office PowerPoint</Application>
  <PresentationFormat>Широкоэкранный</PresentationFormat>
  <Paragraphs>41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Arimo</vt:lpstr>
      <vt:lpstr>Calibri</vt:lpstr>
      <vt:lpstr>Calibri Light</vt:lpstr>
      <vt:lpstr>Wingdings</vt:lpstr>
      <vt:lpstr>Тема Office</vt:lpstr>
      <vt:lpstr>Методы и приёмы ознакомления дошкольников с художественной литературой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и приёмы ознакомления дошкольников с художественной литературой</dc:title>
  <dc:creator>Альбина Маннанова</dc:creator>
  <cp:lastModifiedBy>Альбина Маннанова</cp:lastModifiedBy>
  <cp:revision>8</cp:revision>
  <dcterms:created xsi:type="dcterms:W3CDTF">2016-10-02T15:12:25Z</dcterms:created>
  <dcterms:modified xsi:type="dcterms:W3CDTF">2016-10-09T13:15:45Z</dcterms:modified>
</cp:coreProperties>
</file>