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3"/>
  </p:notesMasterIdLst>
  <p:sldIdLst>
    <p:sldId id="278" r:id="rId2"/>
    <p:sldId id="302" r:id="rId3"/>
    <p:sldId id="303" r:id="rId4"/>
    <p:sldId id="304" r:id="rId5"/>
    <p:sldId id="305" r:id="rId6"/>
    <p:sldId id="306" r:id="rId7"/>
    <p:sldId id="272" r:id="rId8"/>
    <p:sldId id="257" r:id="rId9"/>
    <p:sldId id="276" r:id="rId10"/>
    <p:sldId id="273" r:id="rId11"/>
    <p:sldId id="289" r:id="rId12"/>
    <p:sldId id="280" r:id="rId13"/>
    <p:sldId id="307" r:id="rId14"/>
    <p:sldId id="308" r:id="rId15"/>
    <p:sldId id="309" r:id="rId16"/>
    <p:sldId id="310" r:id="rId17"/>
    <p:sldId id="311" r:id="rId18"/>
    <p:sldId id="295" r:id="rId19"/>
    <p:sldId id="282" r:id="rId20"/>
    <p:sldId id="290" r:id="rId21"/>
    <p:sldId id="31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  <a:srgbClr val="0000FF"/>
    <a:srgbClr val="9900FF"/>
    <a:srgbClr val="9900CC"/>
    <a:srgbClr val="FFCCFF"/>
    <a:srgbClr val="99CCFF"/>
    <a:srgbClr val="FF66CC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5630" autoAdjust="0"/>
  </p:normalViewPr>
  <p:slideViewPr>
    <p:cSldViewPr>
      <p:cViewPr varScale="1">
        <p:scale>
          <a:sx n="55" d="100"/>
          <a:sy n="55" d="100"/>
        </p:scale>
        <p:origin x="-10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48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C30BA-C586-45CE-8595-8C794E40F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56BF4E-C6D6-4037-A5D4-4BCB5BDBF267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BC83-A17D-4D08-9CD3-A8D910291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0BF9-E38D-4154-A742-8A967227A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76EA4-E04B-47D3-8524-6823F2ED4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A118-8824-4980-AD28-00589365D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5F0A-0499-4FFA-A8F0-06CCCA8D7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153E6-D433-4296-9255-AF2CD0C5B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D3ECD-E0AC-4899-8F5B-1F880B478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8BEF7-988B-42E0-9D6C-19886AFD2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5D26-7C9C-4FDF-9C2F-F187EA5E8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E3183-B068-428F-9FA6-D5D8AC874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3C0A-6086-48DA-B090-B98BBC261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04C1-A6C1-47C9-A85B-E352D4C26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14249-667D-4CC7-949E-1C68085A5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7C2C5F-F3B5-45CE-8619-D3AC788ED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692696"/>
            <a:ext cx="6921703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kern="1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Признаки </a:t>
            </a:r>
            <a:endParaRPr lang="ru-RU" sz="9600" b="1" kern="1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9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д</a:t>
            </a:r>
            <a:r>
              <a:rPr lang="ru-RU" sz="96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елимости</a:t>
            </a:r>
          </a:p>
          <a:p>
            <a:pPr algn="ctr"/>
            <a:r>
              <a:rPr lang="ru-RU" sz="9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н</a:t>
            </a:r>
            <a:r>
              <a:rPr lang="ru-RU" sz="9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а 9 и на 3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1" name="Rectangle 3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868362"/>
          </a:xfr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sz="2800" smtClean="0"/>
              <a:t>Задание 3.</a:t>
            </a:r>
            <a:r>
              <a:rPr lang="ru-RU" sz="2400" smtClean="0"/>
              <a:t> Отметьте буквой </a:t>
            </a:r>
            <a:r>
              <a:rPr lang="ru-RU" sz="2800" smtClean="0">
                <a:solidFill>
                  <a:srgbClr val="990033"/>
                </a:solidFill>
              </a:rPr>
              <a:t>В</a:t>
            </a:r>
            <a:r>
              <a:rPr lang="ru-RU" sz="2400" smtClean="0">
                <a:solidFill>
                  <a:schemeClr val="tx1"/>
                </a:solidFill>
              </a:rPr>
              <a:t> – верные утверждения и буквой </a:t>
            </a:r>
            <a:r>
              <a:rPr lang="ru-RU" sz="2800" smtClean="0">
                <a:solidFill>
                  <a:srgbClr val="990033"/>
                </a:solidFill>
              </a:rPr>
              <a:t>Н</a:t>
            </a:r>
            <a:r>
              <a:rPr lang="ru-RU" sz="2400" smtClean="0">
                <a:solidFill>
                  <a:schemeClr val="tx1"/>
                </a:solidFill>
              </a:rPr>
              <a:t> – неверные.</a:t>
            </a:r>
            <a:endParaRPr lang="ru-RU" sz="2800" smtClean="0"/>
          </a:p>
        </p:txBody>
      </p:sp>
      <p:graphicFrame>
        <p:nvGraphicFramePr>
          <p:cNvPr id="21720" name="Group 216"/>
          <p:cNvGraphicFramePr>
            <a:graphicFrameLocks noGrp="1"/>
          </p:cNvGraphicFramePr>
          <p:nvPr>
            <p:ph type="media" sz="half" idx="1"/>
          </p:nvPr>
        </p:nvGraphicFramePr>
        <p:xfrm>
          <a:off x="571500" y="1214438"/>
          <a:ext cx="5389572" cy="5425440"/>
        </p:xfrm>
        <a:graphic>
          <a:graphicData uri="http://schemas.openxmlformats.org/drawingml/2006/table">
            <a:tbl>
              <a:tblPr/>
              <a:tblGrid>
                <a:gridCol w="923882"/>
                <a:gridCol w="4465690"/>
              </a:tblGrid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945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делится на 3 и на 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8569 кратно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14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2700 делится на 2;5;3;9;10 одновременно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3 – делитель 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5 – делитель 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9 – делитель 818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8232 кратно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756 делится на 2 и 3 одновременно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97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1267 - четное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14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630000 делится на 2;3;5;9;10 одновременно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592" name="Rectangle 88"/>
          <p:cNvSpPr>
            <a:spLocks noGrp="1" noChangeArrowheads="1"/>
          </p:cNvSpPr>
          <p:nvPr>
            <p:ph type="body" sz="half" idx="2"/>
          </p:nvPr>
        </p:nvSpPr>
        <p:spPr>
          <a:xfrm>
            <a:off x="6572250" y="1357313"/>
            <a:ext cx="2232025" cy="5300662"/>
          </a:xfrm>
          <a:solidFill>
            <a:srgbClr val="D9FFD9"/>
          </a:solidFill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В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Н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В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Н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Н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Н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В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В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Н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800" smtClean="0">
                <a:solidFill>
                  <a:srgbClr val="990033"/>
                </a:solidFill>
              </a:rPr>
              <a:t>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5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5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5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5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1" grpId="0" animBg="1"/>
      <p:bldP spid="2159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528" y="62068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Памятка: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1.Число, сумма цифр которого делится на 3, делится на 3.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2.Число, сумма цифр которого делится на 9, делится на 9.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47667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hangingPunct="0"/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№ 66 (устно). Прочитать задачу.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Мама принесла детям три одинаковых подарка. Может ли быть, что во всех подарках было 25 конфет? 75 конфет? 63 конфеты?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3140968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№ 68 – у доски и в тетрадях.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Собрали 2 центнера яблок и часть из них разложили в 9 одинаковых ящиков. Могло ли после этого остаться: 60 кг яблок? 56 кг яблок?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- Можно ли сразу ответить на вопрос задачи?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980728"/>
            <a:ext cx="9144000" cy="49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3600" dirty="0">
                <a:latin typeface="Arial Black" pitchFamily="34" charset="0"/>
              </a:rPr>
              <a:t>№ </a:t>
            </a:r>
            <a:r>
              <a:rPr lang="ru-RU" sz="3600" dirty="0" smtClean="0">
                <a:latin typeface="Arial Black" pitchFamily="34" charset="0"/>
              </a:rPr>
              <a:t>80. </a:t>
            </a:r>
            <a:endParaRPr lang="ru-RU" sz="2800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600" b="1" i="1" dirty="0">
                <a:latin typeface="Arial Black" pitchFamily="34" charset="0"/>
              </a:rPr>
              <a:t>Сколько трехзначных чисел можно составить из нечетных цифр</a:t>
            </a:r>
            <a:r>
              <a:rPr lang="ru-RU" sz="3600" b="1" i="1" dirty="0" smtClean="0">
                <a:latin typeface="Arial Black" pitchFamily="34" charset="0"/>
              </a:rPr>
              <a:t>?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>
                <a:latin typeface="Arial Black" pitchFamily="34" charset="0"/>
              </a:rPr>
              <a:t>Какие условия мы должны соблюдать при решении задачи</a:t>
            </a:r>
            <a:r>
              <a:rPr lang="ru-RU" sz="3600" dirty="0" smtClean="0">
                <a:latin typeface="Arial Black" pitchFamily="34" charset="0"/>
              </a:rPr>
              <a:t>? Как называется такой вид задач?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610136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dirty="0">
                <a:latin typeface="Arial Black" pitchFamily="34" charset="0"/>
              </a:rPr>
              <a:t>№ </a:t>
            </a:r>
            <a:r>
              <a:rPr lang="ru-RU" sz="2800" dirty="0" smtClean="0">
                <a:latin typeface="Arial Black" pitchFamily="34" charset="0"/>
              </a:rPr>
              <a:t>61. Какие </a:t>
            </a:r>
            <a:r>
              <a:rPr lang="ru-RU" sz="2800" dirty="0">
                <a:latin typeface="Arial Black" pitchFamily="34" charset="0"/>
              </a:rPr>
              <a:t>из чисел 75 432, 2 772 825, 5 402 070 делятся на 3? Какие из них делятся на 9</a:t>
            </a:r>
            <a:r>
              <a:rPr lang="ru-RU" sz="2800" dirty="0" smtClean="0">
                <a:latin typeface="Arial Black" pitchFamily="34" charset="0"/>
              </a:rPr>
              <a:t>?</a:t>
            </a:r>
          </a:p>
          <a:p>
            <a:pPr lvl="0"/>
            <a:r>
              <a:rPr lang="ru-RU" sz="2800" dirty="0">
                <a:latin typeface="Arial Black" pitchFamily="34" charset="0"/>
              </a:rPr>
              <a:t>№ </a:t>
            </a:r>
            <a:r>
              <a:rPr lang="ru-RU" sz="2800" dirty="0" smtClean="0">
                <a:latin typeface="Arial Black" pitchFamily="34" charset="0"/>
              </a:rPr>
              <a:t>62. Запишите </a:t>
            </a:r>
            <a:r>
              <a:rPr lang="ru-RU" sz="2800" dirty="0">
                <a:latin typeface="Arial Black" pitchFamily="34" charset="0"/>
              </a:rPr>
              <a:t>какие-нибудь три четырехзначных числа, которые делятся на 9.</a:t>
            </a:r>
          </a:p>
          <a:p>
            <a:pPr lvl="0"/>
            <a:r>
              <a:rPr lang="ru-RU" sz="2800" dirty="0">
                <a:latin typeface="Arial Black" pitchFamily="34" charset="0"/>
              </a:rPr>
              <a:t>№ </a:t>
            </a:r>
            <a:r>
              <a:rPr lang="ru-RU" sz="2800" dirty="0" smtClean="0">
                <a:latin typeface="Arial Black" pitchFamily="34" charset="0"/>
              </a:rPr>
              <a:t>65. Любое </a:t>
            </a:r>
            <a:r>
              <a:rPr lang="ru-RU" sz="2800" dirty="0">
                <a:latin typeface="Arial Black" pitchFamily="34" charset="0"/>
              </a:rPr>
              <a:t>ли число, которое оканчивается цифрой 3, делится на 3?</a:t>
            </a:r>
          </a:p>
          <a:p>
            <a:pPr lvl="0"/>
            <a:r>
              <a:rPr lang="ru-RU" sz="2800" dirty="0">
                <a:latin typeface="Arial Black" pitchFamily="34" charset="0"/>
              </a:rPr>
              <a:t>№74. Верно ли утверждение: а) если каждое слагаемое не кратно числу а, то и сумма не кратна числу а; б) если уменьшаемое и вычитаемое кратны числу а, то и разность кратна числу а?</a:t>
            </a:r>
          </a:p>
          <a:p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78444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4000" dirty="0">
                <a:latin typeface="Arial Black" pitchFamily="34" charset="0"/>
              </a:rPr>
              <a:t>№ </a:t>
            </a:r>
            <a:r>
              <a:rPr lang="ru-RU" sz="4000" dirty="0" smtClean="0">
                <a:latin typeface="Arial Black" pitchFamily="34" charset="0"/>
              </a:rPr>
              <a:t>75. </a:t>
            </a:r>
            <a:r>
              <a:rPr lang="ru-RU" sz="4000" dirty="0">
                <a:latin typeface="Arial Black" pitchFamily="34" charset="0"/>
              </a:rPr>
              <a:t>Как быстро узнать, делятся ли на 2: </a:t>
            </a:r>
          </a:p>
          <a:p>
            <a:r>
              <a:rPr lang="ru-RU" sz="4000" dirty="0">
                <a:latin typeface="Arial Black" pitchFamily="34" charset="0"/>
              </a:rPr>
              <a:t>а) суммы: </a:t>
            </a:r>
            <a:r>
              <a:rPr lang="ru-RU" sz="4000" dirty="0" smtClean="0">
                <a:latin typeface="Arial Black" pitchFamily="34" charset="0"/>
              </a:rPr>
              <a:t>    37</a:t>
            </a:r>
            <a:r>
              <a:rPr lang="ru-RU" sz="4000" dirty="0">
                <a:latin typeface="Arial Black" pitchFamily="34" charset="0"/>
              </a:rPr>
              <a:t> 843 + 54 321; </a:t>
            </a:r>
            <a:endParaRPr lang="ru-RU" sz="4000" dirty="0" smtClean="0">
              <a:latin typeface="Arial Black" pitchFamily="34" charset="0"/>
            </a:endParaRPr>
          </a:p>
          <a:p>
            <a:r>
              <a:rPr lang="ru-RU" sz="4000" dirty="0" smtClean="0">
                <a:latin typeface="Arial Black" pitchFamily="34" charset="0"/>
              </a:rPr>
              <a:t>			      48</a:t>
            </a:r>
            <a:r>
              <a:rPr lang="ru-RU" sz="4000" dirty="0">
                <a:latin typeface="Arial Black" pitchFamily="34" charset="0"/>
              </a:rPr>
              <a:t> 345 + 75 634; </a:t>
            </a:r>
            <a:endParaRPr lang="ru-RU" sz="4000" dirty="0" smtClean="0">
              <a:latin typeface="Arial Black" pitchFamily="34" charset="0"/>
            </a:endParaRPr>
          </a:p>
          <a:p>
            <a:r>
              <a:rPr lang="ru-RU" sz="4000" dirty="0" smtClean="0">
                <a:latin typeface="Arial Black" pitchFamily="34" charset="0"/>
              </a:rPr>
              <a:t>			      37</a:t>
            </a:r>
            <a:r>
              <a:rPr lang="ru-RU" sz="4000" dirty="0">
                <a:latin typeface="Arial Black" pitchFamily="34" charset="0"/>
              </a:rPr>
              <a:t> 244 + 52 486?</a:t>
            </a:r>
          </a:p>
          <a:p>
            <a:r>
              <a:rPr lang="ru-RU" sz="4000" dirty="0">
                <a:latin typeface="Arial Black" pitchFamily="34" charset="0"/>
              </a:rPr>
              <a:t>б) разности: </a:t>
            </a:r>
            <a:r>
              <a:rPr lang="ru-RU" sz="4000" dirty="0" smtClean="0">
                <a:latin typeface="Arial Black" pitchFamily="34" charset="0"/>
              </a:rPr>
              <a:t>87</a:t>
            </a:r>
            <a:r>
              <a:rPr lang="ru-RU" sz="4000" dirty="0">
                <a:latin typeface="Arial Black" pitchFamily="34" charset="0"/>
              </a:rPr>
              <a:t> 338 – 56 893; </a:t>
            </a:r>
            <a:endParaRPr lang="ru-RU" sz="4000" dirty="0" smtClean="0">
              <a:latin typeface="Arial Black" pitchFamily="34" charset="0"/>
            </a:endParaRPr>
          </a:p>
          <a:p>
            <a:r>
              <a:rPr lang="ru-RU" sz="4000" dirty="0">
                <a:latin typeface="Arial Black" pitchFamily="34" charset="0"/>
              </a:rPr>
              <a:t>	</a:t>
            </a:r>
            <a:r>
              <a:rPr lang="ru-RU" sz="4000" dirty="0" smtClean="0">
                <a:latin typeface="Arial Black" pitchFamily="34" charset="0"/>
              </a:rPr>
              <a:t>		    153</a:t>
            </a:r>
            <a:r>
              <a:rPr lang="ru-RU" sz="4000" dirty="0">
                <a:latin typeface="Arial Black" pitchFamily="34" charset="0"/>
              </a:rPr>
              <a:t> 847 – 112 353; </a:t>
            </a:r>
            <a:r>
              <a:rPr lang="ru-RU" sz="4000" dirty="0" smtClean="0">
                <a:latin typeface="Arial Black" pitchFamily="34" charset="0"/>
              </a:rPr>
              <a:t>				 84</a:t>
            </a:r>
            <a:r>
              <a:rPr lang="ru-RU" sz="4000" dirty="0">
                <a:latin typeface="Arial Black" pitchFamily="34" charset="0"/>
              </a:rPr>
              <a:t> 537 – 26 237?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1261502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300" b="1" dirty="0">
                <a:latin typeface="Arial Black" pitchFamily="34" charset="0"/>
              </a:rPr>
              <a:t>Самостоятельная работа. Взаимопроверка.</a:t>
            </a:r>
            <a:endParaRPr lang="ru-RU" sz="4300" dirty="0">
              <a:latin typeface="Arial Black" pitchFamily="34" charset="0"/>
            </a:endParaRPr>
          </a:p>
          <a:p>
            <a:r>
              <a:rPr lang="ru-RU" sz="4300" b="1" dirty="0">
                <a:solidFill>
                  <a:srgbClr val="FF0000"/>
                </a:solidFill>
                <a:latin typeface="Arial Black" pitchFamily="34" charset="0"/>
              </a:rPr>
              <a:t>Вариант 1.</a:t>
            </a:r>
            <a:r>
              <a:rPr lang="ru-RU" sz="4300" b="1" dirty="0">
                <a:latin typeface="Arial Black" pitchFamily="34" charset="0"/>
              </a:rPr>
              <a:t> </a:t>
            </a:r>
            <a:r>
              <a:rPr lang="ru-RU" sz="4300" dirty="0">
                <a:latin typeface="Arial Black" pitchFamily="34" charset="0"/>
              </a:rPr>
              <a:t>№ 69 (первые две строчки), № 62, № 64 (а)</a:t>
            </a:r>
          </a:p>
          <a:p>
            <a:r>
              <a:rPr lang="ru-RU" sz="4300" b="1" dirty="0">
                <a:solidFill>
                  <a:srgbClr val="FF0000"/>
                </a:solidFill>
                <a:latin typeface="Arial Black" pitchFamily="34" charset="0"/>
              </a:rPr>
              <a:t>Вариант 2.</a:t>
            </a:r>
            <a:r>
              <a:rPr lang="ru-RU" sz="4300" b="1" dirty="0">
                <a:latin typeface="Arial Black" pitchFamily="34" charset="0"/>
              </a:rPr>
              <a:t> </a:t>
            </a:r>
            <a:r>
              <a:rPr lang="ru-RU" sz="4300" dirty="0">
                <a:latin typeface="Arial Black" pitchFamily="34" charset="0"/>
              </a:rPr>
              <a:t>№ 69 (вторые две строчки), № 62, № 64 (б)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538228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>
              <a:buAutoNum type="arabicPeriod"/>
            </a:pPr>
            <a:r>
              <a:rPr lang="ru-RU" sz="4400" dirty="0" smtClean="0">
                <a:latin typeface="Arial Black" pitchFamily="34" charset="0"/>
              </a:rPr>
              <a:t>Решите </a:t>
            </a:r>
            <a:r>
              <a:rPr lang="ru-RU" sz="4400" dirty="0">
                <a:latin typeface="Arial Black" pitchFamily="34" charset="0"/>
              </a:rPr>
              <a:t>устно: </a:t>
            </a:r>
            <a:endParaRPr lang="ru-RU" sz="4400" dirty="0" smtClean="0">
              <a:latin typeface="Arial Black" pitchFamily="34" charset="0"/>
            </a:endParaRPr>
          </a:p>
          <a:p>
            <a:pPr marL="742950" lvl="0" indent="-742950" algn="ctr"/>
            <a:r>
              <a:rPr lang="ru-RU" sz="4400" dirty="0" smtClean="0">
                <a:latin typeface="Arial Black" pitchFamily="34" charset="0"/>
              </a:rPr>
              <a:t>7х </a:t>
            </a:r>
            <a:r>
              <a:rPr lang="ru-RU" sz="4400" dirty="0">
                <a:latin typeface="Arial Black" pitchFamily="34" charset="0"/>
              </a:rPr>
              <a:t>= 2; </a:t>
            </a:r>
            <a:endParaRPr lang="ru-RU" sz="4400" dirty="0" smtClean="0">
              <a:latin typeface="Arial Black" pitchFamily="34" charset="0"/>
            </a:endParaRPr>
          </a:p>
          <a:p>
            <a:pPr marL="742950" lvl="0" indent="-742950" algn="ctr"/>
            <a:r>
              <a:rPr lang="ru-RU" sz="4400" dirty="0" smtClean="0">
                <a:latin typeface="Arial Black" pitchFamily="34" charset="0"/>
              </a:rPr>
              <a:t>8х </a:t>
            </a:r>
            <a:r>
              <a:rPr lang="ru-RU" sz="4400" dirty="0">
                <a:latin typeface="Arial Black" pitchFamily="34" charset="0"/>
              </a:rPr>
              <a:t>= 3; </a:t>
            </a:r>
            <a:endParaRPr lang="ru-RU" sz="4400" dirty="0" smtClean="0">
              <a:latin typeface="Arial Black" pitchFamily="34" charset="0"/>
            </a:endParaRPr>
          </a:p>
          <a:p>
            <a:pPr marL="742950" lvl="0" indent="-742950" algn="ctr"/>
            <a:r>
              <a:rPr lang="ru-RU" sz="4400" dirty="0" smtClean="0">
                <a:latin typeface="Arial Black" pitchFamily="34" charset="0"/>
              </a:rPr>
              <a:t>2х </a:t>
            </a:r>
            <a:r>
              <a:rPr lang="ru-RU" sz="4400" dirty="0">
                <a:latin typeface="Arial Black" pitchFamily="34" charset="0"/>
              </a:rPr>
              <a:t>= 7; </a:t>
            </a:r>
            <a:endParaRPr lang="ru-RU" sz="4400" dirty="0" smtClean="0">
              <a:latin typeface="Arial Black" pitchFamily="34" charset="0"/>
            </a:endParaRPr>
          </a:p>
          <a:p>
            <a:pPr marL="742950" lvl="0" indent="-742950" algn="ctr"/>
            <a:r>
              <a:rPr lang="ru-RU" sz="4400" dirty="0" smtClean="0">
                <a:latin typeface="Arial Black" pitchFamily="34" charset="0"/>
              </a:rPr>
              <a:t>3х </a:t>
            </a:r>
            <a:r>
              <a:rPr lang="ru-RU" sz="4400" dirty="0">
                <a:latin typeface="Arial Black" pitchFamily="34" charset="0"/>
              </a:rPr>
              <a:t>= 8.</a:t>
            </a:r>
          </a:p>
          <a:p>
            <a:pPr lvl="0"/>
            <a:r>
              <a:rPr lang="ru-RU" sz="4400" dirty="0" smtClean="0">
                <a:latin typeface="Arial Black" pitchFamily="34" charset="0"/>
              </a:rPr>
              <a:t>2. № </a:t>
            </a:r>
            <a:r>
              <a:rPr lang="ru-RU" sz="4400" dirty="0">
                <a:latin typeface="Arial Black" pitchFamily="34" charset="0"/>
              </a:rPr>
              <a:t>84 (1, 2</a:t>
            </a:r>
            <a:r>
              <a:rPr lang="ru-RU" sz="4400" dirty="0" smtClean="0">
                <a:latin typeface="Arial Black" pitchFamily="34" charset="0"/>
              </a:rPr>
              <a:t>).</a:t>
            </a:r>
            <a:endParaRPr lang="ru-RU" sz="4400" dirty="0">
              <a:latin typeface="Arial Black" pitchFamily="34" charset="0"/>
            </a:endParaRPr>
          </a:p>
          <a:p>
            <a:pPr lvl="0"/>
            <a:r>
              <a:rPr lang="ru-RU" sz="4400" dirty="0" smtClean="0">
                <a:latin typeface="Arial Black" pitchFamily="34" charset="0"/>
              </a:rPr>
              <a:t>1) 17 </a:t>
            </a:r>
            <a:r>
              <a:rPr lang="en-US" sz="4400" dirty="0">
                <a:latin typeface="Arial Black" pitchFamily="34" charset="0"/>
              </a:rPr>
              <a:t>n – 11 n – 2n = 511		</a:t>
            </a:r>
            <a:endParaRPr lang="ru-RU" sz="4400" dirty="0" smtClean="0">
              <a:latin typeface="Arial Black" pitchFamily="34" charset="0"/>
            </a:endParaRPr>
          </a:p>
          <a:p>
            <a:pPr lvl="0"/>
            <a:r>
              <a:rPr lang="en-US" sz="4400" dirty="0" smtClean="0">
                <a:latin typeface="Arial Black" pitchFamily="34" charset="0"/>
              </a:rPr>
              <a:t>2</a:t>
            </a:r>
            <a:r>
              <a:rPr lang="en-US" sz="4400" dirty="0">
                <a:latin typeface="Arial Black" pitchFamily="34" charset="0"/>
              </a:rPr>
              <a:t>) 23 a – 8a – 13a = </a:t>
            </a:r>
            <a:r>
              <a:rPr lang="en-US" sz="4400" dirty="0" smtClean="0">
                <a:latin typeface="Arial Black" pitchFamily="34" charset="0"/>
              </a:rPr>
              <a:t>33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2286000" y="142875"/>
            <a:ext cx="467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</a:rPr>
              <a:t>Решите задачу.</a:t>
            </a:r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1000125" y="1285875"/>
            <a:ext cx="6329363" cy="38576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dirty="0"/>
              <a:t>Три поросенка </a:t>
            </a:r>
            <a:r>
              <a:rPr lang="ru-RU" sz="2000" dirty="0" err="1"/>
              <a:t>Ниф-Ниф</a:t>
            </a:r>
            <a:r>
              <a:rPr lang="ru-RU" sz="2000" dirty="0"/>
              <a:t>, </a:t>
            </a:r>
            <a:r>
              <a:rPr lang="ru-RU" sz="2000" dirty="0" err="1"/>
              <a:t>Наф-Наф</a:t>
            </a:r>
            <a:r>
              <a:rPr lang="ru-RU" sz="2000" dirty="0"/>
              <a:t> и </a:t>
            </a:r>
            <a:r>
              <a:rPr lang="ru-RU" sz="2000" dirty="0" err="1"/>
              <a:t>Нуф-Нуф</a:t>
            </a:r>
            <a:r>
              <a:rPr lang="ru-RU" sz="2000" dirty="0"/>
              <a:t> собрали в лесу желуди. </a:t>
            </a:r>
            <a:r>
              <a:rPr lang="ru-RU" sz="2000" dirty="0" err="1"/>
              <a:t>Ниф-Ниф</a:t>
            </a:r>
            <a:r>
              <a:rPr lang="ru-RU" sz="2000" dirty="0"/>
              <a:t> собрал 137 желудей, </a:t>
            </a:r>
            <a:r>
              <a:rPr lang="ru-RU" sz="2000" dirty="0" err="1"/>
              <a:t>Наф-Наф</a:t>
            </a:r>
            <a:r>
              <a:rPr lang="ru-RU" sz="2000" dirty="0"/>
              <a:t> собрал на 46 желудей меньше, а </a:t>
            </a:r>
            <a:r>
              <a:rPr lang="ru-RU" sz="2000" dirty="0" err="1"/>
              <a:t>Нуф-Нуф</a:t>
            </a:r>
            <a:r>
              <a:rPr lang="ru-RU" sz="2000" dirty="0"/>
              <a:t> </a:t>
            </a:r>
            <a:r>
              <a:rPr lang="en-US" sz="2000" dirty="0"/>
              <a:t>–</a:t>
            </a:r>
            <a:r>
              <a:rPr lang="ru-RU" sz="2000" dirty="0"/>
              <a:t> в 2 раза больше, чем </a:t>
            </a:r>
            <a:r>
              <a:rPr lang="ru-RU" sz="2000" dirty="0" err="1"/>
              <a:t>Наф-Наф</a:t>
            </a:r>
            <a:r>
              <a:rPr lang="ru-RU" sz="2000" dirty="0"/>
              <a:t>. Удастся ли поросятам разделить желуди поровну? </a:t>
            </a:r>
          </a:p>
        </p:txBody>
      </p:sp>
      <p:pic>
        <p:nvPicPr>
          <p:cNvPr id="12292" name="Рисунок 4" descr="piggie0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84530">
            <a:off x="1497013" y="4994275"/>
            <a:ext cx="23653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5" descr="piggie0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5659">
            <a:off x="6553200" y="5503863"/>
            <a:ext cx="17145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6" descr="piggie0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75" y="4286250"/>
            <a:ext cx="12144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7" descr="na00626_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4488" y="0"/>
            <a:ext cx="244951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9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3" y="5284788"/>
            <a:ext cx="1697037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13" descr="JY1WLCA0C6T2DCA3TP3EDCASHNVKSCA1HB8Q8CAFRM92DCA0ZHZOOCAN2V3ZSCAO692O7CA62QD27CA45ZU48CAVKF09ICAM6QBEYCA9UKYE1CALW3CCTCALX4QJYCANQ1DAHCAPYCRARCANRXJ9OCA2HS0B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7145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Рисунок 14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3429000"/>
            <a:ext cx="7143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Рисунок 15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0"/>
            <a:ext cx="112395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Рисунок 16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429250"/>
            <a:ext cx="11557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17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50" y="3214688"/>
            <a:ext cx="747713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5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3200" smtClean="0"/>
              <a:t>Решение.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55165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400" smtClean="0"/>
              <a:t>Ниф-Ниф   137 желудей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Наф-Наф   на 46 желудей меньше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Нуф-Нуф   в 2 раза больше 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  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137-46=91 (ж)-собрал Наф-Наф.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91</a:t>
            </a:r>
            <a:r>
              <a:rPr lang="ru-RU" sz="2400" smtClean="0">
                <a:cs typeface="Arial" charset="0"/>
              </a:rPr>
              <a:t>•</a:t>
            </a:r>
            <a:r>
              <a:rPr lang="ru-RU" sz="2400" smtClean="0"/>
              <a:t>2=182 (ж) –собрал Нуф-Нуф.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400" smtClean="0"/>
              <a:t>137+91+182=410 (ж) –собрали вместе.</a:t>
            </a:r>
          </a:p>
          <a:p>
            <a:pPr marL="609600" indent="-609600" eaLnBrk="1" hangingPunct="1">
              <a:buFontTx/>
              <a:buNone/>
            </a:pPr>
            <a:r>
              <a:rPr lang="ru-RU" sz="1800" b="1" smtClean="0"/>
              <a:t>          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          410 не делится на 3  (4+1+0=5 ). 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Ответ: поросятам не удастся разделить желуди поровну.</a:t>
            </a:r>
          </a:p>
        </p:txBody>
      </p:sp>
      <p:sp>
        <p:nvSpPr>
          <p:cNvPr id="13316" name="Line 16"/>
          <p:cNvSpPr>
            <a:spLocks noChangeShapeType="1"/>
          </p:cNvSpPr>
          <p:nvPr/>
        </p:nvSpPr>
        <p:spPr bwMode="auto">
          <a:xfrm>
            <a:off x="5651500" y="16287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19"/>
          <p:cNvSpPr>
            <a:spLocks noChangeShapeType="1"/>
          </p:cNvSpPr>
          <p:nvPr/>
        </p:nvSpPr>
        <p:spPr bwMode="auto">
          <a:xfrm flipV="1">
            <a:off x="6372225" y="11255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20"/>
          <p:cNvSpPr>
            <a:spLocks noChangeShapeType="1"/>
          </p:cNvSpPr>
          <p:nvPr/>
        </p:nvSpPr>
        <p:spPr bwMode="auto">
          <a:xfrm flipH="1">
            <a:off x="4500563" y="114300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23"/>
          <p:cNvSpPr>
            <a:spLocks noChangeShapeType="1"/>
          </p:cNvSpPr>
          <p:nvPr/>
        </p:nvSpPr>
        <p:spPr bwMode="auto">
          <a:xfrm>
            <a:off x="4787900" y="206057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24"/>
          <p:cNvSpPr>
            <a:spLocks noChangeShapeType="1"/>
          </p:cNvSpPr>
          <p:nvPr/>
        </p:nvSpPr>
        <p:spPr bwMode="auto">
          <a:xfrm flipV="1">
            <a:off x="7380288" y="15573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25"/>
          <p:cNvSpPr>
            <a:spLocks noChangeShapeType="1"/>
          </p:cNvSpPr>
          <p:nvPr/>
        </p:nvSpPr>
        <p:spPr bwMode="auto">
          <a:xfrm flipH="1">
            <a:off x="6516688" y="15573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3322" name="Рисунок 14" descr="piggie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5254625"/>
            <a:ext cx="21431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Рисунок 16" descr="piggie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4500563"/>
            <a:ext cx="20066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Рисунок 17" descr="piggie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5286375"/>
            <a:ext cx="14287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Рисунок 20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5572125"/>
            <a:ext cx="990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Рисунок 21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0"/>
            <a:ext cx="105251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Рисунок 23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85750"/>
            <a:ext cx="6937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Рисунок 24" descr="MBZE9CAFESSC6CAXQTTT5CAZFQQMWCAEZQYLYCAK4BATOCAHU1DCOCAUJUZL6CA7U6W7ICATEA4VJCAIH21V0CAWYRBQQCADHTZY1CAYVKWOECA6SMA4ZCAX2M28DCAW89TQ7CANZOD2DCATLC72ICAFK0RE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214313"/>
            <a:ext cx="13858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" descr="D:\Мои рисунки\Движущиеся картинки\продукты\70r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643188"/>
            <a:ext cx="128587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 animBg="1"/>
      <p:bldP spid="264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УСТНЫЙ  СЧЕТ</a:t>
            </a:r>
          </a:p>
          <a:p>
            <a:pPr algn="just"/>
            <a:endParaRPr lang="ru-RU" sz="2800" dirty="0">
              <a:latin typeface="Arial Black" pitchFamily="34" charset="0"/>
            </a:endParaRPr>
          </a:p>
          <a:p>
            <a:pPr algn="just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>
              <a:latin typeface="Arial Black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1881119"/>
            <a:ext cx="91439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/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3х + 4х	</a:t>
            </a:r>
            <a:r>
              <a:rPr lang="ru-RU" sz="4400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8х – 5х +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			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4х + 8х –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+ 2х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4х + 7х – 3х	  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10х –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5х –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76672"/>
            <a:ext cx="846043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</a:rPr>
              <a:t>Домашнее </a:t>
            </a:r>
            <a:r>
              <a:rPr lang="ru-RU" sz="6000" b="1" dirty="0">
                <a:solidFill>
                  <a:srgbClr val="C00000"/>
                </a:solidFill>
                <a:latin typeface="Arial Black" pitchFamily="34" charset="0"/>
              </a:rPr>
              <a:t>задание</a:t>
            </a:r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п</a:t>
            </a:r>
            <a:r>
              <a:rPr lang="ru-RU" sz="5400" dirty="0">
                <a:solidFill>
                  <a:srgbClr val="C00000"/>
                </a:solidFill>
                <a:latin typeface="Arial Black" pitchFamily="34" charset="0"/>
              </a:rPr>
              <a:t>. 3 (стр. 13) </a:t>
            </a:r>
            <a:r>
              <a:rPr lang="ru-RU" sz="5400">
                <a:solidFill>
                  <a:srgbClr val="C00000"/>
                </a:solidFill>
                <a:latin typeface="Arial Black" pitchFamily="34" charset="0"/>
              </a:rPr>
              <a:t>– </a:t>
            </a:r>
            <a:endParaRPr lang="ru-RU" sz="540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5400" smtClean="0">
                <a:solidFill>
                  <a:srgbClr val="C00000"/>
                </a:solidFill>
                <a:latin typeface="Arial Black" pitchFamily="34" charset="0"/>
              </a:rPr>
              <a:t>учить </a:t>
            </a:r>
            <a:r>
              <a:rPr lang="ru-RU" sz="5400" dirty="0">
                <a:solidFill>
                  <a:srgbClr val="C00000"/>
                </a:solidFill>
                <a:latin typeface="Arial Black" pitchFamily="34" charset="0"/>
              </a:rPr>
              <a:t>правила; </a:t>
            </a:r>
            <a:endParaRPr lang="ru-RU" sz="5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№ </a:t>
            </a:r>
            <a:r>
              <a:rPr lang="ru-RU" sz="5400" dirty="0">
                <a:solidFill>
                  <a:srgbClr val="C00000"/>
                </a:solidFill>
                <a:latin typeface="Arial Black" pitchFamily="34" charset="0"/>
              </a:rPr>
              <a:t>86; 88; 90 (а, 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4" name="WordArt 4"/>
          <p:cNvSpPr>
            <a:spLocks noChangeArrowheads="1" noChangeShapeType="1" noTextEdit="1"/>
          </p:cNvSpPr>
          <p:nvPr/>
        </p:nvSpPr>
        <p:spPr bwMode="auto">
          <a:xfrm rot="-778806">
            <a:off x="314325" y="2419350"/>
            <a:ext cx="8401050" cy="1214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normalizeH="1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УСТНЫЙ  СЧЕТ</a:t>
            </a:r>
          </a:p>
          <a:p>
            <a:pPr algn="just"/>
            <a:endParaRPr lang="ru-RU" sz="2800" dirty="0">
              <a:latin typeface="Arial Black" pitchFamily="34" charset="0"/>
            </a:endParaRPr>
          </a:p>
          <a:p>
            <a:pPr algn="just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>
              <a:latin typeface="Arial Black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" y="1412776"/>
            <a:ext cx="9143999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2. </a:t>
            </a:r>
            <a:r>
              <a:rPr lang="ru-RU" sz="3200" dirty="0" smtClean="0">
                <a:latin typeface="Arial Black" pitchFamily="34" charset="0"/>
              </a:rPr>
              <a:t>Назовите </a:t>
            </a:r>
            <a:r>
              <a:rPr lang="ru-RU" sz="3200" dirty="0">
                <a:latin typeface="Arial Black" pitchFamily="34" charset="0"/>
              </a:rPr>
              <a:t>3 числа, меньшие 54, делящиеся на 10.</a:t>
            </a:r>
          </a:p>
          <a:p>
            <a:pPr lvl="0"/>
            <a:r>
              <a:rPr lang="ru-RU" sz="3200" dirty="0">
                <a:latin typeface="Arial Black" pitchFamily="34" charset="0"/>
              </a:rPr>
              <a:t>а) Назвать наименьшее натуральное число.</a:t>
            </a:r>
          </a:p>
          <a:p>
            <a:r>
              <a:rPr lang="ru-RU" sz="3200" dirty="0">
                <a:latin typeface="Arial Black" pitchFamily="34" charset="0"/>
              </a:rPr>
              <a:t>б) Назвать наибольшее натуральное число (невозможно, так как натуральных чисел бесконечно много).</a:t>
            </a:r>
          </a:p>
          <a:p>
            <a:r>
              <a:rPr lang="ru-RU" sz="3200" dirty="0">
                <a:latin typeface="Arial Black" pitchFamily="34" charset="0"/>
              </a:rPr>
              <a:t>в) Перечислить все цифры, которые используются для записи чисел.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УСТНЫЙ  СЧЕТ</a:t>
            </a:r>
          </a:p>
          <a:p>
            <a:pPr algn="just"/>
            <a:endParaRPr lang="ru-RU" sz="2800" dirty="0">
              <a:latin typeface="Arial Black" pitchFamily="34" charset="0"/>
            </a:endParaRPr>
          </a:p>
          <a:p>
            <a:pPr algn="just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>
              <a:latin typeface="Arial Black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1556792"/>
            <a:ext cx="896431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Не вычисляя суммы, доказать,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что: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а) 100 + 250 + 75 делится на 25;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б) 36 + 60 + 24 делится на 4;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в) 23 + 16 + 44 не делится на 2;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г) 18 + 27 + 36 делится на 9;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) 18 + 180 + 11 не делится на 6.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99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7484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ИНДИВИДУАЛЬНАЯ РАБОТА</a:t>
            </a:r>
            <a:endParaRPr lang="ru-RU" sz="4400" dirty="0" smtClean="0">
              <a:latin typeface="Arial Black" pitchFamily="34" charset="0"/>
            </a:endParaRPr>
          </a:p>
          <a:p>
            <a:pPr algn="ctr"/>
            <a:endParaRPr lang="ru-RU" dirty="0">
              <a:latin typeface="Arial Black" pitchFamily="34" charset="0"/>
            </a:endParaRPr>
          </a:p>
          <a:p>
            <a:pPr algn="ctr"/>
            <a:endParaRPr lang="ru-RU" dirty="0" smtClean="0">
              <a:latin typeface="Arial Black" pitchFamily="34" charset="0"/>
            </a:endParaRPr>
          </a:p>
          <a:p>
            <a:pPr algn="ctr"/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841162"/>
          <a:ext cx="8375910" cy="6016838"/>
        </p:xfrm>
        <a:graphic>
          <a:graphicData uri="http://schemas.openxmlformats.org/drawingml/2006/table">
            <a:tbl>
              <a:tblPr/>
              <a:tblGrid>
                <a:gridCol w="4163950"/>
                <a:gridCol w="4211960"/>
              </a:tblGrid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Вычислить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Упростить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0,4 + 5,7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7х + 2,3х – 4х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0,21 : 0,7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6у – 1,9у + 5у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10,1 – 0,7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4,9х – х + 2,6х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0,4 + 0,76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3,2р – 2,5р + 4 + 3х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1,9 * 0,3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7,5у – 4у + 5 + 6у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0,46 * 10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0,7р + 3,5 + р + 2,3р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1,6 : 0,04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20х – 8,6х + 5 – 11х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3,6 : 0,3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у + 6у – 5 + 3,5у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2,4 * 500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6с + 6 + 6с – с – 2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9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26 – 9,6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5,3х + 1,7х – 4х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9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41,3 – 4,8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0,5с + 0,8с + 8,3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9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9 – 5,34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7,1х – 4,4х + 2,5х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9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22,6 * 0,001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7,2х – </a:t>
                      </a:r>
                      <a:r>
                        <a:rPr lang="ru-RU" sz="22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+ 3х – </a:t>
                      </a:r>
                      <a:r>
                        <a:rPr lang="ru-RU" sz="22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х</a:t>
                      </a:r>
                      <a:endParaRPr lang="ru-RU" sz="22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9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Arial Black" pitchFamily="34" charset="0"/>
                          <a:ea typeface="Calibri"/>
                          <a:cs typeface="Times New Roman"/>
                        </a:rPr>
                        <a:t>74,67 * 1000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4,6х + </a:t>
                      </a:r>
                      <a:r>
                        <a:rPr lang="ru-RU" sz="22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22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– 2,8х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0,067 * 100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а + 1,1 +1,1а – 0,3а</a:t>
                      </a: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FF"/>
            </a:gs>
            <a:gs pos="100000">
              <a:srgbClr val="FF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44824"/>
            <a:ext cx="8229600" cy="1143000"/>
          </a:xfrm>
          <a:gradFill rotWithShape="1">
            <a:gsLst>
              <a:gs pos="0">
                <a:srgbClr val="99FF66"/>
              </a:gs>
              <a:gs pos="100000">
                <a:srgbClr val="669900"/>
              </a:gs>
            </a:gsLst>
            <a:path path="shape">
              <a:fillToRect l="50000" t="50000" r="50000" b="50000"/>
            </a:path>
          </a:gradFill>
          <a:ln>
            <a:solidFill>
              <a:srgbClr val="3399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115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Признаки делимости на 3 и на 9.</a:t>
            </a:r>
          </a:p>
        </p:txBody>
      </p:sp>
      <p:pic>
        <p:nvPicPr>
          <p:cNvPr id="3089" name="Picture 17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013177"/>
            <a:ext cx="139724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068960"/>
            <a:ext cx="8229600" cy="1143000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Вариант 1: два трехзначных числа, делящихся на 9.</a:t>
            </a:r>
            <a:b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Вариант 2: два двузначных числа, делящихся на 9.</a:t>
            </a:r>
            <a:b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- Найти сумму цифр этих чисел. Проверить, делятся ли они на 9.</a:t>
            </a:r>
            <a:b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Arial Black" pitchFamily="34" charset="0"/>
              </a:rPr>
              <a:t>- Записать четырехзначное число, сумма цифр которого делится на 9. Проверить, делится ли оно на 9.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FF"/>
            </a:gs>
            <a:gs pos="100000">
              <a:srgbClr val="FF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99FF66"/>
              </a:gs>
              <a:gs pos="100000">
                <a:srgbClr val="669900"/>
              </a:gs>
            </a:gsLst>
            <a:path path="shape">
              <a:fillToRect l="50000" t="50000" r="50000" b="50000"/>
            </a:path>
          </a:gradFill>
          <a:ln>
            <a:solidFill>
              <a:srgbClr val="3399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Признаки делимости на 3 и на 9.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51520" y="1340768"/>
            <a:ext cx="4320480" cy="424882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4716016" y="3284538"/>
            <a:ext cx="4427984" cy="35734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899592" y="2060848"/>
            <a:ext cx="34114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9900CC"/>
                </a:solidFill>
              </a:rPr>
              <a:t>Если сумма цифр числа делится на </a:t>
            </a:r>
            <a:r>
              <a:rPr lang="ru-RU" sz="2400" b="1" i="1" dirty="0">
                <a:solidFill>
                  <a:srgbClr val="FF0000"/>
                </a:solidFill>
              </a:rPr>
              <a:t>3</a:t>
            </a:r>
            <a:r>
              <a:rPr lang="ru-RU" sz="2400" b="1" i="1" dirty="0">
                <a:solidFill>
                  <a:srgbClr val="9900CC"/>
                </a:solidFill>
              </a:rPr>
              <a:t>, то и число делится на </a:t>
            </a:r>
            <a:r>
              <a:rPr lang="ru-RU" sz="2400" b="1" i="1" dirty="0">
                <a:solidFill>
                  <a:srgbClr val="FF0000"/>
                </a:solidFill>
              </a:rPr>
              <a:t>3</a:t>
            </a:r>
            <a:r>
              <a:rPr lang="ru-RU" sz="2400" b="1" i="1" dirty="0">
                <a:solidFill>
                  <a:srgbClr val="9900CC"/>
                </a:solidFill>
              </a:rPr>
              <a:t>, а если сумма цифр числа не делится на </a:t>
            </a:r>
            <a:r>
              <a:rPr lang="ru-RU" sz="2400" b="1" i="1" dirty="0">
                <a:solidFill>
                  <a:srgbClr val="FF0000"/>
                </a:solidFill>
              </a:rPr>
              <a:t>3</a:t>
            </a:r>
            <a:r>
              <a:rPr lang="ru-RU" sz="2400" b="1" i="1" dirty="0">
                <a:solidFill>
                  <a:srgbClr val="9900CC"/>
                </a:solidFill>
              </a:rPr>
              <a:t>, то и число не делится на </a:t>
            </a:r>
            <a:r>
              <a:rPr lang="ru-RU" sz="2400" b="1" i="1" dirty="0">
                <a:solidFill>
                  <a:srgbClr val="FF0000"/>
                </a:solidFill>
              </a:rPr>
              <a:t>3</a:t>
            </a:r>
            <a:r>
              <a:rPr lang="ru-RU" sz="2400" b="1" i="1" dirty="0">
                <a:solidFill>
                  <a:srgbClr val="9900CC"/>
                </a:solidFill>
              </a:rPr>
              <a:t>.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220072" y="3786188"/>
            <a:ext cx="3923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9900CC"/>
                </a:solidFill>
              </a:rPr>
              <a:t>Если сумма цифр числа</a:t>
            </a:r>
          </a:p>
          <a:p>
            <a:r>
              <a:rPr lang="ru-RU" sz="2400" b="1" i="1" dirty="0">
                <a:solidFill>
                  <a:srgbClr val="9900CC"/>
                </a:solidFill>
              </a:rPr>
              <a:t>делится на </a:t>
            </a:r>
            <a:r>
              <a:rPr lang="ru-RU" sz="2400" b="1" i="1" dirty="0">
                <a:solidFill>
                  <a:srgbClr val="FF0000"/>
                </a:solidFill>
              </a:rPr>
              <a:t>9</a:t>
            </a:r>
            <a:r>
              <a:rPr lang="ru-RU" sz="2400" b="1" i="1" dirty="0">
                <a:solidFill>
                  <a:srgbClr val="9900CC"/>
                </a:solidFill>
              </a:rPr>
              <a:t>, то и число</a:t>
            </a:r>
          </a:p>
          <a:p>
            <a:r>
              <a:rPr lang="ru-RU" sz="2400" b="1" i="1" dirty="0">
                <a:solidFill>
                  <a:srgbClr val="9900CC"/>
                </a:solidFill>
              </a:rPr>
              <a:t>делится на </a:t>
            </a:r>
            <a:r>
              <a:rPr lang="ru-RU" sz="2400" b="1" i="1" dirty="0">
                <a:solidFill>
                  <a:srgbClr val="FF0000"/>
                </a:solidFill>
              </a:rPr>
              <a:t>9</a:t>
            </a:r>
            <a:r>
              <a:rPr lang="ru-RU" sz="2400" b="1" i="1" dirty="0">
                <a:solidFill>
                  <a:srgbClr val="9900CC"/>
                </a:solidFill>
              </a:rPr>
              <a:t>, а если сумма цифр числа не делится на </a:t>
            </a:r>
            <a:r>
              <a:rPr lang="ru-RU" sz="2400" b="1" i="1" dirty="0">
                <a:solidFill>
                  <a:srgbClr val="FF0000"/>
                </a:solidFill>
              </a:rPr>
              <a:t>9</a:t>
            </a:r>
            <a:r>
              <a:rPr lang="ru-RU" sz="2400" b="1" i="1" dirty="0">
                <a:solidFill>
                  <a:srgbClr val="9900CC"/>
                </a:solidFill>
              </a:rPr>
              <a:t>, то и число не делится на </a:t>
            </a:r>
            <a:r>
              <a:rPr lang="ru-RU" sz="2400" b="1" i="1" dirty="0">
                <a:solidFill>
                  <a:srgbClr val="FF0000"/>
                </a:solidFill>
              </a:rPr>
              <a:t>9</a:t>
            </a:r>
            <a:r>
              <a:rPr lang="ru-RU" sz="2400" b="1" i="1" dirty="0">
                <a:solidFill>
                  <a:srgbClr val="9900CC"/>
                </a:solidFill>
              </a:rPr>
              <a:t>.</a:t>
            </a:r>
          </a:p>
        </p:txBody>
      </p:sp>
      <p:pic>
        <p:nvPicPr>
          <p:cNvPr id="3089" name="Picture 17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700213"/>
            <a:ext cx="965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3" grpId="0" animBg="1"/>
      <p:bldP spid="3084" grpId="0" animBg="1"/>
      <p:bldP spid="3086" grpId="0"/>
      <p:bldP spid="30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2417763" y="3752850"/>
          <a:ext cx="117475" cy="212725"/>
        </p:xfrm>
        <a:graphic>
          <a:graphicData uri="http://schemas.openxmlformats.org/presentationml/2006/ole">
            <p:oleObj spid="_x0000_s1026" name="Формула" r:id="rId4" imgW="114120" imgH="215640" progId="Equation.3">
              <p:embed/>
            </p:oleObj>
          </a:graphicData>
        </a:graphic>
      </p:graphicFrame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5272088" y="3159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6027738" y="34909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1520" y="404664"/>
            <a:ext cx="843374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Пример 1. Число 76 455 делится на 9?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Пример 2. Число 51 634  делится на 9?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Пример 3. Число 35 742 делится на 3?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833</Words>
  <Application>Microsoft Office PowerPoint</Application>
  <PresentationFormat>Экран (4:3)</PresentationFormat>
  <Paragraphs>150</Paragraphs>
  <Slides>21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Признаки делимости на 3 и на 9.</vt:lpstr>
      <vt:lpstr>Вариант 1: два трехзначных числа, делящихся на 9. Вариант 2: два двузначных числа, делящихся на 9. - Найти сумму цифр этих чисел. Проверить, делятся ли они на 9. - Записать четырехзначное число, сумма цифр которого делится на 9. Проверить, делится ли оно на 9. </vt:lpstr>
      <vt:lpstr>Признаки делимости на 3 и на 9.</vt:lpstr>
      <vt:lpstr>Слайд 9</vt:lpstr>
      <vt:lpstr>Задание 3. Отметьте буквой В – верные утверждения и буквой Н – неверные.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Решение.</vt:lpstr>
      <vt:lpstr>Слайд 20</vt:lpstr>
      <vt:lpstr>Слайд 21</vt:lpstr>
    </vt:vector>
  </TitlesOfParts>
  <Company>DL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умамат</cp:lastModifiedBy>
  <cp:revision>49</cp:revision>
  <dcterms:created xsi:type="dcterms:W3CDTF">2005-02-21T17:47:51Z</dcterms:created>
  <dcterms:modified xsi:type="dcterms:W3CDTF">2016-09-17T05:10:28Z</dcterms:modified>
</cp:coreProperties>
</file>