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98" r:id="rId3"/>
    <p:sldId id="299" r:id="rId4"/>
    <p:sldId id="256" r:id="rId5"/>
    <p:sldId id="301" r:id="rId6"/>
    <p:sldId id="315" r:id="rId7"/>
    <p:sldId id="310" r:id="rId8"/>
    <p:sldId id="311" r:id="rId9"/>
    <p:sldId id="313" r:id="rId10"/>
    <p:sldId id="312" r:id="rId11"/>
    <p:sldId id="314" r:id="rId12"/>
    <p:sldId id="316" r:id="rId13"/>
    <p:sldId id="27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00066"/>
    <a:srgbClr val="00FF00"/>
    <a:srgbClr val="F8C8EA"/>
    <a:srgbClr val="FF3300"/>
    <a:srgbClr val="CC6600"/>
    <a:srgbClr val="FF9900"/>
    <a:srgbClr val="39D76A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37664AE-0E8B-49F1-8CB6-BA6BEC83C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CC16C8-D14D-4907-87CF-FAF0C26A94E5}" type="slidenum">
              <a:rPr lang="ru-RU"/>
              <a:pPr/>
              <a:t>4</a:t>
            </a:fld>
            <a:endParaRPr lang="ru-RU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Цели: ввести понятие делителя и кратного натурального числа; отрабатывать умение находить делители и кратные данного натурального числа; совершенствовать устные и письменные вычислительные навыки; развивать математическую речь учащихся.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77822-6124-406D-BB1E-92BA5CF15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47A52-6EDF-48A9-8784-186C73474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D783F-C725-428F-8383-F7AB29EDB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93D94-F8CF-4C2C-AA4F-0805682A1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377E7-5DA5-4064-9A1D-9274D5C41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FB946-CAF1-45AC-B49D-A5C802FF6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8A37C-ED1A-4004-97B6-B1A6CBE81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237BB-3A15-4092-9EA0-0BA199C7E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4AE79-7C24-4A4E-A47F-E714988E2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FE670-DD9E-40DC-B1FE-0508B69E9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334DF-E166-4743-862C-773294B36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rgbClr val="FFFFFF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1988143-D699-45C7-AFBE-7C1F01F9B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91;&#1084;&#1072;&#1084;&#1072;&#1090;\Videos\&#1060;&#1080;&#1079;&#1082;&#1091;&#1083;&#1100;&#1090;&#1084;&#1080;&#1085;&#1091;&#1090;&#1082;&#1072;%20(&#1088;&#1077;&#1082;&#1086;&#1084;&#1077;&#1085;&#1076;&#1086;&#1074;&#1072;&#1085;&#1086;%20&#1091;&#1095;&#1080;&#1090;&#1077;&#1083;&#1103;&#1084;).mp4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latin typeface="Georgia" pitchFamily="18" charset="0"/>
              </a:rPr>
              <a:t>Наши  помощники снова с нами:</a:t>
            </a:r>
          </a:p>
        </p:txBody>
      </p:sp>
      <p:pic>
        <p:nvPicPr>
          <p:cNvPr id="4100" name="Picture 4" descr="CRCTR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2339975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CRCTR0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356992"/>
            <a:ext cx="318770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2267744" y="1772816"/>
            <a:ext cx="3672408" cy="1656184"/>
          </a:xfrm>
          <a:prstGeom prst="cloudCallout">
            <a:avLst>
              <a:gd name="adj1" fmla="val -54822"/>
              <a:gd name="adj2" fmla="val 23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Arial Black" pitchFamily="34" charset="0"/>
              </a:rPr>
              <a:t>Шарик!</a:t>
            </a:r>
            <a:endParaRPr lang="ru-RU" sz="36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6084168" y="2132856"/>
            <a:ext cx="2808312" cy="1800200"/>
          </a:xfrm>
          <a:prstGeom prst="cloudCallout">
            <a:avLst>
              <a:gd name="adj1" fmla="val -76652"/>
              <a:gd name="adj2" fmla="val 536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>Мурка!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892480" cy="2880320"/>
          </a:xfrm>
        </p:spPr>
        <p:txBody>
          <a:bodyPr/>
          <a:lstStyle/>
          <a:p>
            <a:pPr marL="0" lvl="1" indent="20638">
              <a:buNone/>
            </a:pPr>
            <a:r>
              <a:rPr lang="ru-RU" sz="3600" b="1" dirty="0" smtClean="0">
                <a:latin typeface="Arial Black" pitchFamily="34" charset="0"/>
              </a:rPr>
              <a:t>№ 43</a:t>
            </a:r>
            <a:r>
              <a:rPr lang="ru-RU" sz="3600" dirty="0" smtClean="0">
                <a:latin typeface="Arial Black" pitchFamily="34" charset="0"/>
              </a:rPr>
              <a:t> (устно). Если к числу прибавить 4, то полученное число разделится без остатка на 6. Чему равен остаток от деления первого числа на 6?</a:t>
            </a:r>
            <a:endParaRPr lang="ru-RU" dirty="0" smtClean="0">
              <a:latin typeface="Arial Black" pitchFamily="34" charset="0"/>
            </a:endParaRPr>
          </a:p>
          <a:p>
            <a:pPr marL="0" indent="20638">
              <a:buNone/>
            </a:pP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3140968"/>
            <a:ext cx="84249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5250" marR="0" lvl="1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№ 52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(в, г). Решите уравнение: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в) 4,2х + 8,4 = 14,7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= 1,5)	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г) 0,39 :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– 0,1 = 0,16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= 1,5)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" name="Picture 4" descr="CRCTR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88535"/>
            <a:ext cx="1547664" cy="2069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RCTR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88535"/>
            <a:ext cx="1187847" cy="2069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908720"/>
          <a:ext cx="9144001" cy="2520280"/>
        </p:xfrm>
        <a:graphic>
          <a:graphicData uri="http://schemas.openxmlformats.org/drawingml/2006/table">
            <a:tbl>
              <a:tblPr/>
              <a:tblGrid>
                <a:gridCol w="2411761"/>
                <a:gridCol w="2448272"/>
                <a:gridCol w="2376264"/>
                <a:gridCol w="1907704"/>
              </a:tblGrid>
              <a:tr h="25202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а) 17 + 0,3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   0,05 + 25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   0,37 + 2,03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   3,84 + 0,2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   1,27 + 2,3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б) 0,728 – 0,7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   0,8 – 0,25</a:t>
                      </a:r>
                    </a:p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   1 – 0,8</a:t>
                      </a:r>
                    </a:p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   0,7 – 0,07</a:t>
                      </a:r>
                    </a:p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   3 – 0,85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в) 0,2 * 5</a:t>
                      </a:r>
                    </a:p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4 * 2,5</a:t>
                      </a:r>
                    </a:p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0,5 * 20</a:t>
                      </a:r>
                    </a:p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0,24 * 1000</a:t>
                      </a:r>
                    </a:p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2,7 * 100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г) 2,6 : 2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   1,8 : 9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   3,7 : 10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   5,3 : 0,1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   6 : 0,3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188640"/>
            <a:ext cx="70070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№ 41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. Вычислить устно: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75656" y="3573016"/>
          <a:ext cx="7344816" cy="2424684"/>
        </p:xfrm>
        <a:graphic>
          <a:graphicData uri="http://schemas.openxmlformats.org/drawingml/2006/table">
            <a:tbl>
              <a:tblPr/>
              <a:tblGrid>
                <a:gridCol w="1707246"/>
                <a:gridCol w="1937669"/>
                <a:gridCol w="1678442"/>
                <a:gridCol w="2021459"/>
              </a:tblGrid>
              <a:tr h="13830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17,03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25,5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2,4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4,04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3,57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0,028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0,55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0,2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0,63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2,25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100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240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270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1,3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2800" i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0,37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530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20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490" y="0"/>
            <a:ext cx="90265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Самостоятельная работа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908720"/>
          <a:ext cx="91440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949280">
                <a:tc>
                  <a:txBody>
                    <a:bodyPr/>
                    <a:lstStyle/>
                    <a:p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Вариант 1.</a:t>
                      </a:r>
                    </a:p>
                    <a:p>
                      <a:pPr marL="0" lvl="1" indent="15875">
                        <a:tabLst>
                          <a:tab pos="95250" algn="l"/>
                        </a:tabLst>
                      </a:pPr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1. Какие из чисел 23 478, 2 355, 105 600, 3 421, 7 775, 20 000, 39 717 делятся на: </a:t>
                      </a:r>
                    </a:p>
                    <a:p>
                      <a:pPr marL="0" indent="15875">
                        <a:tabLst>
                          <a:tab pos="95250" algn="l"/>
                        </a:tabLst>
                      </a:pPr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а) на 2; б) на 5; в) на 10?</a:t>
                      </a:r>
                    </a:p>
                    <a:p>
                      <a:pPr marL="0" lvl="1" indent="15875">
                        <a:tabLst>
                          <a:tab pos="95250" algn="l"/>
                        </a:tabLst>
                      </a:pPr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2. Какие четные числа удовлетворяют </a:t>
                      </a:r>
                      <a:r>
                        <a:rPr lang="ru-RU" sz="2100" b="1" kern="1200" dirty="0" err="1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неравен-ству</a:t>
                      </a:r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: 231 &lt; </a:t>
                      </a:r>
                      <a:r>
                        <a:rPr lang="ru-RU" sz="2100" b="1" kern="1200" dirty="0" err="1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&lt; 238?</a:t>
                      </a:r>
                    </a:p>
                    <a:p>
                      <a:pPr marL="0" lvl="1" indent="15875">
                        <a:tabLst>
                          <a:tab pos="95250" algn="l"/>
                        </a:tabLst>
                      </a:pPr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3. В числе 234* замените * цифрой так, чтобы полученное число: а) делилось на 5, но не делилось на 10; б) делилось на 2, но не делилось на 5; в) делилось на 2 и на 5; г) не делилось ни на 2, ни на 5.</a:t>
                      </a:r>
                      <a:endParaRPr lang="ru-RU" sz="2100" b="1" kern="1200" dirty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0" indent="0"/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Вариант 2.</a:t>
                      </a:r>
                    </a:p>
                    <a:p>
                      <a:pPr marL="95250" lvl="1" indent="0"/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1. Какие из чисел 54 783, 45 000, 84 855, 9 871, 900 460, 1 115, 567 896 делятся на:</a:t>
                      </a:r>
                    </a:p>
                    <a:p>
                      <a:pPr marL="95250" indent="0"/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а) на 2; б) на 5; в) на 10?</a:t>
                      </a:r>
                    </a:p>
                    <a:p>
                      <a:pPr marL="95250" lvl="1" indent="0"/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2. Какие нечетные числа удовлетворяют </a:t>
                      </a:r>
                      <a:r>
                        <a:rPr lang="ru-RU" sz="2100" b="1" kern="1200" dirty="0" err="1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неравен-ству</a:t>
                      </a:r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: 432 &lt; </a:t>
                      </a:r>
                      <a:r>
                        <a:rPr lang="ru-RU" sz="2100" b="1" kern="1200" dirty="0" err="1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&lt; 439?</a:t>
                      </a:r>
                    </a:p>
                    <a:p>
                      <a:pPr marL="95250" lvl="1" indent="0"/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3. В числе 753* замените * цифрой так, чтобы полученное число: а) делилось на 5, но не делилось на 10; б) делилось на 2, но не делилось на 5; в) делилось на 2 и на 5; г) не делилось ни на 2, ни на 5.</a:t>
                      </a:r>
                    </a:p>
                    <a:p>
                      <a:endParaRPr lang="ru-RU" sz="2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RCTR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1388674" cy="241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 descr="CRCTR0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4000" y="1412776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1307852" y="472115"/>
            <a:ext cx="7024687" cy="15843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/>
              </a:rPr>
              <a:t>Домашнее  задание: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1988840"/>
            <a:ext cx="5832648" cy="1752600"/>
          </a:xfrm>
          <a:noFill/>
        </p:spPr>
        <p:txBody>
          <a:bodyPr/>
          <a:lstStyle/>
          <a:p>
            <a:pPr eaLnBrk="1" hangingPunct="1"/>
            <a:r>
              <a:rPr lang="ru-RU" sz="3600" b="1" i="1" dirty="0" smtClean="0">
                <a:solidFill>
                  <a:srgbClr val="990000"/>
                </a:solidFill>
                <a:latin typeface="Georgia" pitchFamily="18" charset="0"/>
              </a:rPr>
              <a:t>стр. 9 – 10: </a:t>
            </a:r>
            <a:r>
              <a:rPr lang="ru-RU" sz="3600" b="1" i="1" dirty="0" smtClean="0">
                <a:solidFill>
                  <a:srgbClr val="990000"/>
                </a:solidFill>
                <a:latin typeface="Georgia" pitchFamily="18" charset="0"/>
              </a:rPr>
              <a:t>повторить правила </a:t>
            </a:r>
            <a:r>
              <a:rPr lang="ru-RU" sz="3600" b="1" i="1" dirty="0" smtClean="0">
                <a:solidFill>
                  <a:srgbClr val="990000"/>
                </a:solidFill>
                <a:latin typeface="Georgia" pitchFamily="18" charset="0"/>
              </a:rPr>
              <a:t>и определения;</a:t>
            </a:r>
          </a:p>
          <a:p>
            <a:pPr eaLnBrk="1" hangingPunct="1"/>
            <a:r>
              <a:rPr lang="ru-RU" sz="3600" b="1" i="1" dirty="0" smtClean="0">
                <a:solidFill>
                  <a:srgbClr val="990000"/>
                </a:solidFill>
                <a:latin typeface="Georgia" pitchFamily="18" charset="0"/>
              </a:rPr>
              <a:t>№ </a:t>
            </a:r>
            <a:r>
              <a:rPr lang="ru-RU" sz="3600" b="1" i="1" dirty="0" smtClean="0">
                <a:solidFill>
                  <a:srgbClr val="990000"/>
                </a:solidFill>
                <a:latin typeface="Georgia" pitchFamily="18" charset="0"/>
              </a:rPr>
              <a:t>59 (б); </a:t>
            </a:r>
            <a:r>
              <a:rPr lang="ru-RU" sz="3600" b="1" i="1" dirty="0" smtClean="0">
                <a:solidFill>
                  <a:srgbClr val="990000"/>
                </a:solidFill>
                <a:latin typeface="Georgia" pitchFamily="18" charset="0"/>
              </a:rPr>
              <a:t>№ </a:t>
            </a:r>
            <a:r>
              <a:rPr lang="ru-RU" sz="3600" b="1" i="1" dirty="0" smtClean="0">
                <a:solidFill>
                  <a:srgbClr val="990000"/>
                </a:solidFill>
                <a:latin typeface="Georgia" pitchFamily="18" charset="0"/>
              </a:rPr>
              <a:t>57; </a:t>
            </a:r>
            <a:r>
              <a:rPr lang="ru-RU" sz="3600" b="1" i="1" dirty="0" smtClean="0">
                <a:solidFill>
                  <a:srgbClr val="990000"/>
                </a:solidFill>
                <a:latin typeface="Georgia" pitchFamily="18" charset="0"/>
              </a:rPr>
              <a:t>№ </a:t>
            </a:r>
            <a:r>
              <a:rPr lang="ru-RU" sz="3600" b="1" i="1" dirty="0" smtClean="0">
                <a:solidFill>
                  <a:srgbClr val="990000"/>
                </a:solidFill>
                <a:latin typeface="Georgia" pitchFamily="18" charset="0"/>
              </a:rPr>
              <a:t>58, 60 (г)</a:t>
            </a:r>
          </a:p>
          <a:p>
            <a:pPr eaLnBrk="1" hangingPunct="1"/>
            <a:r>
              <a:rPr lang="ru-RU" sz="3600" b="1" i="1" dirty="0" smtClean="0">
                <a:solidFill>
                  <a:srgbClr val="990000"/>
                </a:solidFill>
                <a:latin typeface="Georgia" pitchFamily="18" charset="0"/>
              </a:rPr>
              <a:t>Принести тетради для контрольных работ</a:t>
            </a:r>
            <a:endParaRPr lang="ru-RU" sz="3600" b="1" i="1" dirty="0" smtClean="0">
              <a:solidFill>
                <a:srgbClr val="990000"/>
              </a:solidFill>
              <a:latin typeface="Georgia" pitchFamily="18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200" b="1" i="1" dirty="0">
              <a:solidFill>
                <a:srgbClr val="8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350"/>
                            </p:stCondLst>
                            <p:childTnLst>
                              <p:par>
                                <p:cTn id="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50"/>
                            </p:stCondLst>
                            <p:childTnLst>
                              <p:par>
                                <p:cTn id="47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build="p"/>
      <p:bldP spid="307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448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Устный счет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124744"/>
            <a:ext cx="4824536" cy="5001419"/>
          </a:xfrm>
        </p:spPr>
        <p:txBody>
          <a:bodyPr/>
          <a:lstStyle/>
          <a:p>
            <a:pPr marL="0" indent="0">
              <a:buNone/>
              <a:tabLst>
                <a:tab pos="0" algn="l"/>
              </a:tabLst>
            </a:pPr>
            <a:r>
              <a:rPr lang="ru-RU" sz="3600" dirty="0" smtClean="0">
                <a:latin typeface="Arial Black" pitchFamily="34" charset="0"/>
              </a:rPr>
              <a:t>1. Вычислить: 267</a:t>
            </a:r>
            <a:r>
              <a:rPr lang="ru-RU" sz="3600" dirty="0" smtClean="0">
                <a:latin typeface="Arial Black" pitchFamily="34" charset="0"/>
              </a:rPr>
              <a:t> 000 : 1 000; </a:t>
            </a:r>
            <a:endParaRPr lang="ru-RU" sz="36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34</a:t>
            </a:r>
            <a:r>
              <a:rPr lang="ru-RU" sz="3600" dirty="0" smtClean="0">
                <a:latin typeface="Arial Black" pitchFamily="34" charset="0"/>
              </a:rPr>
              <a:t> 600 : 100; </a:t>
            </a:r>
            <a:endParaRPr lang="ru-RU" sz="36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34</a:t>
            </a:r>
            <a:r>
              <a:rPr lang="ru-RU" sz="3600" dirty="0" smtClean="0">
                <a:latin typeface="Arial Black" pitchFamily="34" charset="0"/>
              </a:rPr>
              <a:t> 000 : 1 000; </a:t>
            </a:r>
            <a:endParaRPr lang="ru-RU" sz="36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34</a:t>
            </a:r>
            <a:r>
              <a:rPr lang="ru-RU" sz="3600" dirty="0" smtClean="0">
                <a:latin typeface="Arial Black" pitchFamily="34" charset="0"/>
              </a:rPr>
              <a:t> 500 : 100; </a:t>
            </a:r>
            <a:endParaRPr lang="ru-RU" sz="36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230</a:t>
            </a:r>
            <a:r>
              <a:rPr lang="ru-RU" sz="3600" dirty="0" smtClean="0">
                <a:latin typeface="Arial Black" pitchFamily="34" charset="0"/>
              </a:rPr>
              <a:t> 000 : 1 000</a:t>
            </a:r>
            <a:r>
              <a:rPr lang="ru-RU" sz="3600" dirty="0" smtClean="0">
                <a:latin typeface="Arial Black" pitchFamily="34" charset="0"/>
              </a:rPr>
              <a:t>;</a:t>
            </a:r>
          </a:p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23</a:t>
            </a:r>
            <a:r>
              <a:rPr lang="ru-RU" sz="3600" dirty="0" smtClean="0">
                <a:latin typeface="Arial Black" pitchFamily="34" charset="0"/>
              </a:rPr>
              <a:t> 000 : 100</a:t>
            </a:r>
            <a:endParaRPr lang="ru-RU" sz="3600" dirty="0">
              <a:latin typeface="Arial Black" pitchFamily="34" charset="0"/>
            </a:endParaRPr>
          </a:p>
        </p:txBody>
      </p:sp>
      <p:pic>
        <p:nvPicPr>
          <p:cNvPr id="7" name="Picture 5" descr="CRCTR0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6099" y="4869160"/>
            <a:ext cx="1956682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932040" y="1196752"/>
            <a:ext cx="4211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2. Решить уравнения:</a:t>
            </a:r>
          </a:p>
          <a:p>
            <a:r>
              <a:rPr lang="ru-RU" sz="4000" dirty="0" smtClean="0">
                <a:latin typeface="Arial Black" pitchFamily="34" charset="0"/>
              </a:rPr>
              <a:t>а</a:t>
            </a:r>
            <a:r>
              <a:rPr lang="ru-RU" sz="4000" dirty="0" smtClean="0">
                <a:latin typeface="Arial Black" pitchFamily="34" charset="0"/>
              </a:rPr>
              <a:t>) у : 3 = </a:t>
            </a:r>
            <a:r>
              <a:rPr lang="ru-RU" sz="4000" dirty="0" smtClean="0">
                <a:latin typeface="Arial Black" pitchFamily="34" charset="0"/>
              </a:rPr>
              <a:t>15 </a:t>
            </a:r>
          </a:p>
          <a:p>
            <a:r>
              <a:rPr lang="ru-RU" sz="4000" dirty="0" smtClean="0">
                <a:latin typeface="Arial Black" pitchFamily="34" charset="0"/>
              </a:rPr>
              <a:t>б</a:t>
            </a:r>
            <a:r>
              <a:rPr lang="ru-RU" sz="4000" dirty="0" smtClean="0">
                <a:latin typeface="Arial Black" pitchFamily="34" charset="0"/>
              </a:rPr>
              <a:t>) у – 3 = </a:t>
            </a:r>
            <a:r>
              <a:rPr lang="ru-RU" sz="4000" dirty="0" smtClean="0">
                <a:latin typeface="Arial Black" pitchFamily="34" charset="0"/>
              </a:rPr>
              <a:t>15 </a:t>
            </a:r>
          </a:p>
          <a:p>
            <a:r>
              <a:rPr lang="ru-RU" sz="4000" dirty="0" smtClean="0">
                <a:latin typeface="Arial Black" pitchFamily="34" charset="0"/>
              </a:rPr>
              <a:t>в</a:t>
            </a:r>
            <a:r>
              <a:rPr lang="ru-RU" sz="4000" dirty="0" smtClean="0">
                <a:latin typeface="Arial Black" pitchFamily="34" charset="0"/>
              </a:rPr>
              <a:t>) у + 3 = </a:t>
            </a:r>
            <a:r>
              <a:rPr lang="ru-RU" sz="4000" dirty="0" smtClean="0">
                <a:latin typeface="Arial Black" pitchFamily="34" charset="0"/>
              </a:rPr>
              <a:t>15</a:t>
            </a:r>
          </a:p>
          <a:p>
            <a:r>
              <a:rPr lang="ru-RU" sz="4000" dirty="0" smtClean="0">
                <a:latin typeface="Arial Black" pitchFamily="34" charset="0"/>
              </a:rPr>
              <a:t>г</a:t>
            </a:r>
            <a:r>
              <a:rPr lang="ru-RU" sz="4000" dirty="0" smtClean="0">
                <a:latin typeface="Arial Black" pitchFamily="34" charset="0"/>
              </a:rPr>
              <a:t>) у * 3 = 15</a:t>
            </a: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332656"/>
            <a:ext cx="88924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5250" marR="0" lvl="1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У бабушки в корзине было 4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яблока. Как надо разделить эти яблоки, не разрезая их, поровну между 4 внуками, чтобы одно осталось в корзине?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3501008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В шахматном турнире участвуют 6 человек. Каждый друг с другом должен сыграть  партию. Сколько партий было сыграно?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RCTR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765175"/>
            <a:ext cx="1554163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CRCTR06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4000" y="4276725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 rot="-709330">
            <a:off x="1894233" y="1587536"/>
            <a:ext cx="6977062" cy="33845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/>
              </a:rPr>
              <a:t>Признаки делимости </a:t>
            </a:r>
          </a:p>
          <a:p>
            <a:pPr algn="ctr"/>
            <a:r>
              <a:rPr lang="ru-RU" sz="3600" b="1" i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/>
              </a:rPr>
              <a:t>н</a:t>
            </a:r>
            <a:r>
              <a:rPr lang="ru-RU" sz="3600" b="1" i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/>
              </a:rPr>
              <a:t>а 10, на 5 и на 2 </a:t>
            </a:r>
            <a:endParaRPr lang="ru-RU" sz="3600" b="1" i="1" kern="10" dirty="0">
              <a:ln w="9525">
                <a:solidFill>
                  <a:srgbClr val="00CC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11466" y="260648"/>
            <a:ext cx="26933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№ 38 (а)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528" y="908720"/>
          <a:ext cx="8640962" cy="3199257"/>
        </p:xfrm>
        <a:graphic>
          <a:graphicData uri="http://schemas.openxmlformats.org/drawingml/2006/table">
            <a:tbl>
              <a:tblPr/>
              <a:tblGrid>
                <a:gridCol w="2879782"/>
                <a:gridCol w="2880590"/>
                <a:gridCol w="2880590"/>
              </a:tblGrid>
              <a:tr h="23430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Уменьшаемое </a:t>
                      </a: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16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Уменьшаемое </a:t>
                      </a:r>
                      <a:r>
                        <a:rPr lang="en-US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b</a:t>
                      </a:r>
                      <a:endParaRPr lang="ru-RU" sz="16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Разность </a:t>
                      </a:r>
                      <a:r>
                        <a:rPr lang="en-US" sz="3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a - b</a:t>
                      </a:r>
                      <a:endParaRPr lang="ru-RU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Четное </a:t>
                      </a:r>
                      <a:endParaRPr lang="ru-RU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Нечетное </a:t>
                      </a:r>
                      <a:endParaRPr lang="ru-RU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Нечетное</a:t>
                      </a:r>
                      <a:endParaRPr lang="ru-RU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Четное </a:t>
                      </a:r>
                      <a:endParaRPr lang="ru-RU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Четное </a:t>
                      </a:r>
                      <a:endParaRPr lang="ru-RU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Четное </a:t>
                      </a:r>
                      <a:endParaRPr lang="ru-RU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 Black" pitchFamily="34" charset="0"/>
                          <a:ea typeface="Calibri"/>
                          <a:cs typeface="Times New Roman"/>
                        </a:rPr>
                        <a:t>Нечетное </a:t>
                      </a:r>
                      <a:endParaRPr lang="ru-RU" sz="2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Четное </a:t>
                      </a:r>
                      <a:endParaRPr lang="ru-RU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Нечетное </a:t>
                      </a:r>
                      <a:endParaRPr lang="ru-RU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 Black" pitchFamily="34" charset="0"/>
                          <a:ea typeface="Calibri"/>
                          <a:cs typeface="Times New Roman"/>
                        </a:rPr>
                        <a:t>Нечетное </a:t>
                      </a:r>
                      <a:endParaRPr lang="ru-RU" sz="2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 Black" pitchFamily="34" charset="0"/>
                          <a:ea typeface="Calibri"/>
                          <a:cs typeface="Times New Roman"/>
                        </a:rPr>
                        <a:t>Нечетное </a:t>
                      </a:r>
                      <a:endParaRPr lang="ru-RU" sz="2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Нечетное</a:t>
                      </a:r>
                      <a:endParaRPr lang="ru-RU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" name="Picture 4" descr="CRCTR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149725"/>
            <a:ext cx="1554163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Овальная выноска 12"/>
          <p:cNvSpPr/>
          <p:nvPr/>
        </p:nvSpPr>
        <p:spPr>
          <a:xfrm>
            <a:off x="2267744" y="4221088"/>
            <a:ext cx="4032448" cy="1080120"/>
          </a:xfrm>
          <a:prstGeom prst="wedgeEllipseCallout">
            <a:avLst>
              <a:gd name="adj1" fmla="val -68271"/>
              <a:gd name="adj2" fmla="val 216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???????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2924943"/>
          </a:xfrm>
        </p:spPr>
        <p:txBody>
          <a:bodyPr/>
          <a:lstStyle/>
          <a:p>
            <a:pPr marL="0" lvl="1" indent="0">
              <a:buNone/>
            </a:pPr>
            <a:r>
              <a:rPr lang="ru-RU" sz="3600" dirty="0" smtClean="0">
                <a:latin typeface="Arial Black" pitchFamily="34" charset="0"/>
              </a:rPr>
              <a:t>№ 46. </a:t>
            </a:r>
            <a:r>
              <a:rPr lang="ru-RU" sz="3600" dirty="0" smtClean="0">
                <a:latin typeface="Arial Black" pitchFamily="34" charset="0"/>
              </a:rPr>
              <a:t>Назовите наименьший и наибольший делители числа 24. Назовите наименьшее кратное числу 24. Есть ли у этого числа наибольшее кратное? Назовите какое-нибудь число, кратное и 5, и 12.  </a:t>
            </a:r>
            <a:endParaRPr lang="ru-RU" sz="2000" dirty="0" smtClean="0">
              <a:latin typeface="Arial Black" pitchFamily="34" charset="0"/>
            </a:endParaRPr>
          </a:p>
          <a:p>
            <a:endParaRPr lang="ru-RU" dirty="0"/>
          </a:p>
        </p:txBody>
      </p:sp>
      <p:pic>
        <p:nvPicPr>
          <p:cNvPr id="4" name="Picture 5" descr="CRCTR0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846117"/>
            <a:ext cx="1979712" cy="2011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51520" y="4365104"/>
            <a:ext cx="8640960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eaLnBrk="0" hangingPunct="0">
              <a:spcBef>
                <a:spcPct val="20000"/>
              </a:spcBef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№ 76.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lang="ru-RU" sz="4000" dirty="0" smtClean="0">
                <a:latin typeface="Arial Black" pitchFamily="34" charset="0"/>
              </a:rPr>
              <a:t>Любое ли число, делящееся на 5, </a:t>
            </a:r>
            <a:endParaRPr lang="ru-RU" sz="4000" dirty="0" smtClean="0">
              <a:latin typeface="Arial Black" pitchFamily="34" charset="0"/>
            </a:endParaRPr>
          </a:p>
          <a:p>
            <a:pPr marL="0" lvl="1" eaLnBrk="0" hangingPunct="0">
              <a:spcBef>
                <a:spcPct val="20000"/>
              </a:spcBef>
            </a:pPr>
            <a:r>
              <a:rPr lang="ru-RU" sz="4000" dirty="0" smtClean="0">
                <a:latin typeface="Arial Black" pitchFamily="34" charset="0"/>
              </a:rPr>
              <a:t>делится и </a:t>
            </a:r>
            <a:r>
              <a:rPr lang="ru-RU" sz="4000" dirty="0" smtClean="0">
                <a:latin typeface="Arial Black" pitchFamily="34" charset="0"/>
              </a:rPr>
              <a:t>на 10? 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RCTR02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87023"/>
            <a:ext cx="1584176" cy="277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63688" y="1124744"/>
            <a:ext cx="6544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Физкультминутка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Физкультминутка (рекомендовано учителям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4572000" y="-1712913"/>
            <a:ext cx="18288000" cy="10287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820472" cy="4525963"/>
          </a:xfrm>
        </p:spPr>
        <p:txBody>
          <a:bodyPr/>
          <a:lstStyle/>
          <a:p>
            <a:pPr marL="92075" indent="19050">
              <a:buNone/>
            </a:pPr>
            <a:r>
              <a:rPr lang="ru-RU" b="1" dirty="0" smtClean="0">
                <a:latin typeface="Arial Black" pitchFamily="34" charset="0"/>
              </a:rPr>
              <a:t>№ </a:t>
            </a:r>
            <a:r>
              <a:rPr lang="ru-RU" b="1" dirty="0" smtClean="0">
                <a:latin typeface="Arial Black" pitchFamily="34" charset="0"/>
              </a:rPr>
              <a:t>53</a:t>
            </a:r>
            <a:r>
              <a:rPr lang="ru-RU" dirty="0" smtClean="0">
                <a:latin typeface="Arial Black" pitchFamily="34" charset="0"/>
              </a:rPr>
              <a:t>. </a:t>
            </a:r>
            <a:r>
              <a:rPr lang="ru-RU" dirty="0" smtClean="0">
                <a:latin typeface="Arial Black" pitchFamily="34" charset="0"/>
              </a:rPr>
              <a:t>На уроке физкультуры Андрей, Марат, Костя, Саша, Петя и Сережа готовятся к прыжкам в высоту. </a:t>
            </a:r>
            <a:endParaRPr lang="ru-RU" dirty="0" smtClean="0">
              <a:latin typeface="Arial Black" pitchFamily="34" charset="0"/>
            </a:endParaRPr>
          </a:p>
          <a:p>
            <a:pPr marL="92075" indent="19050">
              <a:buNone/>
            </a:pPr>
            <a:r>
              <a:rPr lang="ru-RU" dirty="0" smtClean="0">
                <a:latin typeface="Arial Black" pitchFamily="34" charset="0"/>
              </a:rPr>
              <a:t>а</a:t>
            </a:r>
            <a:r>
              <a:rPr lang="ru-RU" dirty="0" smtClean="0">
                <a:latin typeface="Arial Black" pitchFamily="34" charset="0"/>
              </a:rPr>
              <a:t>) </a:t>
            </a:r>
            <a:r>
              <a:rPr lang="ru-RU" dirty="0" smtClean="0">
                <a:latin typeface="Arial Black" pitchFamily="34" charset="0"/>
              </a:rPr>
              <a:t>сколькими способами можно установить для них очередность прыжков? </a:t>
            </a:r>
            <a:endParaRPr lang="ru-RU" dirty="0" smtClean="0">
              <a:latin typeface="Arial Black" pitchFamily="34" charset="0"/>
            </a:endParaRPr>
          </a:p>
          <a:p>
            <a:pPr marL="92075" indent="19050">
              <a:buNone/>
            </a:pPr>
            <a:r>
              <a:rPr lang="ru-RU" dirty="0" smtClean="0">
                <a:latin typeface="Arial Black" pitchFamily="34" charset="0"/>
              </a:rPr>
              <a:t>б) </a:t>
            </a:r>
            <a:r>
              <a:rPr lang="ru-RU" dirty="0" smtClean="0">
                <a:latin typeface="Arial Black" pitchFamily="34" charset="0"/>
              </a:rPr>
              <a:t>сколькими способами можно установить очередность прыжков, если начинают обязательно Костя или Саша? </a:t>
            </a:r>
            <a:endParaRPr lang="ru-RU" sz="4000" dirty="0">
              <a:solidFill>
                <a:srgbClr val="0000FF"/>
              </a:solidFill>
              <a:latin typeface="Arial Black" pitchFamily="34" charset="0"/>
            </a:endParaRPr>
          </a:p>
        </p:txBody>
      </p:sp>
      <p:pic>
        <p:nvPicPr>
          <p:cNvPr id="4" name="Picture 2" descr="CRCTR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2060848"/>
            <a:ext cx="1475656" cy="217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5"/>
            <a:ext cx="8712968" cy="3096344"/>
          </a:xfrm>
        </p:spPr>
        <p:txBody>
          <a:bodyPr/>
          <a:lstStyle/>
          <a:p>
            <a:pPr marL="0" lvl="1" indent="20638">
              <a:buNone/>
            </a:pPr>
            <a:r>
              <a:rPr lang="ru-RU" sz="3200" dirty="0" smtClean="0">
                <a:latin typeface="Arial Black" pitchFamily="34" charset="0"/>
              </a:rPr>
              <a:t>№ 21. </a:t>
            </a:r>
            <a:r>
              <a:rPr lang="ru-RU" sz="3200" dirty="0" smtClean="0">
                <a:latin typeface="Arial Black" pitchFamily="34" charset="0"/>
              </a:rPr>
              <a:t>При делении </a:t>
            </a:r>
            <a:r>
              <a:rPr lang="ru-RU" sz="3200" dirty="0" smtClean="0">
                <a:latin typeface="Arial Black" pitchFamily="34" charset="0"/>
              </a:rPr>
              <a:t>а </a:t>
            </a:r>
            <a:r>
              <a:rPr lang="ru-RU" sz="3200" dirty="0" smtClean="0">
                <a:latin typeface="Arial Black" pitchFamily="34" charset="0"/>
              </a:rPr>
              <a:t>на </a:t>
            </a:r>
            <a:r>
              <a:rPr lang="en-US" sz="3200" dirty="0" smtClean="0">
                <a:latin typeface="Arial Black" pitchFamily="34" charset="0"/>
              </a:rPr>
              <a:t>b</a:t>
            </a:r>
            <a:r>
              <a:rPr lang="ru-RU" sz="3200" dirty="0" smtClean="0">
                <a:latin typeface="Arial Black" pitchFamily="34" charset="0"/>
              </a:rPr>
              <a:t> </a:t>
            </a:r>
            <a:r>
              <a:rPr lang="ru-RU" sz="3200" dirty="0" smtClean="0">
                <a:latin typeface="Arial Black" pitchFamily="34" charset="0"/>
              </a:rPr>
              <a:t>получили неполное частное с и остаток </a:t>
            </a:r>
            <a:r>
              <a:rPr lang="en-US" sz="3200" dirty="0" smtClean="0">
                <a:latin typeface="Arial Black" pitchFamily="34" charset="0"/>
              </a:rPr>
              <a:t>r</a:t>
            </a:r>
            <a:r>
              <a:rPr lang="ru-RU" sz="3200" dirty="0" smtClean="0">
                <a:latin typeface="Arial Black" pitchFamily="34" charset="0"/>
              </a:rPr>
              <a:t>. С помощью формулы </a:t>
            </a:r>
            <a:r>
              <a:rPr lang="en-US" sz="3200" dirty="0" smtClean="0">
                <a:latin typeface="Arial Black" pitchFamily="34" charset="0"/>
              </a:rPr>
              <a:t>a</a:t>
            </a:r>
            <a:r>
              <a:rPr lang="ru-RU" sz="3200" dirty="0" smtClean="0">
                <a:latin typeface="Arial Black" pitchFamily="34" charset="0"/>
              </a:rPr>
              <a:t> = </a:t>
            </a:r>
            <a:r>
              <a:rPr lang="en-US" sz="3200" dirty="0" err="1" smtClean="0">
                <a:latin typeface="Arial Black" pitchFamily="34" charset="0"/>
              </a:rPr>
              <a:t>bc</a:t>
            </a:r>
            <a:r>
              <a:rPr lang="ru-RU" sz="3200" dirty="0" smtClean="0">
                <a:latin typeface="Arial Black" pitchFamily="34" charset="0"/>
              </a:rPr>
              <a:t> + </a:t>
            </a:r>
            <a:r>
              <a:rPr lang="en-US" sz="3200" dirty="0" smtClean="0">
                <a:latin typeface="Arial Black" pitchFamily="34" charset="0"/>
              </a:rPr>
              <a:t>r</a:t>
            </a:r>
            <a:r>
              <a:rPr lang="ru-RU" sz="3200" dirty="0" smtClean="0">
                <a:latin typeface="Arial Black" pitchFamily="34" charset="0"/>
              </a:rPr>
              <a:t> заполните пустые клетки таблицы (а – делимое, </a:t>
            </a:r>
            <a:r>
              <a:rPr lang="en-US" sz="3200" dirty="0" smtClean="0">
                <a:latin typeface="Arial Black" pitchFamily="34" charset="0"/>
              </a:rPr>
              <a:t>b</a:t>
            </a:r>
            <a:r>
              <a:rPr lang="ru-RU" sz="3200" dirty="0" smtClean="0">
                <a:latin typeface="Arial Black" pitchFamily="34" charset="0"/>
              </a:rPr>
              <a:t> – делитель, </a:t>
            </a:r>
            <a:r>
              <a:rPr lang="en-US" sz="3200" dirty="0" smtClean="0">
                <a:latin typeface="Arial Black" pitchFamily="34" charset="0"/>
              </a:rPr>
              <a:t>c</a:t>
            </a:r>
            <a:r>
              <a:rPr lang="ru-RU" sz="3200" dirty="0" smtClean="0">
                <a:latin typeface="Arial Black" pitchFamily="34" charset="0"/>
              </a:rPr>
              <a:t> – неполное частное, </a:t>
            </a:r>
            <a:r>
              <a:rPr lang="en-US" sz="3200" dirty="0" smtClean="0">
                <a:latin typeface="Arial Black" pitchFamily="34" charset="0"/>
              </a:rPr>
              <a:t>r</a:t>
            </a:r>
            <a:r>
              <a:rPr lang="ru-RU" sz="3200" dirty="0" smtClean="0">
                <a:latin typeface="Arial Black" pitchFamily="34" charset="0"/>
              </a:rPr>
              <a:t> – остаток).</a:t>
            </a:r>
          </a:p>
          <a:p>
            <a:pPr marL="0" indent="20638">
              <a:buNone/>
            </a:pPr>
            <a:endParaRPr lang="ru-RU" sz="4000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marL="0" indent="20638">
              <a:buNone/>
            </a:pPr>
            <a:endParaRPr lang="ru-RU" sz="4000" dirty="0" smtClean="0">
              <a:solidFill>
                <a:srgbClr val="0000FF"/>
              </a:solidFill>
              <a:latin typeface="Arial Black" pitchFamily="34" charset="0"/>
            </a:endParaRPr>
          </a:p>
        </p:txBody>
      </p:sp>
      <p:pic>
        <p:nvPicPr>
          <p:cNvPr id="4" name="Picture 5" descr="CRCTR0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293096"/>
            <a:ext cx="2339752" cy="237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501008"/>
          <a:ext cx="6552728" cy="2804160"/>
        </p:xfrm>
        <a:graphic>
          <a:graphicData uri="http://schemas.openxmlformats.org/drawingml/2006/table">
            <a:tbl>
              <a:tblPr/>
              <a:tblGrid>
                <a:gridCol w="1228635"/>
                <a:gridCol w="1638183"/>
                <a:gridCol w="2047729"/>
                <a:gridCol w="1638181"/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a</a:t>
                      </a:r>
                      <a:endParaRPr lang="ru-RU" sz="32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458</a:t>
                      </a:r>
                      <a:endParaRPr lang="ru-RU" sz="32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273</a:t>
                      </a:r>
                      <a:endParaRPr lang="ru-RU" sz="32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b</a:t>
                      </a:r>
                      <a:endParaRPr lang="ru-RU" sz="32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15</a:t>
                      </a:r>
                      <a:endParaRPr lang="ru-RU" sz="32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ru-RU" sz="32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latin typeface="Arial Black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ru-RU" sz="3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8</a:t>
                      </a:r>
                      <a:endParaRPr lang="ru-RU" sz="32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ru-RU" sz="32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latin typeface="Arial Black" pitchFamily="34" charset="0"/>
                          <a:ea typeface="Calibri"/>
                          <a:cs typeface="Times New Roman"/>
                        </a:rPr>
                        <a:t>r</a:t>
                      </a:r>
                      <a:endParaRPr lang="ru-RU" sz="3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latin typeface="Arial Black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3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8</a:t>
                      </a:r>
                      <a:endParaRPr lang="ru-RU" sz="32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656</Words>
  <Application>Microsoft Office PowerPoint</Application>
  <PresentationFormat>Экран (4:3)</PresentationFormat>
  <Paragraphs>118</Paragraphs>
  <Slides>13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Наши  помощники снова с нами: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UCL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умамат</cp:lastModifiedBy>
  <cp:revision>36</cp:revision>
  <dcterms:created xsi:type="dcterms:W3CDTF">2008-11-08T08:25:57Z</dcterms:created>
  <dcterms:modified xsi:type="dcterms:W3CDTF">2016-09-12T15:49:27Z</dcterms:modified>
</cp:coreProperties>
</file>