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721" r:id="rId2"/>
  </p:sldMasterIdLst>
  <p:notesMasterIdLst>
    <p:notesMasterId r:id="rId50"/>
  </p:notesMasterIdLst>
  <p:sldIdLst>
    <p:sldId id="256" r:id="rId3"/>
    <p:sldId id="351" r:id="rId4"/>
    <p:sldId id="352" r:id="rId5"/>
    <p:sldId id="359" r:id="rId6"/>
    <p:sldId id="354" r:id="rId7"/>
    <p:sldId id="262" r:id="rId8"/>
    <p:sldId id="259" r:id="rId9"/>
    <p:sldId id="258" r:id="rId10"/>
    <p:sldId id="377" r:id="rId11"/>
    <p:sldId id="304" r:id="rId12"/>
    <p:sldId id="372" r:id="rId13"/>
    <p:sldId id="375" r:id="rId14"/>
    <p:sldId id="312" r:id="rId15"/>
    <p:sldId id="302" r:id="rId16"/>
    <p:sldId id="376" r:id="rId17"/>
    <p:sldId id="379" r:id="rId18"/>
    <p:sldId id="380" r:id="rId19"/>
    <p:sldId id="356" r:id="rId20"/>
    <p:sldId id="384" r:id="rId21"/>
    <p:sldId id="383" r:id="rId22"/>
    <p:sldId id="385" r:id="rId23"/>
    <p:sldId id="332" r:id="rId24"/>
    <p:sldId id="355" r:id="rId25"/>
    <p:sldId id="299" r:id="rId26"/>
    <p:sldId id="357" r:id="rId27"/>
    <p:sldId id="358" r:id="rId28"/>
    <p:sldId id="322" r:id="rId29"/>
    <p:sldId id="360" r:id="rId30"/>
    <p:sldId id="320" r:id="rId31"/>
    <p:sldId id="337" r:id="rId32"/>
    <p:sldId id="343" r:id="rId33"/>
    <p:sldId id="325" r:id="rId34"/>
    <p:sldId id="340" r:id="rId35"/>
    <p:sldId id="326" r:id="rId36"/>
    <p:sldId id="348" r:id="rId37"/>
    <p:sldId id="369" r:id="rId38"/>
    <p:sldId id="370" r:id="rId39"/>
    <p:sldId id="361" r:id="rId40"/>
    <p:sldId id="362" r:id="rId41"/>
    <p:sldId id="363" r:id="rId42"/>
    <p:sldId id="364" r:id="rId43"/>
    <p:sldId id="365" r:id="rId44"/>
    <p:sldId id="368" r:id="rId45"/>
    <p:sldId id="371" r:id="rId46"/>
    <p:sldId id="378" r:id="rId47"/>
    <p:sldId id="374" r:id="rId48"/>
    <p:sldId id="37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алера"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CCFF"/>
    <a:srgbClr val="0000CC"/>
    <a:srgbClr val="000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33"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196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1076;&#1080;&#1072;&#1075;&#1088;&#1072;&#1084;&#1084;&#1072;.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b="1" i="0" u="sng">
                <a:solidFill>
                  <a:schemeClr val="tx1"/>
                </a:solidFill>
                <a:effectLst/>
              </a:defRPr>
            </a:pPr>
            <a:r>
              <a:rPr lang="ru-RU" sz="2000" b="1" i="0" u="sng" dirty="0" smtClean="0">
                <a:solidFill>
                  <a:schemeClr val="tx1"/>
                </a:solidFill>
                <a:effectLst/>
              </a:rPr>
              <a:t>9</a:t>
            </a:r>
            <a:r>
              <a:rPr lang="en-US" sz="2000" b="1" i="0" u="sng" dirty="0" smtClean="0">
                <a:solidFill>
                  <a:schemeClr val="tx1"/>
                </a:solidFill>
                <a:effectLst/>
              </a:rPr>
              <a:t> form</a:t>
            </a:r>
            <a:r>
              <a:rPr lang="ru-RU" sz="2000" b="1" i="0" u="sng" baseline="0" dirty="0" smtClean="0">
                <a:solidFill>
                  <a:schemeClr val="tx1"/>
                </a:solidFill>
                <a:effectLst/>
              </a:rPr>
              <a:t> </a:t>
            </a:r>
            <a:endParaRPr lang="ru-RU" sz="2000" b="1" i="0" u="sng" dirty="0">
              <a:solidFill>
                <a:schemeClr val="tx1"/>
              </a:solidFill>
              <a:effectLst/>
            </a:endParaRPr>
          </a:p>
        </c:rich>
      </c:tx>
      <c:layout>
        <c:manualLayout>
          <c:xMode val="edge"/>
          <c:yMode val="edge"/>
          <c:x val="0.81782239080353769"/>
          <c:y val="8.8184646150427856E-2"/>
        </c:manualLayout>
      </c:layout>
    </c:title>
    <c:plotArea>
      <c:layout>
        <c:manualLayout>
          <c:layoutTarget val="inner"/>
          <c:xMode val="edge"/>
          <c:yMode val="edge"/>
          <c:x val="0.20661593156315974"/>
          <c:y val="0.15720424695359073"/>
          <c:w val="0.59675130436240864"/>
          <c:h val="0.77141022271238158"/>
        </c:manualLayout>
      </c:layout>
      <c:pieChart>
        <c:varyColors val="1"/>
        <c:ser>
          <c:idx val="0"/>
          <c:order val="0"/>
          <c:dLbls>
            <c:dLbl>
              <c:idx val="1"/>
              <c:layout>
                <c:manualLayout>
                  <c:x val="7.7548380368638314E-2"/>
                  <c:y val="8.8933885394847853E-2"/>
                </c:manualLayout>
              </c:layout>
              <c:showCatName val="1"/>
              <c:showPercent val="1"/>
            </c:dLbl>
            <c:dLbl>
              <c:idx val="2"/>
              <c:layout>
                <c:manualLayout>
                  <c:x val="3.3121319853349654E-3"/>
                  <c:y val="2.6532282320934561E-2"/>
                </c:manualLayout>
              </c:layout>
              <c:showCatName val="1"/>
              <c:showPercent val="1"/>
            </c:dLbl>
            <c:txPr>
              <a:bodyPr/>
              <a:lstStyle/>
              <a:p>
                <a:pPr>
                  <a:defRPr sz="2000"/>
                </a:pPr>
                <a:endParaRPr lang="ru-RU"/>
              </a:p>
            </c:txPr>
            <c:showCatName val="1"/>
            <c:showPercent val="1"/>
          </c:dLbls>
          <c:cat>
            <c:strRef>
              <c:f>Лист1!$G$6:$I$6</c:f>
              <c:strCache>
                <c:ptCount val="3"/>
                <c:pt idx="0">
                  <c:v>true</c:v>
                </c:pt>
                <c:pt idx="1">
                  <c:v>false</c:v>
                </c:pt>
                <c:pt idx="2">
                  <c:v>don't know</c:v>
                </c:pt>
              </c:strCache>
            </c:strRef>
          </c:cat>
          <c:val>
            <c:numRef>
              <c:f>Лист1!$G$7:$I$7</c:f>
              <c:numCache>
                <c:formatCode>General</c:formatCode>
                <c:ptCount val="3"/>
                <c:pt idx="0">
                  <c:v>103</c:v>
                </c:pt>
                <c:pt idx="1">
                  <c:v>25</c:v>
                </c:pt>
                <c:pt idx="2">
                  <c:v>2</c:v>
                </c:pt>
              </c:numCache>
            </c:numRef>
          </c:val>
        </c:ser>
        <c:dLbls>
          <c:showCatName val="1"/>
          <c:showPercent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u="sng"/>
            </a:pPr>
            <a:r>
              <a:rPr lang="en-US" sz="2000" u="sng" dirty="0" smtClean="0"/>
              <a:t>11 form</a:t>
            </a:r>
            <a:endParaRPr lang="ru-RU" sz="2000" u="sng" dirty="0"/>
          </a:p>
        </c:rich>
      </c:tx>
      <c:layout>
        <c:manualLayout>
          <c:xMode val="edge"/>
          <c:yMode val="edge"/>
          <c:x val="0.78262718541477261"/>
          <c:y val="3.8715210505065857E-2"/>
        </c:manualLayout>
      </c:layout>
    </c:title>
    <c:plotArea>
      <c:layout/>
      <c:pieChart>
        <c:varyColors val="1"/>
        <c:ser>
          <c:idx val="0"/>
          <c:order val="0"/>
          <c:dLbls>
            <c:dLbl>
              <c:idx val="2"/>
              <c:layout>
                <c:manualLayout>
                  <c:x val="-0.15108964650186282"/>
                  <c:y val="0"/>
                </c:manualLayout>
              </c:layout>
              <c:tx>
                <c:rich>
                  <a:bodyPr/>
                  <a:lstStyle/>
                  <a:p>
                    <a:pPr>
                      <a:defRPr sz="2000"/>
                    </a:pPr>
                    <a:r>
                      <a:rPr lang="en-US" sz="2000"/>
                      <a:t>don’t </a:t>
                    </a:r>
                    <a:r>
                      <a:rPr lang="en-US" sz="2000" smtClean="0"/>
                      <a:t>know</a:t>
                    </a:r>
                    <a:r>
                      <a:rPr lang="en-US" sz="2000"/>
                      <a:t>
2%</a:t>
                    </a:r>
                  </a:p>
                </c:rich>
              </c:tx>
              <c:spPr/>
              <c:showCatName val="1"/>
              <c:showPercent val="1"/>
            </c:dLbl>
            <c:txPr>
              <a:bodyPr/>
              <a:lstStyle/>
              <a:p>
                <a:pPr>
                  <a:defRPr sz="2400"/>
                </a:pPr>
                <a:endParaRPr lang="ru-RU"/>
              </a:p>
            </c:txPr>
            <c:showCatName val="1"/>
            <c:showPercent val="1"/>
            <c:showLeaderLines val="1"/>
          </c:dLbls>
          <c:cat>
            <c:strRef>
              <c:f>Лист1!$G$13:$I$13</c:f>
              <c:strCache>
                <c:ptCount val="3"/>
                <c:pt idx="0">
                  <c:v>true</c:v>
                </c:pt>
                <c:pt idx="1">
                  <c:v>false</c:v>
                </c:pt>
                <c:pt idx="2">
                  <c:v>don’t known</c:v>
                </c:pt>
              </c:strCache>
            </c:strRef>
          </c:cat>
          <c:val>
            <c:numRef>
              <c:f>Лист1!$G$14:$I$14</c:f>
              <c:numCache>
                <c:formatCode>General</c:formatCode>
                <c:ptCount val="3"/>
                <c:pt idx="0">
                  <c:v>108</c:v>
                </c:pt>
                <c:pt idx="1">
                  <c:v>21</c:v>
                </c:pt>
                <c:pt idx="2">
                  <c:v>3</c:v>
                </c:pt>
              </c:numCache>
            </c:numRef>
          </c:val>
        </c:ser>
        <c:dLbls>
          <c:showCatName val="1"/>
          <c:showPercent val="1"/>
        </c:dLbls>
        <c:firstSliceAng val="0"/>
      </c:pie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u="sng"/>
            </a:pPr>
            <a:r>
              <a:rPr lang="ru-RU" sz="2000" u="sng" dirty="0"/>
              <a:t>10</a:t>
            </a:r>
            <a:r>
              <a:rPr lang="ru-RU" sz="2000" u="sng" baseline="0" dirty="0"/>
              <a:t> </a:t>
            </a:r>
            <a:r>
              <a:rPr lang="en-US" sz="2000" u="sng" baseline="0" dirty="0" smtClean="0"/>
              <a:t>form</a:t>
            </a:r>
            <a:endParaRPr lang="ru-RU" sz="2000" u="sng" dirty="0"/>
          </a:p>
        </c:rich>
      </c:tx>
      <c:layout>
        <c:manualLayout>
          <c:xMode val="edge"/>
          <c:yMode val="edge"/>
          <c:x val="0.80008693192165303"/>
          <c:y val="5.2257559129651042E-2"/>
        </c:manualLayout>
      </c:layout>
    </c:title>
    <c:plotArea>
      <c:layout/>
      <c:pieChart>
        <c:varyColors val="1"/>
        <c:ser>
          <c:idx val="0"/>
          <c:order val="0"/>
          <c:dLbls>
            <c:dLbl>
              <c:idx val="2"/>
              <c:layout>
                <c:manualLayout>
                  <c:x val="4.8077848165782221E-2"/>
                  <c:y val="4.137056764430707E-2"/>
                </c:manualLayout>
              </c:layout>
              <c:spPr/>
              <c:txPr>
                <a:bodyPr/>
                <a:lstStyle/>
                <a:p>
                  <a:pPr>
                    <a:defRPr sz="2000"/>
                  </a:pPr>
                  <a:endParaRPr lang="ru-RU"/>
                </a:p>
              </c:txPr>
              <c:showCatName val="1"/>
              <c:showPercent val="1"/>
            </c:dLbl>
            <c:txPr>
              <a:bodyPr/>
              <a:lstStyle/>
              <a:p>
                <a:pPr>
                  <a:defRPr sz="2400"/>
                </a:pPr>
                <a:endParaRPr lang="ru-RU"/>
              </a:p>
            </c:txPr>
            <c:showCatName val="1"/>
            <c:showPercent val="1"/>
          </c:dLbls>
          <c:cat>
            <c:strRef>
              <c:f>Лист1!$G$9:$I$9</c:f>
              <c:strCache>
                <c:ptCount val="3"/>
                <c:pt idx="0">
                  <c:v>true</c:v>
                </c:pt>
                <c:pt idx="1">
                  <c:v>false</c:v>
                </c:pt>
                <c:pt idx="2">
                  <c:v>don’t know</c:v>
                </c:pt>
              </c:strCache>
            </c:strRef>
          </c:cat>
          <c:val>
            <c:numRef>
              <c:f>Лист1!$G$10:$I$10</c:f>
              <c:numCache>
                <c:formatCode>General</c:formatCode>
                <c:ptCount val="3"/>
                <c:pt idx="0">
                  <c:v>194</c:v>
                </c:pt>
                <c:pt idx="1">
                  <c:v>94</c:v>
                </c:pt>
                <c:pt idx="2">
                  <c:v>22</c:v>
                </c:pt>
              </c:numCache>
            </c:numRef>
          </c:val>
        </c:ser>
        <c:dLbls>
          <c:showCatName val="1"/>
          <c:showPercent val="1"/>
        </c:dLbls>
        <c:firstSliceAng val="0"/>
      </c: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u="sng"/>
            </a:pPr>
            <a:r>
              <a:rPr lang="ru-RU" sz="2000" u="sng" dirty="0"/>
              <a:t>8 </a:t>
            </a:r>
            <a:r>
              <a:rPr lang="en-US" sz="2000" u="sng" dirty="0" smtClean="0"/>
              <a:t>form</a:t>
            </a:r>
            <a:endParaRPr lang="ru-RU" sz="2000" u="sng" dirty="0"/>
          </a:p>
        </c:rich>
      </c:tx>
      <c:layout>
        <c:manualLayout>
          <c:xMode val="edge"/>
          <c:yMode val="edge"/>
          <c:x val="0.73967196657416157"/>
          <c:y val="3.7009425474318652E-2"/>
        </c:manualLayout>
      </c:layout>
    </c:title>
    <c:plotArea>
      <c:layout/>
      <c:pieChart>
        <c:varyColors val="1"/>
        <c:ser>
          <c:idx val="0"/>
          <c:order val="0"/>
          <c:dLbls>
            <c:dLbl>
              <c:idx val="2"/>
              <c:layout/>
              <c:tx>
                <c:rich>
                  <a:bodyPr/>
                  <a:lstStyle/>
                  <a:p>
                    <a:r>
                      <a:rPr lang="en-US" sz="2400"/>
                      <a:t>don’t  </a:t>
                    </a:r>
                    <a:r>
                      <a:rPr lang="en-US" sz="2400" smtClean="0"/>
                      <a:t>know</a:t>
                    </a:r>
                    <a:r>
                      <a:rPr lang="en-US" sz="2400"/>
                      <a:t>
3%</a:t>
                    </a:r>
                    <a:endParaRPr lang="en-US"/>
                  </a:p>
                </c:rich>
              </c:tx>
              <c:showCatName val="1"/>
              <c:showPercent val="1"/>
            </c:dLbl>
            <c:txPr>
              <a:bodyPr/>
              <a:lstStyle/>
              <a:p>
                <a:pPr>
                  <a:defRPr sz="2400"/>
                </a:pPr>
                <a:endParaRPr lang="ru-RU"/>
              </a:p>
            </c:txPr>
            <c:showCatName val="1"/>
            <c:showPercent val="1"/>
            <c:showLeaderLines val="1"/>
          </c:dLbls>
          <c:cat>
            <c:strRef>
              <c:f>Лист1!$G$18:$I$18</c:f>
              <c:strCache>
                <c:ptCount val="3"/>
                <c:pt idx="0">
                  <c:v>true</c:v>
                </c:pt>
                <c:pt idx="1">
                  <c:v>false</c:v>
                </c:pt>
                <c:pt idx="2">
                  <c:v>don’t  known</c:v>
                </c:pt>
              </c:strCache>
            </c:strRef>
          </c:cat>
          <c:val>
            <c:numRef>
              <c:f>Лист1!$G$19:$I$19</c:f>
              <c:numCache>
                <c:formatCode>General</c:formatCode>
                <c:ptCount val="3"/>
                <c:pt idx="0">
                  <c:v>143</c:v>
                </c:pt>
                <c:pt idx="1">
                  <c:v>147</c:v>
                </c:pt>
                <c:pt idx="2">
                  <c:v>10</c:v>
                </c:pt>
              </c:numCache>
            </c:numRef>
          </c:val>
        </c:ser>
        <c:dLbls>
          <c:showCatName val="1"/>
          <c:showPercent val="1"/>
        </c:dLbls>
        <c:firstSliceAng val="0"/>
      </c:pie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u="sng"/>
            </a:pPr>
            <a:r>
              <a:rPr lang="ru-RU" sz="2000" u="sng" dirty="0"/>
              <a:t>5 </a:t>
            </a:r>
            <a:r>
              <a:rPr lang="en-US" sz="2000" u="sng" dirty="0" smtClean="0"/>
              <a:t>form</a:t>
            </a:r>
            <a:endParaRPr lang="ru-RU" sz="2000" u="sng" dirty="0"/>
          </a:p>
        </c:rich>
      </c:tx>
      <c:layout>
        <c:manualLayout>
          <c:xMode val="edge"/>
          <c:yMode val="edge"/>
          <c:x val="0.78585101145744263"/>
          <c:y val="7.4906001073508616E-2"/>
        </c:manualLayout>
      </c:layout>
    </c:title>
    <c:plotArea>
      <c:layout/>
      <c:pieChart>
        <c:varyColors val="1"/>
        <c:ser>
          <c:idx val="0"/>
          <c:order val="0"/>
          <c:dLbls>
            <c:dLbl>
              <c:idx val="0"/>
              <c:layout>
                <c:manualLayout>
                  <c:x val="-0.18439726116058472"/>
                  <c:y val="2.0798224561394116E-2"/>
                </c:manualLayout>
              </c:layout>
              <c:showCatName val="1"/>
              <c:showPercent val="1"/>
            </c:dLbl>
            <c:dLbl>
              <c:idx val="1"/>
              <c:layout>
                <c:manualLayout>
                  <c:x val="0.16691984529751541"/>
                  <c:y val="8.5798699742866726E-3"/>
                </c:manualLayout>
              </c:layout>
              <c:showCatName val="1"/>
              <c:showPercent val="1"/>
            </c:dLbl>
            <c:dLbl>
              <c:idx val="2"/>
              <c:layout>
                <c:manualLayout>
                  <c:x val="7.80895649718839E-3"/>
                  <c:y val="1.5405751435918115E-2"/>
                </c:manualLayout>
              </c:layout>
              <c:tx>
                <c:rich>
                  <a:bodyPr/>
                  <a:lstStyle/>
                  <a:p>
                    <a:r>
                      <a:rPr lang="en-US" sz="2400" dirty="0">
                        <a:solidFill>
                          <a:schemeClr val="tx1"/>
                        </a:solidFill>
                      </a:rPr>
                      <a:t>don’t </a:t>
                    </a:r>
                    <a:r>
                      <a:rPr lang="en-US" sz="2400" dirty="0" smtClean="0">
                        <a:solidFill>
                          <a:schemeClr val="tx1"/>
                        </a:solidFill>
                      </a:rPr>
                      <a:t>know</a:t>
                    </a:r>
                    <a:r>
                      <a:rPr lang="en-US" sz="2400" dirty="0">
                        <a:solidFill>
                          <a:schemeClr val="tx1"/>
                        </a:solidFill>
                      </a:rPr>
                      <a:t>
4%</a:t>
                    </a:r>
                    <a:endParaRPr lang="en-US" dirty="0"/>
                  </a:p>
                </c:rich>
              </c:tx>
              <c:showCatName val="1"/>
              <c:showPercent val="1"/>
            </c:dLbl>
            <c:txPr>
              <a:bodyPr/>
              <a:lstStyle/>
              <a:p>
                <a:pPr>
                  <a:defRPr sz="2400">
                    <a:solidFill>
                      <a:schemeClr val="tx1"/>
                    </a:solidFill>
                  </a:defRPr>
                </a:pPr>
                <a:endParaRPr lang="ru-RU"/>
              </a:p>
            </c:txPr>
            <c:showCatName val="1"/>
            <c:showPercent val="1"/>
            <c:showLeaderLines val="1"/>
          </c:dLbls>
          <c:cat>
            <c:strRef>
              <c:f>Лист1!$G$22:$I$22</c:f>
              <c:strCache>
                <c:ptCount val="3"/>
                <c:pt idx="0">
                  <c:v>true</c:v>
                </c:pt>
                <c:pt idx="1">
                  <c:v>false</c:v>
                </c:pt>
                <c:pt idx="2">
                  <c:v>don’t known</c:v>
                </c:pt>
              </c:strCache>
            </c:strRef>
          </c:cat>
          <c:val>
            <c:numRef>
              <c:f>Лист1!$G$23:$I$23</c:f>
              <c:numCache>
                <c:formatCode>General</c:formatCode>
                <c:ptCount val="3"/>
                <c:pt idx="0">
                  <c:v>57</c:v>
                </c:pt>
                <c:pt idx="1">
                  <c:v>49</c:v>
                </c:pt>
                <c:pt idx="2">
                  <c:v>4</c:v>
                </c:pt>
              </c:numCache>
            </c:numRef>
          </c:val>
        </c:ser>
        <c:dLbls>
          <c:showCatName val="1"/>
          <c:showPercent val="1"/>
        </c:dLbls>
        <c:firstSliceAng val="0"/>
      </c:pieChart>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000" u="sng"/>
            </a:pPr>
            <a:r>
              <a:rPr lang="en-US" sz="2000" u="sng" dirty="0" smtClean="0"/>
              <a:t>General Knowledge of</a:t>
            </a:r>
            <a:r>
              <a:rPr lang="en-US" sz="2000" u="sng" baseline="0" dirty="0" smtClean="0"/>
              <a:t> the World War II Events</a:t>
            </a:r>
            <a:r>
              <a:rPr lang="en-US" sz="2000" u="sng" dirty="0" smtClean="0"/>
              <a:t> </a:t>
            </a:r>
            <a:r>
              <a:rPr lang="en-US" sz="2000" u="sng" baseline="0" dirty="0" smtClean="0"/>
              <a:t>  </a:t>
            </a:r>
          </a:p>
          <a:p>
            <a:pPr>
              <a:defRPr sz="2000" u="sng"/>
            </a:pPr>
            <a:endParaRPr lang="ru-RU" sz="2000" u="sng" dirty="0"/>
          </a:p>
        </c:rich>
      </c:tx>
      <c:layout>
        <c:manualLayout>
          <c:xMode val="edge"/>
          <c:yMode val="edge"/>
          <c:x val="0.18579480081065783"/>
          <c:y val="1.3064392022285588E-2"/>
        </c:manualLayout>
      </c:layout>
    </c:title>
    <c:plotArea>
      <c:layout>
        <c:manualLayout>
          <c:layoutTarget val="inner"/>
          <c:xMode val="edge"/>
          <c:yMode val="edge"/>
          <c:x val="0.22527847701222167"/>
          <c:y val="0.20835167834575288"/>
          <c:w val="0.54614642326169671"/>
          <c:h val="0.72145258894416331"/>
        </c:manualLayout>
      </c:layout>
      <c:pieChart>
        <c:varyColors val="1"/>
        <c:ser>
          <c:idx val="0"/>
          <c:order val="0"/>
          <c:dLbls>
            <c:dLbl>
              <c:idx val="0"/>
              <c:layout>
                <c:manualLayout>
                  <c:x val="-0.10948097011559596"/>
                  <c:y val="-3.7867020262494853E-2"/>
                </c:manualLayout>
              </c:layout>
              <c:spPr/>
              <c:txPr>
                <a:bodyPr/>
                <a:lstStyle/>
                <a:p>
                  <a:pPr>
                    <a:defRPr sz="2400"/>
                  </a:pPr>
                  <a:endParaRPr lang="ru-RU"/>
                </a:p>
              </c:txPr>
              <c:showCatName val="1"/>
              <c:showPercent val="1"/>
            </c:dLbl>
            <c:dLbl>
              <c:idx val="1"/>
              <c:spPr/>
              <c:txPr>
                <a:bodyPr/>
                <a:lstStyle/>
                <a:p>
                  <a:pPr>
                    <a:defRPr sz="2400"/>
                  </a:pPr>
                  <a:endParaRPr lang="ru-RU"/>
                </a:p>
              </c:txPr>
            </c:dLbl>
            <c:dLbl>
              <c:idx val="2"/>
              <c:layout>
                <c:manualLayout>
                  <c:x val="4.9461021654528328E-2"/>
                  <c:y val="6.0471333089190372E-2"/>
                </c:manualLayout>
              </c:layout>
              <c:tx>
                <c:rich>
                  <a:bodyPr/>
                  <a:lstStyle/>
                  <a:p>
                    <a:r>
                      <a:rPr lang="en-US" sz="2000" dirty="0"/>
                      <a:t>don’t </a:t>
                    </a:r>
                    <a:r>
                      <a:rPr lang="en-US" sz="2000" dirty="0" smtClean="0"/>
                      <a:t>know</a:t>
                    </a:r>
                    <a:r>
                      <a:rPr lang="en-US" sz="2000" dirty="0"/>
                      <a:t>
4%</a:t>
                    </a:r>
                    <a:endParaRPr lang="en-US" sz="1400" dirty="0"/>
                  </a:p>
                </c:rich>
              </c:tx>
              <c:showCatName val="1"/>
              <c:showPercent val="1"/>
            </c:dLbl>
            <c:txPr>
              <a:bodyPr/>
              <a:lstStyle/>
              <a:p>
                <a:pPr>
                  <a:defRPr sz="2000"/>
                </a:pPr>
                <a:endParaRPr lang="ru-RU"/>
              </a:p>
            </c:txPr>
            <c:showCatName val="1"/>
            <c:showPercent val="1"/>
          </c:dLbls>
          <c:cat>
            <c:strRef>
              <c:f>Лист1!$G$2:$I$2</c:f>
              <c:strCache>
                <c:ptCount val="3"/>
                <c:pt idx="0">
                  <c:v>true</c:v>
                </c:pt>
                <c:pt idx="1">
                  <c:v>false</c:v>
                </c:pt>
                <c:pt idx="2">
                  <c:v>don’t known</c:v>
                </c:pt>
              </c:strCache>
            </c:strRef>
          </c:cat>
          <c:val>
            <c:numRef>
              <c:f>Лист1!$G$3:$I$3</c:f>
              <c:numCache>
                <c:formatCode>General</c:formatCode>
                <c:ptCount val="3"/>
                <c:pt idx="0">
                  <c:v>548</c:v>
                </c:pt>
                <c:pt idx="1">
                  <c:v>268</c:v>
                </c:pt>
                <c:pt idx="2">
                  <c:v>37</c:v>
                </c:pt>
              </c:numCache>
            </c:numRef>
          </c:val>
        </c:ser>
        <c:dLbls>
          <c:showCatName val="1"/>
          <c:showPercent val="1"/>
        </c:dLbls>
        <c:firstSliceAng val="0"/>
      </c:pieChart>
    </c:plotArea>
    <c:plotVisOnly val="1"/>
    <c:dispBlanksAs val="zero"/>
  </c:chart>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5-04-15T15:41:08.038" idx="1">
    <p:pos x="6454" y="3786"/>
    <p:text>ова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1968CE-BB75-4E3D-9580-BADD389D0A7F}" type="datetimeFigureOut">
              <a:rPr lang="ru-RU"/>
              <a:pPr>
                <a:defRPr/>
              </a:pPr>
              <a:t>03.05.2015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3B33576-A68A-433B-99CC-F032AD59EBA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FE3FDE-425F-4744-AA44-4B7A42A86626}" type="slidenum">
              <a:rPr lang="en-US"/>
              <a:pPr>
                <a:defRPr/>
              </a:pPr>
              <a:t>‹#›</a:t>
            </a:fld>
            <a:endParaRPr lang="en-US" dirty="0"/>
          </a:p>
        </p:txBody>
      </p:sp>
    </p:spTree>
  </p:cSld>
  <p:clrMapOvr>
    <a:masterClrMapping/>
  </p:clrMapOvr>
  <p:transition spd="med" advClick="0" advTm="8000">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9C3AD8-CC63-483C-B9AA-C09193E43380}" type="slidenum">
              <a:rPr lang="en-US"/>
              <a:pPr>
                <a:defRPr/>
              </a:pPr>
              <a:t>‹#›</a:t>
            </a:fld>
            <a:endParaRPr lang="en-US" dirty="0"/>
          </a:p>
        </p:txBody>
      </p:sp>
    </p:spTree>
  </p:cSld>
  <p:clrMapOvr>
    <a:masterClrMapping/>
  </p:clrMapOvr>
  <p:transition spd="med" advClick="0" advTm="8000">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5150" y="274638"/>
            <a:ext cx="21526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3055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D76129-58E6-4416-B310-A0AF53A95C30}" type="slidenum">
              <a:rPr lang="en-US"/>
              <a:pPr>
                <a:defRPr/>
              </a:pPr>
              <a:t>‹#›</a:t>
            </a:fld>
            <a:endParaRPr lang="en-US" dirty="0"/>
          </a:p>
        </p:txBody>
      </p:sp>
    </p:spTree>
  </p:cSld>
  <p:clrMapOvr>
    <a:masterClrMapping/>
  </p:clrMapOvr>
  <p:transition spd="med" advClick="0" advTm="8000">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en-US"/>
          </a:p>
        </p:txBody>
      </p:sp>
      <p:sp>
        <p:nvSpPr>
          <p:cNvPr id="8" name="Номер слайда 15"/>
          <p:cNvSpPr>
            <a:spLocks noGrp="1"/>
          </p:cNvSpPr>
          <p:nvPr>
            <p:ph type="sldNum" sz="quarter" idx="11"/>
          </p:nvPr>
        </p:nvSpPr>
        <p:spPr/>
        <p:txBody>
          <a:bodyPr/>
          <a:lstStyle>
            <a:lvl1pPr>
              <a:defRPr/>
            </a:lvl1pPr>
          </a:lstStyle>
          <a:p>
            <a:pPr>
              <a:defRPr/>
            </a:pPr>
            <a:fld id="{5D9EDA52-EA93-4D18-85E9-3E46E80277AF}" type="slidenum">
              <a:rPr lang="en-US"/>
              <a:pPr>
                <a:defRPr/>
              </a:pPr>
              <a:t>‹#›</a:t>
            </a:fld>
            <a:endParaRPr lang="en-US" dirty="0"/>
          </a:p>
        </p:txBody>
      </p:sp>
      <p:sp>
        <p:nvSpPr>
          <p:cNvPr id="10" name="Нижний колонтитул 16"/>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BD23CCA8-0232-46B8-8D68-C33B95EB309C}" type="slidenum">
              <a:rPr lang="en-US"/>
              <a:pPr>
                <a:defRPr/>
              </a:pPr>
              <a:t>‹#›</a:t>
            </a:fld>
            <a:endParaRPr lang="en-US" dirty="0"/>
          </a:p>
        </p:txBody>
      </p:sp>
    </p:spTree>
  </p:cSld>
  <p:clrMapOvr>
    <a:masterClrMapping/>
  </p:clrMapOvr>
  <p:transition spd="med">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ACE97960-D02F-4505-82B6-8167D835D0F4}" type="slidenum">
              <a:rPr lang="en-US"/>
              <a:pPr>
                <a:defRPr/>
              </a:pPr>
              <a:t>‹#›</a:t>
            </a:fld>
            <a:endParaRPr lang="en-US" dirty="0"/>
          </a:p>
        </p:txBody>
      </p:sp>
    </p:spTree>
  </p:cSld>
  <p:clrMapOvr>
    <a:masterClrMapping/>
  </p:clrMapOvr>
  <p:transition spd="med">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en-US"/>
          </a:p>
        </p:txBody>
      </p:sp>
      <p:sp>
        <p:nvSpPr>
          <p:cNvPr id="6" name="Нижний колонтитул 9"/>
          <p:cNvSpPr>
            <a:spLocks noGrp="1"/>
          </p:cNvSpPr>
          <p:nvPr>
            <p:ph type="ftr" sz="quarter" idx="11"/>
          </p:nvPr>
        </p:nvSpPr>
        <p:spPr/>
        <p:txBody>
          <a:bodyPr/>
          <a:lstStyle>
            <a:lvl1pPr>
              <a:defRPr/>
            </a:lvl1pPr>
          </a:lstStyle>
          <a:p>
            <a:pPr>
              <a:defRPr/>
            </a:pPr>
            <a:endParaRPr lang="en-US"/>
          </a:p>
        </p:txBody>
      </p:sp>
      <p:sp>
        <p:nvSpPr>
          <p:cNvPr id="7" name="Номер слайда 21"/>
          <p:cNvSpPr>
            <a:spLocks noGrp="1"/>
          </p:cNvSpPr>
          <p:nvPr>
            <p:ph type="sldNum" sz="quarter" idx="12"/>
          </p:nvPr>
        </p:nvSpPr>
        <p:spPr/>
        <p:txBody>
          <a:bodyPr/>
          <a:lstStyle>
            <a:lvl1pPr>
              <a:defRPr/>
            </a:lvl1pPr>
          </a:lstStyle>
          <a:p>
            <a:pPr>
              <a:defRPr/>
            </a:pPr>
            <a:fld id="{8F9B8B02-206F-472B-B8A4-2085B40F6708}" type="slidenum">
              <a:rPr lang="en-US"/>
              <a:pPr>
                <a:defRPr/>
              </a:pPr>
              <a:t>‹#›</a:t>
            </a:fld>
            <a:endParaRPr lang="en-US" dirty="0"/>
          </a:p>
        </p:txBody>
      </p:sp>
    </p:spTree>
  </p:cSld>
  <p:clrMapOvr>
    <a:masterClrMapping/>
  </p:clrMapOvr>
  <p:transition spd="med">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5C42A03B-220D-4A09-99F2-764FCD3A9C48}" type="slidenum">
              <a:rPr lang="en-US"/>
              <a:pPr>
                <a:defRPr/>
              </a:pPr>
              <a:t>‹#›</a:t>
            </a:fld>
            <a:endParaRPr lang="en-US" dirty="0"/>
          </a:p>
        </p:txBody>
      </p:sp>
      <p:sp>
        <p:nvSpPr>
          <p:cNvPr id="10" name="Нижний колонтитул 7"/>
          <p:cNvSpPr>
            <a:spLocks noGrp="1"/>
          </p:cNvSpPr>
          <p:nvPr>
            <p:ph type="ftr" sz="quarter" idx="11"/>
          </p:nvPr>
        </p:nvSpPr>
        <p:spPr/>
        <p:txBody>
          <a:bodyPr/>
          <a:lstStyle>
            <a:lvl1pPr>
              <a:defRPr/>
            </a:lvl1pPr>
          </a:lstStyle>
          <a:p>
            <a:pPr>
              <a:defRPr/>
            </a:pPr>
            <a:endParaRPr lang="en-US"/>
          </a:p>
        </p:txBody>
      </p:sp>
      <p:sp>
        <p:nvSpPr>
          <p:cNvPr id="11" name="Дата 6"/>
          <p:cNvSpPr>
            <a:spLocks noGrp="1"/>
          </p:cNvSpPr>
          <p:nvPr>
            <p:ph type="dt" sz="half" idx="12"/>
          </p:nvPr>
        </p:nvSpPr>
        <p:spPr/>
        <p:txBody>
          <a:bodyPr/>
          <a:lstStyle>
            <a:lvl1pPr>
              <a:defRPr/>
            </a:lvl1pPr>
          </a:lstStyle>
          <a:p>
            <a:pPr>
              <a:defRPr/>
            </a:pPr>
            <a:endParaRPr lang="en-US"/>
          </a:p>
        </p:txBody>
      </p:sp>
    </p:spTree>
  </p:cSld>
  <p:clrMapOvr>
    <a:masterClrMapping/>
  </p:clrMapOvr>
  <p:transition spd="med">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en-US"/>
          </a:p>
        </p:txBody>
      </p:sp>
      <p:sp>
        <p:nvSpPr>
          <p:cNvPr id="4" name="Нижний колонтитул 9"/>
          <p:cNvSpPr>
            <a:spLocks noGrp="1"/>
          </p:cNvSpPr>
          <p:nvPr>
            <p:ph type="ftr" sz="quarter" idx="11"/>
          </p:nvPr>
        </p:nvSpPr>
        <p:spPr/>
        <p:txBody>
          <a:bodyPr/>
          <a:lstStyle>
            <a:lvl1pPr>
              <a:defRPr/>
            </a:lvl1pPr>
          </a:lstStyle>
          <a:p>
            <a:pPr>
              <a:defRPr/>
            </a:pPr>
            <a:endParaRPr lang="en-US"/>
          </a:p>
        </p:txBody>
      </p:sp>
      <p:sp>
        <p:nvSpPr>
          <p:cNvPr id="5" name="Номер слайда 21"/>
          <p:cNvSpPr>
            <a:spLocks noGrp="1"/>
          </p:cNvSpPr>
          <p:nvPr>
            <p:ph type="sldNum" sz="quarter" idx="12"/>
          </p:nvPr>
        </p:nvSpPr>
        <p:spPr/>
        <p:txBody>
          <a:bodyPr/>
          <a:lstStyle>
            <a:lvl1pPr>
              <a:defRPr/>
            </a:lvl1pPr>
          </a:lstStyle>
          <a:p>
            <a:pPr>
              <a:defRPr/>
            </a:pPr>
            <a:fld id="{13294FBF-6197-492A-9F90-4B7AEBA1D36D}" type="slidenum">
              <a:rPr lang="en-US"/>
              <a:pPr>
                <a:defRPr/>
              </a:pPr>
              <a:t>‹#›</a:t>
            </a:fld>
            <a:endParaRPr lang="en-US" dirty="0"/>
          </a:p>
        </p:txBody>
      </p:sp>
    </p:spTree>
  </p:cSld>
  <p:clrMapOvr>
    <a:masterClrMapping/>
  </p:clrMapOvr>
  <p:transition spd="med">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en-US"/>
          </a:p>
        </p:txBody>
      </p:sp>
      <p:sp>
        <p:nvSpPr>
          <p:cNvPr id="3" name="Нижний колонтитул 9"/>
          <p:cNvSpPr>
            <a:spLocks noGrp="1"/>
          </p:cNvSpPr>
          <p:nvPr>
            <p:ph type="ftr" sz="quarter" idx="11"/>
          </p:nvPr>
        </p:nvSpPr>
        <p:spPr/>
        <p:txBody>
          <a:bodyPr/>
          <a:lstStyle>
            <a:lvl1pPr>
              <a:defRPr/>
            </a:lvl1pPr>
          </a:lstStyle>
          <a:p>
            <a:pPr>
              <a:defRPr/>
            </a:pPr>
            <a:endParaRPr lang="en-US"/>
          </a:p>
        </p:txBody>
      </p:sp>
      <p:sp>
        <p:nvSpPr>
          <p:cNvPr id="4" name="Номер слайда 21"/>
          <p:cNvSpPr>
            <a:spLocks noGrp="1"/>
          </p:cNvSpPr>
          <p:nvPr>
            <p:ph type="sldNum" sz="quarter" idx="12"/>
          </p:nvPr>
        </p:nvSpPr>
        <p:spPr/>
        <p:txBody>
          <a:bodyPr/>
          <a:lstStyle>
            <a:lvl1pPr>
              <a:defRPr/>
            </a:lvl1pPr>
          </a:lstStyle>
          <a:p>
            <a:pPr>
              <a:defRPr/>
            </a:pPr>
            <a:fld id="{F5A7EB9D-36A4-4955-B618-5F92489FD65B}" type="slidenum">
              <a:rPr lang="en-US"/>
              <a:pPr>
                <a:defRPr/>
              </a:pPr>
              <a:t>‹#›</a:t>
            </a:fld>
            <a:endParaRPr lang="en-US" dirty="0"/>
          </a:p>
        </p:txBody>
      </p:sp>
    </p:spTree>
  </p:cSld>
  <p:clrMapOvr>
    <a:masterClrMapping/>
  </p:clrMapOvr>
  <p:transition spd="med">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endParaRPr lang="en-US"/>
          </a:p>
        </p:txBody>
      </p:sp>
      <p:sp>
        <p:nvSpPr>
          <p:cNvPr id="6" name="Номер слайда 8"/>
          <p:cNvSpPr>
            <a:spLocks noGrp="1"/>
          </p:cNvSpPr>
          <p:nvPr>
            <p:ph type="sldNum" sz="quarter" idx="11"/>
          </p:nvPr>
        </p:nvSpPr>
        <p:spPr/>
        <p:txBody>
          <a:bodyPr/>
          <a:lstStyle>
            <a:lvl1pPr>
              <a:defRPr/>
            </a:lvl1pPr>
          </a:lstStyle>
          <a:p>
            <a:pPr>
              <a:defRPr/>
            </a:pPr>
            <a:fld id="{1E57AB1E-57CA-4780-ACF9-B0CBD83854DD}" type="slidenum">
              <a:rPr lang="en-US"/>
              <a:pPr>
                <a:defRPr/>
              </a:pPr>
              <a:t>‹#›</a:t>
            </a:fld>
            <a:endParaRPr lang="en-US" dirty="0"/>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FC780-C217-4268-AAA5-937C10CD423B}" type="slidenum">
              <a:rPr lang="en-US"/>
              <a:pPr>
                <a:defRPr/>
              </a:pPr>
              <a:t>‹#›</a:t>
            </a:fld>
            <a:endParaRPr lang="en-US" dirty="0"/>
          </a:p>
        </p:txBody>
      </p:sp>
    </p:spTree>
  </p:cSld>
  <p:clrMapOvr>
    <a:masterClrMapping/>
  </p:clrMapOvr>
  <p:transition spd="med" advClick="0" advTm="8000">
    <p:checke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endParaRPr lang="en-US"/>
          </a:p>
        </p:txBody>
      </p:sp>
      <p:sp>
        <p:nvSpPr>
          <p:cNvPr id="6" name="Номер слайда 8"/>
          <p:cNvSpPr>
            <a:spLocks noGrp="1"/>
          </p:cNvSpPr>
          <p:nvPr>
            <p:ph type="sldNum" sz="quarter" idx="11"/>
          </p:nvPr>
        </p:nvSpPr>
        <p:spPr/>
        <p:txBody>
          <a:bodyPr/>
          <a:lstStyle>
            <a:lvl1pPr>
              <a:defRPr/>
            </a:lvl1pPr>
          </a:lstStyle>
          <a:p>
            <a:pPr>
              <a:defRPr/>
            </a:pPr>
            <a:fld id="{7D465A2D-283C-41D4-A71F-698ECB7BF91D}" type="slidenum">
              <a:rPr lang="en-US"/>
              <a:pPr>
                <a:defRPr/>
              </a:pPr>
              <a:t>‹#›</a:t>
            </a:fld>
            <a:endParaRPr lang="en-US" dirty="0"/>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transition spd="med">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E7FC4CB0-B7B4-4934-AC17-0B4CD98AA67D}" type="slidenum">
              <a:rPr lang="en-US"/>
              <a:pPr>
                <a:defRPr/>
              </a:pPr>
              <a:t>‹#›</a:t>
            </a:fld>
            <a:endParaRPr lang="en-US" dirty="0"/>
          </a:p>
        </p:txBody>
      </p:sp>
    </p:spTree>
  </p:cSld>
  <p:clrMapOvr>
    <a:masterClrMapping/>
  </p:clrMapOvr>
  <p:transition spd="med">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90A0D28A-76D5-4A10-A556-DD5A1FDD79D4}" type="slidenum">
              <a:rPr lang="en-US"/>
              <a:pPr>
                <a:defRPr/>
              </a:pPr>
              <a:t>‹#›</a:t>
            </a:fld>
            <a:endParaRPr lang="en-US" dirty="0"/>
          </a:p>
        </p:txBody>
      </p:sp>
    </p:spTree>
  </p:cSld>
  <p:clrMapOvr>
    <a:masterClrMapping/>
  </p:clrMapOvr>
  <p:transition spd="med">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257D71-B4B1-4DEF-885D-360B3430BFD9}" type="slidenum">
              <a:rPr lang="en-US"/>
              <a:pPr>
                <a:defRPr/>
              </a:pPr>
              <a:t>‹#›</a:t>
            </a:fld>
            <a:endParaRPr lang="en-US" dirty="0"/>
          </a:p>
        </p:txBody>
      </p:sp>
    </p:spTree>
  </p:cSld>
  <p:clrMapOvr>
    <a:masterClrMapping/>
  </p:clrMapOvr>
  <p:transition spd="med" advClick="0" advTm="8000">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12C9F-2D52-4C9D-ADE3-FB2DA09E3632}" type="slidenum">
              <a:rPr lang="en-US"/>
              <a:pPr>
                <a:defRPr/>
              </a:pPr>
              <a:t>‹#›</a:t>
            </a:fld>
            <a:endParaRPr lang="en-US" dirty="0"/>
          </a:p>
        </p:txBody>
      </p:sp>
    </p:spTree>
  </p:cSld>
  <p:clrMapOvr>
    <a:masterClrMapping/>
  </p:clrMapOvr>
  <p:transition spd="med" advClick="0" advTm="8000">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008304-8E2E-4FAB-B01E-1BA88AB2F2B9}" type="slidenum">
              <a:rPr lang="en-US"/>
              <a:pPr>
                <a:defRPr/>
              </a:pPr>
              <a:t>‹#›</a:t>
            </a:fld>
            <a:endParaRPr lang="en-US" dirty="0"/>
          </a:p>
        </p:txBody>
      </p:sp>
    </p:spTree>
  </p:cSld>
  <p:clrMapOvr>
    <a:masterClrMapping/>
  </p:clrMapOvr>
  <p:transition spd="med" advClick="0" advTm="8000">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28C87C-C39E-407D-A4DD-5FB300E45566}" type="slidenum">
              <a:rPr lang="en-US"/>
              <a:pPr>
                <a:defRPr/>
              </a:pPr>
              <a:t>‹#›</a:t>
            </a:fld>
            <a:endParaRPr lang="en-US" dirty="0"/>
          </a:p>
        </p:txBody>
      </p:sp>
    </p:spTree>
  </p:cSld>
  <p:clrMapOvr>
    <a:masterClrMapping/>
  </p:clrMapOvr>
  <p:transition spd="med" advClick="0" advTm="8000">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5C2463-8B50-4B73-AE5B-9E6EC071761E}" type="slidenum">
              <a:rPr lang="en-US"/>
              <a:pPr>
                <a:defRPr/>
              </a:pPr>
              <a:t>‹#›</a:t>
            </a:fld>
            <a:endParaRPr lang="en-US" dirty="0"/>
          </a:p>
        </p:txBody>
      </p:sp>
    </p:spTree>
  </p:cSld>
  <p:clrMapOvr>
    <a:masterClrMapping/>
  </p:clrMapOvr>
  <p:transition spd="med" advClick="0" advTm="8000">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ED0CD-AF91-4B8C-8A3D-6F3FCD7F54EC}" type="slidenum">
              <a:rPr lang="en-US"/>
              <a:pPr>
                <a:defRPr/>
              </a:pPr>
              <a:t>‹#›</a:t>
            </a:fld>
            <a:endParaRPr lang="en-US" dirty="0"/>
          </a:p>
        </p:txBody>
      </p:sp>
    </p:spTree>
  </p:cSld>
  <p:clrMapOvr>
    <a:masterClrMapping/>
  </p:clrMapOvr>
  <p:transition spd="med" advClick="0" advTm="8000">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BA5411-A776-4832-B027-9AFC6098EF88}" type="slidenum">
              <a:rPr lang="en-US"/>
              <a:pPr>
                <a:defRPr/>
              </a:pPr>
              <a:t>‹#›</a:t>
            </a:fld>
            <a:endParaRPr lang="en-US" dirty="0"/>
          </a:p>
        </p:txBody>
      </p:sp>
    </p:spTree>
  </p:cSld>
  <p:clrMapOvr>
    <a:masterClrMapping/>
  </p:clrMapOvr>
  <p:transition spd="med" advClick="0" advTm="8000">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838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493D2D-584C-41FC-A8B7-0046C377B1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p:transition spd="med" advClick="0" advTm="8000">
    <p:checke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A18B9E27-DD81-41FC-8360-9F3EDFFB5E94}" type="slidenum">
              <a:rPr lang="en-US"/>
              <a:pPr>
                <a:defRPr/>
              </a:pPr>
              <a:t>‹#›</a:t>
            </a:fld>
            <a:endParaRPr lang="en-US"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755" r:id="rId1"/>
    <p:sldLayoutId id="2147484749" r:id="rId2"/>
    <p:sldLayoutId id="2147484756" r:id="rId3"/>
    <p:sldLayoutId id="2147484750" r:id="rId4"/>
    <p:sldLayoutId id="2147484757" r:id="rId5"/>
    <p:sldLayoutId id="2147484751" r:id="rId6"/>
    <p:sldLayoutId id="2147484752" r:id="rId7"/>
    <p:sldLayoutId id="2147484758" r:id="rId8"/>
    <p:sldLayoutId id="2147484759" r:id="rId9"/>
    <p:sldLayoutId id="2147484753" r:id="rId10"/>
    <p:sldLayoutId id="2147484754" r:id="rId11"/>
  </p:sldLayoutIdLst>
  <p:transition spd="med">
    <p:checker dir="vert"/>
  </p:transition>
  <p:timing>
    <p:tnLst>
      <p:par>
        <p:cTn id="1" dur="indefinite" restart="never" nodeType="tmRoot"/>
      </p:par>
    </p:tnLst>
  </p:timing>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GPW\&#1041;&#1077;&#1088;&#1077;&#1075;&#1080;&#1090;&#1077;%20&#1084;&#1080;&#1088;!\buchenw.mp3" TargetMode="External"/><Relationship Id="rId6" Type="http://schemas.openxmlformats.org/officeDocument/2006/relationships/comments" Target="../comments/commen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hyperlink" Target="http://www.great-victory1945.ru/victory.htm" TargetMode="External"/><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gif"/><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457200" y="3700463"/>
            <a:ext cx="8305800" cy="1143000"/>
          </a:xfrm>
        </p:spPr>
        <p:txBody>
          <a:bodyPr/>
          <a:lstStyle/>
          <a:p>
            <a:pPr fontAlgn="auto">
              <a:spcAft>
                <a:spcPts val="0"/>
              </a:spcAft>
              <a:buFont typeface="Wingdings 2"/>
              <a:buNone/>
              <a:defRPr/>
            </a:pPr>
            <a:endParaRPr lang="ru-RU" altLang="ru-RU" smtClean="0"/>
          </a:p>
        </p:txBody>
      </p:sp>
      <p:sp>
        <p:nvSpPr>
          <p:cNvPr id="5122" name="Rectangle 2"/>
          <p:cNvSpPr>
            <a:spLocks noGrp="1" noChangeArrowheads="1"/>
          </p:cNvSpPr>
          <p:nvPr>
            <p:ph type="ctrTitle"/>
          </p:nvPr>
        </p:nvSpPr>
        <p:spPr>
          <a:xfrm>
            <a:off x="457200" y="1433513"/>
            <a:ext cx="8305800" cy="1981200"/>
          </a:xfrm>
        </p:spPr>
        <p:txBody>
          <a:bodyPr/>
          <a:lstStyle/>
          <a:p>
            <a:pPr fontAlgn="auto">
              <a:spcAft>
                <a:spcPts val="0"/>
              </a:spcAft>
              <a:buClr>
                <a:schemeClr val="accent6">
                  <a:lumMod val="75000"/>
                </a:schemeClr>
              </a:buClr>
              <a:defRPr/>
            </a:pPr>
            <a:endParaRPr lang="ru-RU" altLang="ru-RU" smtClean="0"/>
          </a:p>
        </p:txBody>
      </p:sp>
      <p:pic>
        <p:nvPicPr>
          <p:cNvPr id="2058" name="Picture 10" descr="0913040123174d5fd15a93687c4da666"/>
          <p:cNvPicPr>
            <a:picLocks noChangeAspect="1" noChangeArrowheads="1"/>
          </p:cNvPicPr>
          <p:nvPr/>
        </p:nvPicPr>
        <p:blipFill>
          <a:blip r:embed="rId3"/>
          <a:srcRect/>
          <a:stretch>
            <a:fillRect/>
          </a:stretch>
        </p:blipFill>
        <p:spPr bwMode="auto">
          <a:xfrm>
            <a:off x="0" y="0"/>
            <a:ext cx="9144000" cy="5661025"/>
          </a:xfrm>
          <a:prstGeom prst="rect">
            <a:avLst/>
          </a:prstGeom>
          <a:noFill/>
          <a:ln w="9525">
            <a:noFill/>
            <a:miter lim="800000"/>
            <a:headEnd/>
            <a:tailEnd/>
          </a:ln>
        </p:spPr>
      </p:pic>
      <p:sp>
        <p:nvSpPr>
          <p:cNvPr id="2059" name="Rectangle 11"/>
          <p:cNvSpPr>
            <a:spLocks noChangeArrowheads="1"/>
          </p:cNvSpPr>
          <p:nvPr/>
        </p:nvSpPr>
        <p:spPr bwMode="auto">
          <a:xfrm>
            <a:off x="2563812" y="1643050"/>
            <a:ext cx="6580188" cy="823913"/>
          </a:xfrm>
          <a:prstGeom prst="rect">
            <a:avLst/>
          </a:prstGeom>
          <a:solidFill>
            <a:srgbClr val="33CCFF"/>
          </a:solidFill>
          <a:ln w="9525">
            <a:noFill/>
            <a:miter lim="800000"/>
            <a:headEnd/>
            <a:tailEnd/>
          </a:ln>
        </p:spPr>
        <p:txBody>
          <a:bodyPr anchor="ctr">
            <a:spAutoFit/>
          </a:bodyPr>
          <a:lstStyle/>
          <a:p>
            <a:pPr algn="ctr"/>
            <a:r>
              <a:rPr lang="en-US" altLang="ru-RU" sz="4800" b="1" dirty="0">
                <a:solidFill>
                  <a:srgbClr val="000000"/>
                </a:solidFill>
              </a:rPr>
              <a:t>Say “NO” to war</a:t>
            </a:r>
            <a:r>
              <a:rPr lang="ru-RU" altLang="ru-RU" sz="4800" b="1" dirty="0">
                <a:solidFill>
                  <a:srgbClr val="000000"/>
                </a:solidFill>
              </a:rPr>
              <a:t>!</a:t>
            </a:r>
            <a:r>
              <a:rPr lang="ru-RU" altLang="ru-RU" sz="4000" dirty="0">
                <a:solidFill>
                  <a:srgbClr val="A50021"/>
                </a:solidFill>
              </a:rPr>
              <a:t> </a:t>
            </a:r>
            <a:endParaRPr lang="en-US" altLang="ru-RU" sz="4000" dirty="0">
              <a:solidFill>
                <a:srgbClr val="A50021"/>
              </a:solidFill>
            </a:endParaRPr>
          </a:p>
        </p:txBody>
      </p:sp>
      <p:sp>
        <p:nvSpPr>
          <p:cNvPr id="8198" name="Text Box 12"/>
          <p:cNvSpPr txBox="1">
            <a:spLocks noChangeArrowheads="1"/>
          </p:cNvSpPr>
          <p:nvPr/>
        </p:nvSpPr>
        <p:spPr bwMode="auto">
          <a:xfrm>
            <a:off x="2143108" y="5732463"/>
            <a:ext cx="7000892" cy="892552"/>
          </a:xfrm>
          <a:prstGeom prst="rect">
            <a:avLst/>
          </a:prstGeom>
          <a:noFill/>
          <a:ln w="9525">
            <a:noFill/>
            <a:miter lim="800000"/>
            <a:headEnd/>
            <a:tailEnd/>
          </a:ln>
        </p:spPr>
        <p:txBody>
          <a:bodyPr wrap="square">
            <a:spAutoFit/>
          </a:bodyPr>
          <a:lstStyle/>
          <a:p>
            <a:r>
              <a:rPr lang="ru-RU" altLang="ru-RU" sz="1600" dirty="0" smtClean="0"/>
              <a:t>Выполнили: </a:t>
            </a:r>
            <a:r>
              <a:rPr lang="ru-RU" altLang="ru-RU" sz="1600" dirty="0" err="1"/>
              <a:t>Хабипова</a:t>
            </a:r>
            <a:r>
              <a:rPr lang="ru-RU" altLang="ru-RU" sz="1600" dirty="0"/>
              <a:t> </a:t>
            </a:r>
            <a:r>
              <a:rPr lang="ru-RU" altLang="ru-RU" sz="1600" dirty="0" err="1" smtClean="0"/>
              <a:t>Рузанна</a:t>
            </a:r>
            <a:r>
              <a:rPr lang="ru-RU" altLang="ru-RU" sz="1600" dirty="0" smtClean="0"/>
              <a:t>, </a:t>
            </a:r>
            <a:r>
              <a:rPr lang="ru-RU" altLang="ru-RU" sz="1600" dirty="0" err="1" smtClean="0"/>
              <a:t>Тимербаева</a:t>
            </a:r>
            <a:r>
              <a:rPr lang="ru-RU" altLang="ru-RU" sz="1600" dirty="0" smtClean="0"/>
              <a:t> Софья ученицы  5 класса, </a:t>
            </a:r>
            <a:r>
              <a:rPr lang="ru-RU" altLang="ru-RU" sz="1600" dirty="0" err="1" smtClean="0"/>
              <a:t>Нургалиев</a:t>
            </a:r>
            <a:r>
              <a:rPr lang="ru-RU" altLang="ru-RU" sz="1600" dirty="0" smtClean="0"/>
              <a:t> </a:t>
            </a:r>
            <a:r>
              <a:rPr lang="ru-RU" altLang="ru-RU" sz="1600" dirty="0" err="1" smtClean="0"/>
              <a:t>Нургали</a:t>
            </a:r>
            <a:r>
              <a:rPr lang="ru-RU" altLang="ru-RU" sz="1600" dirty="0" smtClean="0"/>
              <a:t> ученик  8 класс МБОУ «Гимназия №4» г. Бавлы</a:t>
            </a:r>
          </a:p>
          <a:p>
            <a:endParaRPr lang="ru-RU" altLang="ru-RU" sz="2000" dirty="0"/>
          </a:p>
        </p:txBody>
      </p:sp>
      <p:pic>
        <p:nvPicPr>
          <p:cNvPr id="2062" name="buchenw.mp3">
            <a:hlinkClick r:id="" action="ppaction://media"/>
          </p:cNvPr>
          <p:cNvPicPr>
            <a:picLocks noRot="1" noChangeAspect="1" noChangeArrowheads="1"/>
          </p:cNvPicPr>
          <p:nvPr>
            <a:audioFile r:link="rId1"/>
          </p:nvPr>
        </p:nvPicPr>
        <p:blipFill>
          <a:blip r:embed="rId4"/>
          <a:srcRect/>
          <a:stretch>
            <a:fillRect/>
          </a:stretch>
        </p:blipFill>
        <p:spPr bwMode="auto">
          <a:xfrm>
            <a:off x="8316913" y="6165850"/>
            <a:ext cx="304800" cy="304800"/>
          </a:xfrm>
          <a:prstGeom prst="rect">
            <a:avLst/>
          </a:prstGeom>
          <a:noFill/>
          <a:ln w="9525">
            <a:noFill/>
            <a:miter lim="800000"/>
            <a:headEnd/>
            <a:tailEnd/>
          </a:ln>
        </p:spPr>
      </p:pic>
      <p:pic>
        <p:nvPicPr>
          <p:cNvPr id="8200" name="Picture 5" descr="GN0120~No-War-Posters"/>
          <p:cNvPicPr>
            <a:picLocks noChangeAspect="1" noChangeArrowheads="1"/>
          </p:cNvPicPr>
          <p:nvPr/>
        </p:nvPicPr>
        <p:blipFill>
          <a:blip r:embed="rId5"/>
          <a:srcRect/>
          <a:stretch>
            <a:fillRect/>
          </a:stretch>
        </p:blipFill>
        <p:spPr bwMode="auto">
          <a:xfrm>
            <a:off x="0" y="5373688"/>
            <a:ext cx="2016125" cy="1484312"/>
          </a:xfrm>
          <a:prstGeom prst="rect">
            <a:avLst/>
          </a:prstGeom>
          <a:noFill/>
          <a:ln w="9525">
            <a:noFill/>
            <a:miter lim="800000"/>
            <a:headEnd/>
            <a:tailEnd/>
          </a:ln>
        </p:spPr>
      </p:pic>
      <p:sp>
        <p:nvSpPr>
          <p:cNvPr id="10" name="Прямоугольник 9"/>
          <p:cNvSpPr/>
          <p:nvPr/>
        </p:nvSpPr>
        <p:spPr>
          <a:xfrm>
            <a:off x="142844" y="3357562"/>
            <a:ext cx="4572000" cy="923330"/>
          </a:xfrm>
          <a:prstGeom prst="rect">
            <a:avLst/>
          </a:prstGeom>
        </p:spPr>
        <p:txBody>
          <a:bodyPr wrap="square">
            <a:spAutoFit/>
          </a:bodyPr>
          <a:lstStyle/>
          <a:p>
            <a:pPr lvl="0" eaLnBrk="0" hangingPunct="0"/>
            <a:r>
              <a:rPr kumimoji="0" lang="en-US" b="0" i="0" u="none" strike="noStrike" cap="none" normalizeH="0" baseline="0" dirty="0" smtClean="0">
                <a:ln>
                  <a:noFill/>
                </a:ln>
                <a:effectLst/>
                <a:latin typeface="Arial" pitchFamily="34" charset="0"/>
                <a:ea typeface="Times New Roman" pitchFamily="18" charset="0"/>
              </a:rPr>
              <a:t>Field Marshal Bernard Montgomery:</a:t>
            </a:r>
            <a:br>
              <a:rPr kumimoji="0" lang="en-US" b="0" i="0" u="none" strike="noStrike" cap="none" normalizeH="0" baseline="0" dirty="0" smtClean="0">
                <a:ln>
                  <a:noFill/>
                </a:ln>
                <a:effectLst/>
                <a:latin typeface="Arial" pitchFamily="34" charset="0"/>
                <a:ea typeface="Times New Roman" pitchFamily="18" charset="0"/>
              </a:rPr>
            </a:br>
            <a:r>
              <a:rPr kumimoji="0" lang="en-US" b="0" i="0" u="none" strike="noStrike" cap="none" normalizeH="0" baseline="0" dirty="0" smtClean="0">
                <a:ln>
                  <a:noFill/>
                </a:ln>
                <a:effectLst/>
                <a:latin typeface="Arial" pitchFamily="34" charset="0"/>
                <a:ea typeface="Times New Roman" pitchFamily="18" charset="0"/>
              </a:rPr>
              <a:t>"One of the great laws of war is </a:t>
            </a:r>
            <a:r>
              <a:rPr kumimoji="0" lang="en-US" b="1" i="0" u="none" strike="noStrike" cap="none" normalizeH="0" baseline="0" dirty="0" smtClean="0">
                <a:ln>
                  <a:noFill/>
                </a:ln>
                <a:effectLst/>
                <a:latin typeface="Arial" pitchFamily="34" charset="0"/>
                <a:ea typeface="Times New Roman" pitchFamily="18" charset="0"/>
              </a:rPr>
              <a:t>Never invade Russia</a:t>
            </a:r>
            <a:r>
              <a:rPr kumimoji="0" lang="en-US" b="0" i="0" u="none" strike="noStrike" cap="none" normalizeH="0" baseline="0" dirty="0" smtClean="0">
                <a:ln>
                  <a:noFill/>
                </a:ln>
                <a:effectLst/>
                <a:latin typeface="Arial" pitchFamily="34" charset="0"/>
                <a:ea typeface="Times New Roman" pitchFamily="18" charset="0"/>
              </a:rPr>
              <a:t>"  </a:t>
            </a:r>
            <a:endParaRPr kumimoji="0" lang="en-US" b="0" i="0" u="none" strike="noStrike" cap="none" normalizeH="0" baseline="0" dirty="0" smtClean="0">
              <a:ln>
                <a:noFill/>
              </a:ln>
              <a:effectLst/>
              <a:latin typeface="Arial" pitchFamily="34" charset="0"/>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8">
                <p:cTn id="7" fill="hold" display="0">
                  <p:stCondLst>
                    <p:cond delay="indefinite"/>
                  </p:stCondLst>
                  <p:endCondLst>
                    <p:cond evt="onPrev" delay="0">
                      <p:tgtEl>
                        <p:sldTgt/>
                      </p:tgtEl>
                    </p:cond>
                    <p:cond evt="onStopAudio" delay="0">
                      <p:tgtEl>
                        <p:sldTgt/>
                      </p:tgtEl>
                    </p:cond>
                  </p:endCondLst>
                </p:cTn>
                <p:tgtEl>
                  <p:spTgt spid="206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0" y="0"/>
            <a:ext cx="4214813" cy="6643688"/>
          </a:xfrm>
        </p:spPr>
        <p:txBody>
          <a:bodyPr/>
          <a:lstStyle/>
          <a:p>
            <a:pPr indent="-255588"/>
            <a:endParaRPr lang="ru-RU" altLang="ru-RU" smtClean="0"/>
          </a:p>
        </p:txBody>
      </p:sp>
      <p:sp>
        <p:nvSpPr>
          <p:cNvPr id="21506" name="Rectangle 2"/>
          <p:cNvSpPr>
            <a:spLocks noGrp="1" noChangeArrowheads="1"/>
          </p:cNvSpPr>
          <p:nvPr>
            <p:ph type="title"/>
          </p:nvPr>
        </p:nvSpPr>
        <p:spPr>
          <a:xfrm>
            <a:off x="0" y="0"/>
            <a:ext cx="4071934" cy="5572164"/>
          </a:xfrm>
        </p:spPr>
        <p:txBody>
          <a:bodyPr>
            <a:normAutofit fontScale="90000"/>
          </a:bodyPr>
          <a:lstStyle/>
          <a:p>
            <a:pPr marL="320040" indent="-320040" fontAlgn="auto">
              <a:spcAft>
                <a:spcPts val="0"/>
              </a:spcAft>
              <a:buClr>
                <a:schemeClr val="accent6">
                  <a:lumMod val="75000"/>
                </a:schemeClr>
              </a:buClr>
              <a:defRPr/>
            </a:pPr>
            <a:r>
              <a:rPr sz="2000" smtClean="0"/>
              <a:t>   </a:t>
            </a:r>
            <a:br>
              <a:rPr sz="2000" smtClean="0"/>
            </a:br>
            <a:r>
              <a:rPr sz="2000" smtClean="0"/>
              <a:t/>
            </a:r>
            <a:br>
              <a:rPr sz="2000" smtClean="0"/>
            </a:br>
            <a:r>
              <a:rPr sz="2000" smtClean="0"/>
              <a:t/>
            </a:r>
            <a:br>
              <a:rPr sz="2000" smtClean="0"/>
            </a:br>
            <a:r>
              <a:rPr sz="2000" smtClean="0"/>
              <a:t> </a:t>
            </a:r>
            <a:r>
              <a:rPr sz="2000" smtClean="0">
                <a:solidFill>
                  <a:schemeClr val="bg1"/>
                </a:solidFill>
              </a:rPr>
              <a:t>My grandmother was a military medical officer. She used to treat not only Russian wounded soldiers, but also German prisoners of war.</a:t>
            </a:r>
            <a:br>
              <a:rPr sz="2000" smtClean="0">
                <a:solidFill>
                  <a:schemeClr val="bg1"/>
                </a:solidFill>
              </a:rPr>
            </a:br>
            <a:r>
              <a:rPr sz="2000" smtClean="0">
                <a:solidFill>
                  <a:schemeClr val="bg1"/>
                </a:solidFill>
              </a:rPr>
              <a:t>    Out of my grandmother's five brothers, three gave their lives in the sacred fighting for the independence and liberty of our Motherland, and only two of them returned home heroes. Or rather they returned to the ruins that had remained of the once thriving town where their home used to be before the war. </a:t>
            </a:r>
            <a:r>
              <a:rPr sz="2000" i="1" smtClean="0">
                <a:solidFill>
                  <a:schemeClr val="bg1"/>
                </a:solidFill>
              </a:rPr>
              <a:t>(M. Kuznetsov)</a:t>
            </a:r>
            <a:r>
              <a:rPr sz="2000" smtClean="0">
                <a:solidFill>
                  <a:schemeClr val="bg1"/>
                </a:solidFill>
              </a:rPr>
              <a:t> </a:t>
            </a:r>
            <a:r>
              <a:rPr smtClean="0"/>
              <a:t/>
            </a:r>
            <a:br>
              <a:rPr smtClean="0"/>
            </a:br>
            <a:r>
              <a:rPr smtClean="0"/>
              <a:t/>
            </a:r>
            <a:br>
              <a:rPr smtClean="0"/>
            </a:br>
            <a:r>
              <a:rPr lang="ru-RU" dirty="0" smtClean="0"/>
              <a:t/>
            </a:r>
            <a:br>
              <a:rPr lang="ru-RU" dirty="0" smtClean="0"/>
            </a:br>
            <a:endParaRPr lang="ru-RU" altLang="ru-RU" dirty="0" smtClean="0"/>
          </a:p>
        </p:txBody>
      </p:sp>
      <p:pic>
        <p:nvPicPr>
          <p:cNvPr id="24580" name="Picture 4" descr="0024"/>
          <p:cNvPicPr>
            <a:picLocks noChangeAspect="1" noChangeArrowheads="1"/>
          </p:cNvPicPr>
          <p:nvPr/>
        </p:nvPicPr>
        <p:blipFill>
          <a:blip r:embed="rId2"/>
          <a:srcRect/>
          <a:stretch>
            <a:fillRect/>
          </a:stretch>
        </p:blipFill>
        <p:spPr bwMode="auto">
          <a:xfrm>
            <a:off x="0" y="3857625"/>
            <a:ext cx="4143375" cy="2732088"/>
          </a:xfrm>
          <a:prstGeom prst="rect">
            <a:avLst/>
          </a:prstGeom>
          <a:noFill/>
          <a:ln w="9525">
            <a:noFill/>
            <a:miter lim="800000"/>
            <a:headEnd/>
            <a:tailEnd/>
          </a:ln>
        </p:spPr>
      </p:pic>
      <p:pic>
        <p:nvPicPr>
          <p:cNvPr id="24581" name="Рисунок 4" descr="Hold on, Brother!"/>
          <p:cNvPicPr>
            <a:picLocks noChangeAspect="1" noChangeArrowheads="1"/>
          </p:cNvPicPr>
          <p:nvPr/>
        </p:nvPicPr>
        <p:blipFill>
          <a:blip r:embed="rId3"/>
          <a:srcRect/>
          <a:stretch>
            <a:fillRect/>
          </a:stretch>
        </p:blipFill>
        <p:spPr bwMode="auto">
          <a:xfrm>
            <a:off x="4143375" y="0"/>
            <a:ext cx="5000625" cy="68580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Содержимое 3" descr="Russian Artillery"/>
          <p:cNvPicPr>
            <a:picLocks noGrp="1"/>
          </p:cNvPicPr>
          <p:nvPr>
            <p:ph idx="1"/>
          </p:nvPr>
        </p:nvPicPr>
        <p:blipFill>
          <a:blip r:embed="rId2"/>
          <a:srcRect/>
          <a:stretch>
            <a:fillRect/>
          </a:stretch>
        </p:blipFill>
        <p:spPr>
          <a:xfrm>
            <a:off x="0" y="0"/>
            <a:ext cx="5286375" cy="6858000"/>
          </a:xfrm>
        </p:spPr>
      </p:pic>
      <p:sp>
        <p:nvSpPr>
          <p:cNvPr id="2" name="Заголовок 1"/>
          <p:cNvSpPr>
            <a:spLocks noGrp="1"/>
          </p:cNvSpPr>
          <p:nvPr>
            <p:ph type="title"/>
          </p:nvPr>
        </p:nvSpPr>
        <p:spPr>
          <a:xfrm>
            <a:off x="5429256" y="214290"/>
            <a:ext cx="3519488" cy="6286520"/>
          </a:xfrm>
        </p:spPr>
        <p:txBody>
          <a:bodyPr>
            <a:noAutofit/>
          </a:bodyPr>
          <a:lstStyle/>
          <a:p>
            <a:pPr algn="ctr" fontAlgn="auto">
              <a:spcAft>
                <a:spcPts val="0"/>
              </a:spcAft>
              <a:defRPr/>
            </a:pPr>
            <a:r>
              <a:rPr sz="2000">
                <a:solidFill>
                  <a:schemeClr val="bg1"/>
                </a:solidFill>
              </a:rPr>
              <a:t>ОГОНЬ!</a:t>
            </a:r>
            <a:br>
              <a:rPr sz="2000">
                <a:solidFill>
                  <a:schemeClr val="bg1"/>
                </a:solidFill>
              </a:rPr>
            </a:br>
            <a:r>
              <a:rPr sz="2000">
                <a:solidFill>
                  <a:schemeClr val="bg1"/>
                </a:solidFill>
              </a:rPr>
              <a:t>FIRE! </a:t>
            </a:r>
            <a:br>
              <a:rPr sz="2000">
                <a:solidFill>
                  <a:schemeClr val="bg1"/>
                </a:solidFill>
              </a:rPr>
            </a:br>
            <a:r>
              <a:rPr sz="2000">
                <a:solidFill>
                  <a:schemeClr val="bg1"/>
                </a:solidFill>
              </a:rPr>
              <a:t>    My grandfather was an artilleryman. He beat Germans bravely in 1914 – 1918, and then he beat them again even more bravely and fiercely in 1941 – 1945.</a:t>
            </a:r>
            <a:br>
              <a:rPr sz="2000">
                <a:solidFill>
                  <a:schemeClr val="bg1"/>
                </a:solidFill>
              </a:rPr>
            </a:br>
            <a:r>
              <a:rPr sz="2000">
                <a:solidFill>
                  <a:schemeClr val="bg1"/>
                </a:solidFill>
              </a:rPr>
              <a:t>    All of my grandparents, as well as their siblings and children, defended our Motherland with the utmost self-sacrifice and velour. I am very proud of my ancestors. They were true heroes. (M. </a:t>
            </a:r>
            <a:r>
              <a:rPr sz="2000" err="1">
                <a:solidFill>
                  <a:schemeClr val="bg1"/>
                </a:solidFill>
              </a:rPr>
              <a:t>Kuznetsov</a:t>
            </a:r>
            <a:r>
              <a:rPr sz="2000">
                <a:solidFill>
                  <a:schemeClr val="bg1"/>
                </a:solidFill>
              </a:rPr>
              <a:t>) </a:t>
            </a:r>
            <a:br>
              <a:rPr sz="2000">
                <a:solidFill>
                  <a:schemeClr val="bg1"/>
                </a:solidFill>
              </a:rPr>
            </a:br>
            <a:r>
              <a:rPr sz="2000">
                <a:solidFill>
                  <a:schemeClr val="bg1"/>
                </a:solidFill>
              </a:rPr>
              <a:t/>
            </a:r>
            <a:br>
              <a:rPr sz="2000">
                <a:solidFill>
                  <a:schemeClr val="bg1"/>
                </a:solidFill>
              </a:rPr>
            </a:br>
            <a:r>
              <a:rPr sz="2000">
                <a:solidFill>
                  <a:schemeClr val="bg1"/>
                </a:solidFill>
              </a:rPr>
              <a:t/>
            </a:r>
            <a:br>
              <a:rPr sz="2000">
                <a:solidFill>
                  <a:schemeClr val="bg1"/>
                </a:solidFill>
              </a:rPr>
            </a:br>
            <a:r>
              <a:rPr sz="2000">
                <a:solidFill>
                  <a:schemeClr val="bg1"/>
                </a:solidFill>
              </a:rPr>
              <a:t>STALIN'S ARTILLERY WAS</a:t>
            </a:r>
            <a:br>
              <a:rPr sz="2000">
                <a:solidFill>
                  <a:schemeClr val="bg1"/>
                </a:solidFill>
              </a:rPr>
            </a:br>
            <a:r>
              <a:rPr sz="2000">
                <a:solidFill>
                  <a:schemeClr val="bg1"/>
                </a:solidFill>
              </a:rPr>
              <a:t>THE BEST IN THE WORLD </a:t>
            </a:r>
            <a:br>
              <a:rPr sz="2000">
                <a:solidFill>
                  <a:schemeClr val="bg1"/>
                </a:solidFill>
              </a:rPr>
            </a:br>
            <a:r>
              <a:rPr sz="2000">
                <a:solidFill>
                  <a:schemeClr val="bg1"/>
                </a:solidFill>
              </a:rPr>
              <a:t/>
            </a:r>
            <a:br>
              <a:rPr sz="2000">
                <a:solidFill>
                  <a:schemeClr val="bg1"/>
                </a:solidFill>
              </a:rPr>
            </a:br>
            <a:endParaRPr lang="ru-RU" sz="2000" dirty="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Russian Aviation, Bombers Pe-2 in Attack"/>
          <p:cNvPicPr>
            <a:picLocks noChangeAspect="1" noChangeArrowheads="1"/>
          </p:cNvPicPr>
          <p:nvPr/>
        </p:nvPicPr>
        <p:blipFill>
          <a:blip r:embed="rId2"/>
          <a:srcRect/>
          <a:stretch>
            <a:fillRect/>
          </a:stretch>
        </p:blipFill>
        <p:spPr bwMode="auto">
          <a:xfrm>
            <a:off x="0" y="0"/>
            <a:ext cx="5772150" cy="6858000"/>
          </a:xfrm>
          <a:prstGeom prst="rect">
            <a:avLst/>
          </a:prstGeom>
          <a:noFill/>
          <a:ln w="9525">
            <a:noFill/>
            <a:miter lim="800000"/>
            <a:headEnd/>
            <a:tailEnd/>
          </a:ln>
        </p:spPr>
      </p:pic>
      <p:sp>
        <p:nvSpPr>
          <p:cNvPr id="26627" name="Rectangle 1"/>
          <p:cNvSpPr>
            <a:spLocks noChangeArrowheads="1"/>
          </p:cNvSpPr>
          <p:nvPr/>
        </p:nvSpPr>
        <p:spPr bwMode="auto">
          <a:xfrm>
            <a:off x="5715000" y="214313"/>
            <a:ext cx="3429000" cy="6494462"/>
          </a:xfrm>
          <a:prstGeom prst="rect">
            <a:avLst/>
          </a:prstGeom>
          <a:noFill/>
          <a:ln w="9525">
            <a:noFill/>
            <a:miter lim="800000"/>
            <a:headEnd/>
            <a:tailEnd/>
          </a:ln>
        </p:spPr>
        <p:txBody>
          <a:bodyPr anchor="ctr">
            <a:spAutoFit/>
          </a:bodyPr>
          <a:lstStyle/>
          <a:p>
            <a:pPr algn="ctr" eaLnBrk="0" hangingPunct="0"/>
            <a:r>
              <a:rPr lang="en-US">
                <a:ea typeface="Times New Roman" pitchFamily="18" charset="0"/>
                <a:cs typeface="Arial" charset="0"/>
              </a:rPr>
              <a:t>WESTWARD!</a:t>
            </a:r>
            <a:r>
              <a:rPr lang="en-US" sz="1000">
                <a:ea typeface="Times New Roman" pitchFamily="18" charset="0"/>
                <a:cs typeface="Arial" charset="0"/>
              </a:rPr>
              <a:t> </a:t>
            </a:r>
            <a:endParaRPr lang="ru-RU" sz="1100">
              <a:ea typeface="Times New Roman" pitchFamily="18" charset="0"/>
              <a:cs typeface="Arial" charset="0"/>
            </a:endParaRPr>
          </a:p>
          <a:p>
            <a:pPr algn="ctr" eaLnBrk="0" hangingPunct="0"/>
            <a:r>
              <a:rPr lang="en-US">
                <a:latin typeface="Calibri" pitchFamily="34" charset="0"/>
                <a:ea typeface="Times New Roman" pitchFamily="18" charset="0"/>
                <a:cs typeface="Arial" charset="0"/>
              </a:rPr>
              <a:t>    </a:t>
            </a:r>
            <a:r>
              <a:rPr lang="en-US">
                <a:ea typeface="Times New Roman" pitchFamily="18" charset="0"/>
                <a:cs typeface="Arial" charset="0"/>
              </a:rPr>
              <a:t>My father was a bomber pilot. He had been bombing the German invaders from the outbreak of the Great Patriotic War in June 1941 through to the hard-won Great and Glorious Victory over Nazi Germany in May 1945. He proved to be a real hero. I am very proud of him.</a:t>
            </a:r>
            <a:br>
              <a:rPr lang="en-US">
                <a:ea typeface="Times New Roman" pitchFamily="18" charset="0"/>
                <a:cs typeface="Arial" charset="0"/>
              </a:rPr>
            </a:br>
            <a:r>
              <a:rPr lang="en-US">
                <a:latin typeface="Calibri" pitchFamily="34" charset="0"/>
                <a:ea typeface="Times New Roman" pitchFamily="18" charset="0"/>
                <a:cs typeface="Arial" charset="0"/>
              </a:rPr>
              <a:t>    </a:t>
            </a:r>
            <a:r>
              <a:rPr lang="en-US">
                <a:ea typeface="Times New Roman" pitchFamily="18" charset="0"/>
                <a:cs typeface="Arial" charset="0"/>
              </a:rPr>
              <a:t>Every member of my family </a:t>
            </a:r>
            <a:r>
              <a:rPr lang="en-US">
                <a:latin typeface="Calibri" pitchFamily="34" charset="0"/>
                <a:ea typeface="Times New Roman" pitchFamily="18" charset="0"/>
                <a:cs typeface="Arial" charset="0"/>
              </a:rPr>
              <a:t>–</a:t>
            </a:r>
            <a:r>
              <a:rPr lang="en-US">
                <a:ea typeface="Times New Roman" pitchFamily="18" charset="0"/>
                <a:cs typeface="Arial" charset="0"/>
              </a:rPr>
              <a:t> men and women, and even teenagers who could bear arms </a:t>
            </a:r>
            <a:r>
              <a:rPr lang="en-US">
                <a:latin typeface="Calibri" pitchFamily="34" charset="0"/>
                <a:ea typeface="Times New Roman" pitchFamily="18" charset="0"/>
                <a:cs typeface="Arial" charset="0"/>
              </a:rPr>
              <a:t>–</a:t>
            </a:r>
            <a:r>
              <a:rPr lang="en-US">
                <a:ea typeface="Times New Roman" pitchFamily="18" charset="0"/>
                <a:cs typeface="Arial" charset="0"/>
              </a:rPr>
              <a:t> fought the damned Nazis fiercely defending our Motherland. I am very proud of my dauntless forebears. Two thirds of them fell in action and never saw the Victory Day. </a:t>
            </a:r>
            <a:r>
              <a:rPr lang="en-US" i="1">
                <a:ea typeface="Times New Roman" pitchFamily="18" charset="0"/>
                <a:cs typeface="Arial" charset="0"/>
              </a:rPr>
              <a:t>(M. Kuznetsov)</a:t>
            </a:r>
            <a:r>
              <a:rPr lang="en-US" sz="1000">
                <a:ea typeface="Times New Roman" pitchFamily="18" charset="0"/>
                <a:cs typeface="Arial" charset="0"/>
              </a:rPr>
              <a:t> </a:t>
            </a:r>
            <a:r>
              <a:rPr lang="en-US" sz="1000">
                <a:solidFill>
                  <a:srgbClr val="E77B33"/>
                </a:solidFill>
                <a:ea typeface="Times New Roman" pitchFamily="18" charset="0"/>
                <a:cs typeface="Arial" charset="0"/>
              </a:rPr>
              <a:t/>
            </a:r>
            <a:br>
              <a:rPr lang="en-US" sz="1000">
                <a:solidFill>
                  <a:srgbClr val="E77B33"/>
                </a:solidFill>
                <a:ea typeface="Times New Roman" pitchFamily="18" charset="0"/>
                <a:cs typeface="Arial" charset="0"/>
              </a:rPr>
            </a:br>
            <a:r>
              <a:rPr lang="en-US" sz="1000">
                <a:solidFill>
                  <a:srgbClr val="E77B33"/>
                </a:solidFill>
                <a:ea typeface="Times New Roman" pitchFamily="18" charset="0"/>
                <a:cs typeface="Arial" charset="0"/>
              </a:rPr>
              <a:t/>
            </a:r>
            <a:br>
              <a:rPr lang="en-US" sz="1000">
                <a:solidFill>
                  <a:srgbClr val="E77B33"/>
                </a:solidFill>
                <a:ea typeface="Times New Roman" pitchFamily="18" charset="0"/>
                <a:cs typeface="Arial" charset="0"/>
              </a:rPr>
            </a:br>
            <a:r>
              <a:rPr lang="en-US" sz="1000">
                <a:solidFill>
                  <a:srgbClr val="E77B33"/>
                </a:solidFill>
                <a:ea typeface="Times New Roman" pitchFamily="18" charset="0"/>
                <a:cs typeface="Arial" charset="0"/>
              </a:rPr>
              <a:t/>
            </a:r>
            <a:br>
              <a:rPr lang="en-US" sz="1000">
                <a:solidFill>
                  <a:srgbClr val="E77B33"/>
                </a:solidFill>
                <a:ea typeface="Times New Roman" pitchFamily="18" charset="0"/>
                <a:cs typeface="Arial" charset="0"/>
              </a:rPr>
            </a:br>
            <a:endParaRPr lang="en-US"/>
          </a:p>
        </p:txBody>
      </p:sp>
    </p:spTree>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LOGGER_PHOTO_ID_5424440509528671922" descr="Russische+Kinder+im+Umsiedlungslager"/>
          <p:cNvPicPr>
            <a:picLocks noGrp="1" noChangeAspect="1" noChangeArrowheads="1"/>
          </p:cNvPicPr>
          <p:nvPr>
            <p:ph idx="1"/>
          </p:nvPr>
        </p:nvPicPr>
        <p:blipFill>
          <a:blip r:embed="rId2"/>
          <a:srcRect/>
          <a:stretch>
            <a:fillRect/>
          </a:stretch>
        </p:blipFill>
        <p:spPr>
          <a:xfrm>
            <a:off x="250825" y="3716338"/>
            <a:ext cx="2089150" cy="3141662"/>
          </a:xfrm>
          <a:noFill/>
        </p:spPr>
      </p:pic>
      <p:sp>
        <p:nvSpPr>
          <p:cNvPr id="22530"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smtClean="0"/>
          </a:p>
        </p:txBody>
      </p:sp>
      <p:pic>
        <p:nvPicPr>
          <p:cNvPr id="27652" name="Picture 4" descr="0_3aa6_99293c36_XL"/>
          <p:cNvPicPr>
            <a:picLocks noChangeAspect="1" noChangeArrowheads="1"/>
          </p:cNvPicPr>
          <p:nvPr/>
        </p:nvPicPr>
        <p:blipFill>
          <a:blip r:embed="rId3"/>
          <a:srcRect/>
          <a:stretch>
            <a:fillRect/>
          </a:stretch>
        </p:blipFill>
        <p:spPr bwMode="auto">
          <a:xfrm>
            <a:off x="5508625" y="549275"/>
            <a:ext cx="2735263" cy="2303463"/>
          </a:xfrm>
          <a:prstGeom prst="rect">
            <a:avLst/>
          </a:prstGeom>
          <a:noFill/>
          <a:ln w="9525">
            <a:noFill/>
            <a:miter lim="800000"/>
            <a:headEnd/>
            <a:tailEnd/>
          </a:ln>
        </p:spPr>
      </p:pic>
      <p:pic>
        <p:nvPicPr>
          <p:cNvPr id="27653" name="Picture 5" descr="C:\Users\Dfkthf\Desktop\REPORTS\s_w01_2001356_.jpg"/>
          <p:cNvPicPr>
            <a:picLocks noChangeAspect="1" noChangeArrowheads="1"/>
          </p:cNvPicPr>
          <p:nvPr/>
        </p:nvPicPr>
        <p:blipFill>
          <a:blip r:embed="rId4"/>
          <a:srcRect/>
          <a:stretch>
            <a:fillRect/>
          </a:stretch>
        </p:blipFill>
        <p:spPr bwMode="auto">
          <a:xfrm>
            <a:off x="0" y="0"/>
            <a:ext cx="4572000" cy="3644900"/>
          </a:xfrm>
          <a:prstGeom prst="rect">
            <a:avLst/>
          </a:prstGeom>
          <a:noFill/>
          <a:ln w="9525">
            <a:noFill/>
            <a:miter lim="800000"/>
            <a:headEnd/>
            <a:tailEnd/>
          </a:ln>
        </p:spPr>
      </p:pic>
      <p:sp>
        <p:nvSpPr>
          <p:cNvPr id="27654" name="Прямоугольник 5"/>
          <p:cNvSpPr>
            <a:spLocks noChangeArrowheads="1"/>
          </p:cNvSpPr>
          <p:nvPr/>
        </p:nvSpPr>
        <p:spPr bwMode="auto">
          <a:xfrm>
            <a:off x="2916238" y="3716338"/>
            <a:ext cx="6227762" cy="3170237"/>
          </a:xfrm>
          <a:prstGeom prst="rect">
            <a:avLst/>
          </a:prstGeom>
          <a:noFill/>
          <a:ln w="9525">
            <a:noFill/>
            <a:miter lim="800000"/>
            <a:headEnd/>
            <a:tailEnd/>
          </a:ln>
        </p:spPr>
        <p:txBody>
          <a:bodyPr>
            <a:spAutoFit/>
          </a:bodyPr>
          <a:lstStyle/>
          <a:p>
            <a:r>
              <a:rPr lang="en-US" altLang="ru-RU" sz="2000"/>
              <a:t>An emaciated 18-year-old Russian girl looks into the camera lens during the liberation of Dachau concentration camp in 1945. Dachau was the first German concentration camp, opened in 1933. More than 200,000 people were detained between 1933 and 1945, and 31,591 deaths were declared, most from disease, malnutrition and suicide. Unlike Auschwitz, Dachau was not explicitly an extermination camp, but conditions were so horrific that hundreds died every week. </a:t>
            </a:r>
            <a:endParaRPr lang="ru-RU" altLang="ru-RU" sz="2000"/>
          </a:p>
        </p:txBody>
      </p:sp>
    </p:spTree>
  </p:cSld>
  <p:clrMapOvr>
    <a:masterClrMapping/>
  </p:clrMapOvr>
  <p:transition spd="med">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idx="1"/>
          </p:nvPr>
        </p:nvPicPr>
        <p:blipFill>
          <a:blip r:embed="rId2"/>
          <a:srcRect/>
          <a:stretch>
            <a:fillRect/>
          </a:stretch>
        </p:blipFill>
        <p:spPr>
          <a:xfrm>
            <a:off x="1" y="3214686"/>
            <a:ext cx="5000628" cy="3643314"/>
          </a:xfrm>
          <a:noFill/>
        </p:spPr>
      </p:pic>
      <p:sp>
        <p:nvSpPr>
          <p:cNvPr id="23554" name="Rectangle 2"/>
          <p:cNvSpPr>
            <a:spLocks noGrp="1" noChangeArrowheads="1"/>
          </p:cNvSpPr>
          <p:nvPr>
            <p:ph type="title"/>
          </p:nvPr>
        </p:nvSpPr>
        <p:spPr>
          <a:xfrm>
            <a:off x="0" y="0"/>
            <a:ext cx="5429256" cy="3213100"/>
          </a:xfrm>
        </p:spPr>
        <p:txBody>
          <a:bodyPr/>
          <a:lstStyle/>
          <a:p>
            <a:pPr marL="320040" indent="-320040" fontAlgn="auto">
              <a:spcAft>
                <a:spcPts val="0"/>
              </a:spcAft>
              <a:buClr>
                <a:schemeClr val="accent6">
                  <a:lumMod val="75000"/>
                </a:schemeClr>
              </a:buClr>
              <a:defRPr/>
            </a:pPr>
            <a:r>
              <a:rPr altLang="ru-RU" sz="2400" smtClean="0">
                <a:solidFill>
                  <a:schemeClr val="bg1">
                    <a:lumMod val="95000"/>
                    <a:lumOff val="5000"/>
                  </a:schemeClr>
                </a:solidFill>
              </a:rPr>
              <a:t>A group of Jews, including a small boy, is escorted from the Warsaw Ghetto by German soldiers in this April 19, 1943 photo. The picture formed part of a report from SS Gen. </a:t>
            </a:r>
            <a:r>
              <a:rPr altLang="ru-RU" sz="2400" err="1" smtClean="0">
                <a:solidFill>
                  <a:schemeClr val="bg1">
                    <a:lumMod val="95000"/>
                    <a:lumOff val="5000"/>
                  </a:schemeClr>
                </a:solidFill>
              </a:rPr>
              <a:t>Stroop</a:t>
            </a:r>
            <a:r>
              <a:rPr altLang="ru-RU" sz="2400" smtClean="0">
                <a:solidFill>
                  <a:schemeClr val="bg1">
                    <a:lumMod val="95000"/>
                    <a:lumOff val="5000"/>
                  </a:schemeClr>
                </a:solidFill>
              </a:rPr>
              <a:t> to his Commanding Officer, and was introduced as evidence to the War Crimes trials in Nuremberg in 1945.</a:t>
            </a:r>
            <a:endParaRPr lang="ru-RU" altLang="ru-RU" sz="2400" dirty="0" smtClean="0">
              <a:solidFill>
                <a:schemeClr val="bg1">
                  <a:lumMod val="95000"/>
                  <a:lumOff val="5000"/>
                </a:schemeClr>
              </a:solidFill>
            </a:endParaRPr>
          </a:p>
        </p:txBody>
      </p:sp>
      <p:pic>
        <p:nvPicPr>
          <p:cNvPr id="28676" name="Picture 5" descr="http://agonistica.com/wp-content/uploads/2013/11/s_w05_30419013.jpg"/>
          <p:cNvPicPr>
            <a:picLocks noChangeAspect="1" noChangeArrowheads="1"/>
          </p:cNvPicPr>
          <p:nvPr/>
        </p:nvPicPr>
        <p:blipFill>
          <a:blip r:embed="rId3"/>
          <a:srcRect/>
          <a:stretch>
            <a:fillRect/>
          </a:stretch>
        </p:blipFill>
        <p:spPr bwMode="auto">
          <a:xfrm>
            <a:off x="5000629" y="0"/>
            <a:ext cx="4143372" cy="3933825"/>
          </a:xfrm>
          <a:prstGeom prst="rect">
            <a:avLst/>
          </a:prstGeom>
          <a:noFill/>
          <a:ln w="9525">
            <a:noFill/>
            <a:miter lim="800000"/>
            <a:headEnd/>
            <a:tailEnd/>
          </a:ln>
        </p:spPr>
      </p:pic>
      <p:pic>
        <p:nvPicPr>
          <p:cNvPr id="28677" name="Picture 7" descr="http://agonistica.com/wp-content/uploads/2013/11/s_w11_01030957.jpg"/>
          <p:cNvPicPr>
            <a:picLocks noChangeAspect="1" noChangeArrowheads="1"/>
          </p:cNvPicPr>
          <p:nvPr/>
        </p:nvPicPr>
        <p:blipFill>
          <a:blip r:embed="rId4"/>
          <a:srcRect/>
          <a:stretch>
            <a:fillRect/>
          </a:stretch>
        </p:blipFill>
        <p:spPr bwMode="auto">
          <a:xfrm>
            <a:off x="5000629" y="3933825"/>
            <a:ext cx="4143372" cy="29241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descr="The Daily Telegraph"/>
          <p:cNvPicPr>
            <a:picLocks noChangeAspect="1" noChangeArrowheads="1"/>
          </p:cNvPicPr>
          <p:nvPr/>
        </p:nvPicPr>
        <p:blipFill>
          <a:blip r:embed="rId2"/>
          <a:srcRect/>
          <a:stretch>
            <a:fillRect/>
          </a:stretch>
        </p:blipFill>
        <p:spPr bwMode="auto">
          <a:xfrm>
            <a:off x="3571875" y="642938"/>
            <a:ext cx="5072063" cy="1285875"/>
          </a:xfrm>
          <a:prstGeom prst="rect">
            <a:avLst/>
          </a:prstGeom>
          <a:noFill/>
          <a:ln w="9525">
            <a:noFill/>
            <a:miter lim="800000"/>
            <a:headEnd/>
            <a:tailEnd/>
          </a:ln>
        </p:spPr>
      </p:pic>
      <p:sp>
        <p:nvSpPr>
          <p:cNvPr id="125953" name="Rectangle 1"/>
          <p:cNvSpPr>
            <a:spLocks noChangeArrowheads="1"/>
          </p:cNvSpPr>
          <p:nvPr/>
        </p:nvSpPr>
        <p:spPr bwMode="auto">
          <a:xfrm>
            <a:off x="214313" y="0"/>
            <a:ext cx="8715375" cy="7878763"/>
          </a:xfrm>
          <a:prstGeom prst="rect">
            <a:avLst/>
          </a:prstGeom>
          <a:noFill/>
          <a:ln w="9525">
            <a:noFill/>
            <a:miter lim="800000"/>
            <a:headEnd/>
            <a:tailEnd/>
          </a:ln>
          <a:effectLst/>
        </p:spPr>
        <p:txBody>
          <a:bodyPr anchor="ctr">
            <a:spAutoFit/>
          </a:bodyPr>
          <a:lstStyle/>
          <a:p>
            <a:pPr eaLnBrk="0" hangingPunct="0">
              <a:defRPr/>
            </a:pPr>
            <a:r>
              <a:rPr lang="en-US" sz="1600" dirty="0">
                <a:latin typeface="Arial" pitchFamily="34" charset="0"/>
                <a:ea typeface="Times New Roman" pitchFamily="18" charset="0"/>
                <a:cs typeface="Arial" pitchFamily="34" charset="0"/>
              </a:rPr>
              <a:t>THE DAILY TELEGRAPH </a:t>
            </a:r>
            <a:endParaRPr lang="ru-RU" sz="1600" dirty="0">
              <a:latin typeface="Arial" pitchFamily="34" charset="0"/>
            </a:endParaRPr>
          </a:p>
          <a:p>
            <a:pPr eaLnBrk="0" hangingPunct="0">
              <a:defRPr/>
            </a:pPr>
            <a:r>
              <a:rPr lang="en-US" sz="1600" dirty="0">
                <a:latin typeface="Arial" pitchFamily="34" charset="0"/>
                <a:ea typeface="Times New Roman" pitchFamily="18" charset="0"/>
                <a:cs typeface="Arial" pitchFamily="34" charset="0"/>
              </a:rPr>
              <a:t>Letters to the Editor </a:t>
            </a:r>
            <a:br>
              <a:rPr lang="en-US" sz="1600" dirty="0">
                <a:latin typeface="Arial" pitchFamily="34" charset="0"/>
                <a:ea typeface="Times New Roman" pitchFamily="18" charset="0"/>
                <a:cs typeface="Arial" pitchFamily="34" charset="0"/>
              </a:rPr>
            </a:br>
            <a:r>
              <a:rPr lang="en-US" sz="1600" dirty="0">
                <a:latin typeface="Arial" pitchFamily="34" charset="0"/>
                <a:ea typeface="Times New Roman" pitchFamily="18" charset="0"/>
                <a:cs typeface="Arial" pitchFamily="34" charset="0"/>
              </a:rPr>
              <a:t>Re: Lies and Insinuations </a:t>
            </a:r>
            <a:endParaRPr lang="en-US" sz="1600" b="1" dirty="0">
              <a:latin typeface="Arial" pitchFamily="34" charset="0"/>
              <a:ea typeface="Times New Roman" pitchFamily="18" charset="0"/>
            </a:endParaRPr>
          </a:p>
          <a:p>
            <a:pPr eaLnBrk="0" hangingPunct="0">
              <a:defRPr/>
            </a:pPr>
            <a:r>
              <a:rPr lang="en-US" sz="1600" b="1" dirty="0">
                <a:latin typeface="Arial" pitchFamily="34" charset="0"/>
                <a:ea typeface="Times New Roman" pitchFamily="18" charset="0"/>
              </a:rPr>
              <a:t>Date: 25 January 2002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SIR – As a citizen and Ambassador of Russia to Britain, I refuse to believe that the article headlined "Red Army troops even raped Russian women as they freed them from camps" (report, Jan. 24) could be </a:t>
            </a:r>
            <a:r>
              <a:rPr lang="en-US" sz="1600" b="1" dirty="0" err="1">
                <a:latin typeface="Arial" pitchFamily="34" charset="0"/>
                <a:ea typeface="Times New Roman" pitchFamily="18" charset="0"/>
              </a:rPr>
              <a:t>authorised</a:t>
            </a:r>
            <a:r>
              <a:rPr lang="en-US" sz="1600" b="1" dirty="0">
                <a:latin typeface="Arial" pitchFamily="34" charset="0"/>
                <a:ea typeface="Times New Roman" pitchFamily="18" charset="0"/>
              </a:rPr>
              <a:t> by any of your responsible colleagues with a minimal knowledge of the history of the Second World War.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I have absolutely no intention of taking part in any debate on these obvious lies and insinuations. It is a disgrace to have anything to do with this clear case of slander against the people who saved the world from Nazism.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The article appeared on the eve of Holocaust Memorial Day, which transforms its publication into an act of blasphemy, not only against Russia and my people, but also against all countries and the millions of people who suffered from Nazism.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I think that millions of those who were saved by the Russian army and the heroism of Russian soldiers will undoubtedly agree with me.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t>
            </a:r>
            <a:r>
              <a:rPr lang="en-US" sz="1600" b="1" dirty="0" err="1">
                <a:latin typeface="Arial" pitchFamily="34" charset="0"/>
                <a:ea typeface="Times New Roman" pitchFamily="18" charset="0"/>
              </a:rPr>
              <a:t>Grigory</a:t>
            </a:r>
            <a:r>
              <a:rPr lang="en-US" sz="1600" b="1" dirty="0">
                <a:latin typeface="Arial" pitchFamily="34" charset="0"/>
                <a:ea typeface="Times New Roman" pitchFamily="18" charset="0"/>
              </a:rPr>
              <a:t> </a:t>
            </a:r>
            <a:r>
              <a:rPr lang="en-US" sz="1600" b="1" dirty="0" err="1">
                <a:latin typeface="Arial" pitchFamily="34" charset="0"/>
                <a:ea typeface="Times New Roman" pitchFamily="18" charset="0"/>
              </a:rPr>
              <a:t>Karasin</a:t>
            </a: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Ambassador of the Russian Federation</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London W8, UK</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
            </a:r>
            <a:br>
              <a:rPr lang="en-US" sz="1600" b="1" dirty="0">
                <a:latin typeface="Arial" pitchFamily="34" charset="0"/>
                <a:ea typeface="Times New Roman" pitchFamily="18" charset="0"/>
              </a:rPr>
            </a:br>
            <a:r>
              <a:rPr lang="en-US" sz="1600" b="1" dirty="0">
                <a:latin typeface="Arial" pitchFamily="34" charset="0"/>
                <a:ea typeface="Times New Roman" pitchFamily="18" charset="0"/>
              </a:rPr>
              <a:t>The Daily Telegraph, 25 January 2002, From </a:t>
            </a:r>
            <a:r>
              <a:rPr lang="en-US" sz="1600" b="1" dirty="0" err="1">
                <a:latin typeface="Arial" pitchFamily="34" charset="0"/>
                <a:ea typeface="Times New Roman" pitchFamily="18" charset="0"/>
              </a:rPr>
              <a:t>Grigory</a:t>
            </a:r>
            <a:r>
              <a:rPr lang="en-US" sz="1600" b="1" dirty="0">
                <a:latin typeface="Arial" pitchFamily="34" charset="0"/>
                <a:ea typeface="Times New Roman" pitchFamily="18" charset="0"/>
              </a:rPr>
              <a:t> </a:t>
            </a:r>
            <a:r>
              <a:rPr lang="en-US" sz="1600" b="1" dirty="0" err="1">
                <a:latin typeface="Arial" pitchFamily="34" charset="0"/>
                <a:ea typeface="Times New Roman" pitchFamily="18" charset="0"/>
              </a:rPr>
              <a:t>Karasin</a:t>
            </a:r>
            <a:r>
              <a:rPr lang="en-US" sz="1600" b="1" dirty="0">
                <a:latin typeface="Arial" pitchFamily="34" charset="0"/>
                <a:ea typeface="Times New Roman" pitchFamily="18" charset="0"/>
              </a:rPr>
              <a:t>, Ambassador of the Russian Federation, London W8 </a:t>
            </a:r>
            <a:r>
              <a:rPr lang="en-US" sz="1600" b="1" i="1" dirty="0">
                <a:solidFill>
                  <a:srgbClr val="E77B33"/>
                </a:solidFill>
                <a:latin typeface="Arial" pitchFamily="34" charset="0"/>
                <a:ea typeface="Times New Roman" pitchFamily="18" charset="0"/>
              </a:rPr>
              <a:t>Original </a:t>
            </a:r>
            <a:r>
              <a:rPr lang="en-US" sz="1600" b="1" i="1" dirty="0">
                <a:solidFill>
                  <a:schemeClr val="accent4">
                    <a:lumMod val="75000"/>
                  </a:schemeClr>
                </a:solidFill>
                <a:latin typeface="Arial" pitchFamily="34" charset="0"/>
                <a:ea typeface="Times New Roman" pitchFamily="18" charset="0"/>
                <a:cs typeface="Times New Roman" pitchFamily="18" charset="0"/>
                <a:hlinkClick r:id="rId3"/>
              </a:rPr>
              <a:t>SOURCE</a:t>
            </a:r>
            <a:r>
              <a:rPr lang="en-US" sz="1600" i="1" dirty="0">
                <a:solidFill>
                  <a:srgbClr val="E77B33"/>
                </a:solidFill>
                <a:latin typeface="Arial" pitchFamily="34" charset="0"/>
                <a:ea typeface="Times New Roman" pitchFamily="18" charset="0"/>
              </a:rPr>
              <a:t> </a:t>
            </a:r>
            <a:r>
              <a:rPr lang="en-US" sz="1600" b="1" dirty="0">
                <a:solidFill>
                  <a:srgbClr val="E77B33"/>
                </a:solidFill>
                <a:latin typeface="Arial" pitchFamily="34" charset="0"/>
                <a:ea typeface="Times New Roman" pitchFamily="18" charset="0"/>
              </a:rPr>
              <a:t/>
            </a:r>
            <a:br>
              <a:rPr lang="en-US" sz="1600" b="1" dirty="0">
                <a:solidFill>
                  <a:srgbClr val="E77B33"/>
                </a:solidFill>
                <a:latin typeface="Arial" pitchFamily="34" charset="0"/>
                <a:ea typeface="Times New Roman" pitchFamily="18" charset="0"/>
              </a:rPr>
            </a:br>
            <a:r>
              <a:rPr lang="en-US" sz="1600" b="1" dirty="0">
                <a:solidFill>
                  <a:srgbClr val="E77B33"/>
                </a:solidFill>
                <a:latin typeface="Arial" pitchFamily="34" charset="0"/>
                <a:ea typeface="Times New Roman" pitchFamily="18" charset="0"/>
              </a:rPr>
              <a:t/>
            </a:r>
            <a:br>
              <a:rPr lang="en-US" sz="1600" b="1" dirty="0">
                <a:solidFill>
                  <a:srgbClr val="E77B33"/>
                </a:solidFill>
                <a:latin typeface="Arial" pitchFamily="34" charset="0"/>
                <a:ea typeface="Times New Roman" pitchFamily="18" charset="0"/>
              </a:rPr>
            </a:br>
            <a:r>
              <a:rPr lang="en-US" sz="1600" dirty="0">
                <a:solidFill>
                  <a:srgbClr val="E77B33"/>
                </a:solidFill>
                <a:latin typeface="Arial" pitchFamily="34" charset="0"/>
                <a:ea typeface="Times New Roman" pitchFamily="18" charset="0"/>
              </a:rPr>
              <a:t/>
            </a:r>
            <a:br>
              <a:rPr lang="en-US" sz="1600" dirty="0">
                <a:solidFill>
                  <a:srgbClr val="E77B33"/>
                </a:solidFill>
                <a:latin typeface="Arial" pitchFamily="34" charset="0"/>
                <a:ea typeface="Times New Roman" pitchFamily="18" charset="0"/>
              </a:rPr>
            </a:br>
            <a:r>
              <a:rPr lang="en-US" sz="1200" dirty="0">
                <a:solidFill>
                  <a:srgbClr val="E77B33"/>
                </a:solidFill>
                <a:latin typeface="Arial" pitchFamily="34" charset="0"/>
                <a:ea typeface="Times New Roman" pitchFamily="18" charset="0"/>
              </a:rPr>
              <a:t/>
            </a:r>
            <a:br>
              <a:rPr lang="en-US" sz="1200" dirty="0">
                <a:solidFill>
                  <a:srgbClr val="E77B33"/>
                </a:solidFill>
                <a:latin typeface="Arial" pitchFamily="34" charset="0"/>
                <a:ea typeface="Times New Roman" pitchFamily="18" charset="0"/>
              </a:rPr>
            </a:br>
            <a:r>
              <a:rPr lang="en-US" sz="1200" dirty="0">
                <a:solidFill>
                  <a:srgbClr val="E77B33"/>
                </a:solidFill>
                <a:latin typeface="Arial" pitchFamily="34" charset="0"/>
                <a:ea typeface="Times New Roman" pitchFamily="18" charset="0"/>
              </a:rPr>
              <a:t/>
            </a:r>
            <a:br>
              <a:rPr lang="en-US" sz="1200" dirty="0">
                <a:solidFill>
                  <a:srgbClr val="E77B33"/>
                </a:solidFill>
                <a:latin typeface="Arial" pitchFamily="34" charset="0"/>
                <a:ea typeface="Times New Roman" pitchFamily="18" charset="0"/>
              </a:rPr>
            </a:br>
            <a:endParaRPr lang="en-US" dirty="0">
              <a:latin typeface="Arial" pitchFamily="34" charset="0"/>
            </a:endParaRPr>
          </a:p>
        </p:txBody>
      </p:sp>
    </p:spTree>
  </p:cSld>
  <p:clrMapOvr>
    <a:masterClrMapping/>
  </p:clrMapOvr>
  <p:transition spd="med">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14620"/>
            <a:ext cx="3857652" cy="3857652"/>
          </a:xfrm>
        </p:spPr>
        <p:txBody>
          <a:bodyPr>
            <a:noAutofit/>
          </a:bodyPr>
          <a:lstStyle/>
          <a:p>
            <a:r>
              <a:rPr sz="1800" b="1" smtClean="0"/>
              <a:t>The 900-day Siege of Leningrad </a:t>
            </a:r>
            <a:r>
              <a:rPr lang="ru-RU" sz="1800" dirty="0" smtClean="0"/>
              <a:t/>
            </a:r>
            <a:br>
              <a:rPr lang="ru-RU" sz="1800" dirty="0" smtClean="0"/>
            </a:br>
            <a:r>
              <a:rPr sz="1800" b="1" smtClean="0"/>
              <a:t>This was undoubtedly the most tragic period in the history of the city, a period full of suffering and heroism. For everyone who lives in St. Petersburg the Blokada (the Siege) of Leningrad is an important part of the city's heritage and a painful memory for the population's older generations. </a:t>
            </a:r>
            <a:r>
              <a:rPr lang="ru-RU" sz="1800" dirty="0" smtClean="0"/>
              <a:t/>
            </a:r>
            <a:br>
              <a:rPr lang="ru-RU" sz="1800" dirty="0" smtClean="0"/>
            </a:br>
            <a:r>
              <a:rPr sz="1800" b="1" smtClean="0"/>
              <a:t>Less than two and a half months after the Soviet Union was attacked by Nazi Germany, German troops were already approaching Leningrad. The Red Army was outflanked and on September 8 1941 the Germans had fully encircled Leningrad and the siege began. The siege lasted for a total of 900 days, from September 8 1941 until January 27 1944. The city's almost 3 million civilians (including about 400,000 children) refused to surrender and endured rapidly increasing hardships in the encircled city</a:t>
            </a:r>
            <a:r>
              <a:rPr sz="1600" b="1" smtClean="0"/>
              <a:t>. </a:t>
            </a:r>
            <a:endParaRPr lang="ru-RU" sz="1600" dirty="0"/>
          </a:p>
        </p:txBody>
      </p:sp>
      <p:pic>
        <p:nvPicPr>
          <p:cNvPr id="3" name="Picture 4"/>
          <p:cNvPicPr>
            <a:picLocks noChangeAspect="1" noChangeArrowheads="1"/>
          </p:cNvPicPr>
          <p:nvPr/>
        </p:nvPicPr>
        <p:blipFill>
          <a:blip r:embed="rId2"/>
          <a:srcRect/>
          <a:stretch>
            <a:fillRect/>
          </a:stretch>
        </p:blipFill>
        <p:spPr bwMode="auto">
          <a:xfrm>
            <a:off x="4429124" y="3643314"/>
            <a:ext cx="4714876" cy="3214686"/>
          </a:xfrm>
          <a:prstGeom prst="rect">
            <a:avLst/>
          </a:prstGeom>
          <a:noFill/>
          <a:ln w="9525">
            <a:noFill/>
            <a:miter lim="800000"/>
            <a:headEnd/>
            <a:tailEnd/>
          </a:ln>
        </p:spPr>
      </p:pic>
      <p:pic>
        <p:nvPicPr>
          <p:cNvPr id="4" name="Picture 5"/>
          <p:cNvPicPr>
            <a:picLocks noChangeAspect="1" noChangeArrowheads="1"/>
          </p:cNvPicPr>
          <p:nvPr/>
        </p:nvPicPr>
        <p:blipFill>
          <a:blip r:embed="rId3"/>
          <a:srcRect/>
          <a:stretch>
            <a:fillRect/>
          </a:stretch>
        </p:blipFill>
        <p:spPr bwMode="auto">
          <a:xfrm>
            <a:off x="4429124" y="0"/>
            <a:ext cx="4714876" cy="3571876"/>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p:cNvPicPr>
            <a:picLocks noChangeAspect="1" noChangeArrowheads="1"/>
          </p:cNvPicPr>
          <p:nvPr/>
        </p:nvPicPr>
        <p:blipFill>
          <a:blip r:embed="rId2"/>
          <a:srcRect/>
          <a:stretch>
            <a:fillRect/>
          </a:stretch>
        </p:blipFill>
        <p:spPr bwMode="auto">
          <a:xfrm>
            <a:off x="4000496" y="0"/>
            <a:ext cx="5143504" cy="3143248"/>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a:xfrm>
            <a:off x="214313" y="142875"/>
            <a:ext cx="4071935" cy="3071811"/>
          </a:xfrm>
          <a:prstGeom prst="rect">
            <a:avLst/>
          </a:prstGeom>
          <a:noFill/>
        </p:spPr>
      </p:pic>
      <p:pic>
        <p:nvPicPr>
          <p:cNvPr id="5" name="Picture 8"/>
          <p:cNvPicPr>
            <a:picLocks noChangeAspect="1" noChangeArrowheads="1"/>
          </p:cNvPicPr>
          <p:nvPr/>
        </p:nvPicPr>
        <p:blipFill>
          <a:blip r:embed="rId4"/>
          <a:srcRect/>
          <a:stretch>
            <a:fillRect/>
          </a:stretch>
        </p:blipFill>
        <p:spPr bwMode="auto">
          <a:xfrm>
            <a:off x="0" y="3071810"/>
            <a:ext cx="4357686" cy="3786190"/>
          </a:xfrm>
          <a:prstGeom prst="rect">
            <a:avLst/>
          </a:prstGeom>
          <a:noFill/>
          <a:ln w="9525">
            <a:noFill/>
            <a:miter lim="800000"/>
            <a:headEnd/>
            <a:tailEnd/>
          </a:ln>
        </p:spPr>
      </p:pic>
      <p:pic>
        <p:nvPicPr>
          <p:cNvPr id="6" name="Picture 7"/>
          <p:cNvPicPr>
            <a:picLocks noChangeAspect="1" noChangeArrowheads="1"/>
          </p:cNvPicPr>
          <p:nvPr/>
        </p:nvPicPr>
        <p:blipFill>
          <a:blip r:embed="rId5"/>
          <a:srcRect/>
          <a:stretch>
            <a:fillRect/>
          </a:stretch>
        </p:blipFill>
        <p:spPr bwMode="auto">
          <a:xfrm>
            <a:off x="4143372" y="3071810"/>
            <a:ext cx="5000628" cy="378619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одзаголовок 2"/>
          <p:cNvSpPr>
            <a:spLocks noGrp="1"/>
          </p:cNvSpPr>
          <p:nvPr>
            <p:ph type="subTitle" idx="1"/>
          </p:nvPr>
        </p:nvSpPr>
        <p:spPr>
          <a:xfrm>
            <a:off x="457200" y="3700463"/>
            <a:ext cx="8305800" cy="1143000"/>
          </a:xfrm>
        </p:spPr>
        <p:txBody>
          <a:bodyPr/>
          <a:lstStyle/>
          <a:p>
            <a:pPr fontAlgn="auto">
              <a:spcAft>
                <a:spcPts val="0"/>
              </a:spcAft>
              <a:buFont typeface="Wingdings 2"/>
              <a:buNone/>
              <a:defRPr/>
            </a:pPr>
            <a:endParaRPr lang="ru-RU" altLang="ru-RU" smtClean="0"/>
          </a:p>
        </p:txBody>
      </p:sp>
      <p:sp>
        <p:nvSpPr>
          <p:cNvPr id="24578" name="Заголовок 1"/>
          <p:cNvSpPr>
            <a:spLocks noGrp="1"/>
          </p:cNvSpPr>
          <p:nvPr>
            <p:ph type="ctrTitle"/>
          </p:nvPr>
        </p:nvSpPr>
        <p:spPr>
          <a:xfrm>
            <a:off x="6011863" y="142852"/>
            <a:ext cx="3132137" cy="5857892"/>
          </a:xfrm>
        </p:spPr>
        <p:txBody>
          <a:bodyPr>
            <a:normAutofit fontScale="90000"/>
          </a:bodyPr>
          <a:lstStyle/>
          <a:p>
            <a:pPr fontAlgn="auto">
              <a:spcAft>
                <a:spcPts val="0"/>
              </a:spcAft>
              <a:buClr>
                <a:schemeClr val="accent6">
                  <a:lumMod val="75000"/>
                </a:schemeClr>
              </a:buClr>
              <a:buFont typeface="Georgia" pitchFamily="18" charset="0"/>
              <a:buNone/>
              <a:defRPr/>
            </a:pPr>
            <a:r>
              <a:rPr altLang="ru-RU" sz="2400" smtClean="0">
                <a:solidFill>
                  <a:schemeClr val="bg1"/>
                </a:solidFill>
              </a:rPr>
              <a:t>On Monday, August 6, 1945, a mushroom cloud billows into the sky about one hour after an atomic bomb was dropped by American B-29 </a:t>
            </a:r>
            <a:r>
              <a:rPr altLang="ru-RU" sz="2400" smtClean="0">
                <a:solidFill>
                  <a:schemeClr val="bg1"/>
                </a:solidFill>
                <a:latin typeface="Times New Roman" pitchFamily="18" charset="0"/>
              </a:rPr>
              <a:t>bomber</a:t>
            </a:r>
            <a:r>
              <a:rPr altLang="ru-RU" sz="2400" smtClean="0">
                <a:solidFill>
                  <a:schemeClr val="bg1"/>
                </a:solidFill>
              </a:rPr>
              <a:t>, the Enola Gay, detonating above Hiroshima, Japan. Nearly 80,000 people are believed to have been killed immediately, with possibly another 60,000 survivors dying of injuries and radiation exposure by 1950. (AP Photo/U.S. Army via Hiroshima Peace Memorial Museum</a:t>
            </a:r>
            <a:r>
              <a:rPr altLang="ru-RU" sz="2000" smtClean="0">
                <a:solidFill>
                  <a:schemeClr val="bg1"/>
                </a:solidFill>
              </a:rPr>
              <a:t>)</a:t>
            </a:r>
            <a:endParaRPr lang="ru-RU" altLang="ru-RU" sz="2000" dirty="0" smtClean="0">
              <a:solidFill>
                <a:schemeClr val="bg1"/>
              </a:solidFill>
            </a:endParaRPr>
          </a:p>
        </p:txBody>
      </p:sp>
      <p:pic>
        <p:nvPicPr>
          <p:cNvPr id="30724" name="Picture 2" descr="http://agonistica.com/wp-content/uploads/2013/11/s_w01_08061514.jpg"/>
          <p:cNvPicPr>
            <a:picLocks noChangeAspect="1" noChangeArrowheads="1"/>
          </p:cNvPicPr>
          <p:nvPr/>
        </p:nvPicPr>
        <p:blipFill>
          <a:blip r:embed="rId2"/>
          <a:srcRect/>
          <a:stretch>
            <a:fillRect/>
          </a:stretch>
        </p:blipFill>
        <p:spPr bwMode="auto">
          <a:xfrm>
            <a:off x="0" y="0"/>
            <a:ext cx="6011863" cy="68580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42875" y="285750"/>
            <a:ext cx="4500563" cy="6370638"/>
          </a:xfrm>
          <a:prstGeom prst="rect">
            <a:avLst/>
          </a:prstGeom>
          <a:noFill/>
          <a:ln w="9525">
            <a:noFill/>
            <a:miter lim="800000"/>
            <a:headEnd/>
            <a:tailEnd/>
          </a:ln>
          <a:effectLst/>
        </p:spPr>
        <p:txBody>
          <a:bodyPr anchor="ctr">
            <a:spAutoFit/>
          </a:bodyPr>
          <a:lstStyle/>
          <a:p>
            <a:pPr eaLnBrk="0" hangingPunct="0">
              <a:defRPr/>
            </a:pPr>
            <a:r>
              <a:rPr lang="en-US" sz="2400" b="1" dirty="0">
                <a:solidFill>
                  <a:schemeClr val="bg1">
                    <a:lumMod val="95000"/>
                    <a:lumOff val="5000"/>
                  </a:schemeClr>
                </a:solidFill>
                <a:latin typeface="Calibri" pitchFamily="34" charset="0"/>
                <a:ea typeface="Calibri" pitchFamily="34" charset="0"/>
                <a:cs typeface="Times New Roman" pitchFamily="18" charset="0"/>
              </a:rPr>
              <a:t>A poem  “My thoughts on war”</a:t>
            </a:r>
            <a:endParaRPr lang="ru-RU" sz="2400" b="1" dirty="0">
              <a:solidFill>
                <a:schemeClr val="bg1">
                  <a:lumMod val="95000"/>
                  <a:lumOff val="5000"/>
                </a:schemeClr>
              </a:solidFill>
              <a:latin typeface="Arial" pitchFamily="34" charset="0"/>
            </a:endParaRPr>
          </a:p>
          <a:p>
            <a:pPr eaLnBrk="0" hangingPunct="0">
              <a:defRPr/>
            </a:pPr>
            <a:r>
              <a:rPr lang="en-US" sz="2400" b="1" dirty="0">
                <a:solidFill>
                  <a:schemeClr val="bg1">
                    <a:lumMod val="95000"/>
                    <a:lumOff val="5000"/>
                  </a:schemeClr>
                </a:solidFill>
                <a:latin typeface="Calibri" pitchFamily="34" charset="0"/>
                <a:ea typeface="Calibri" pitchFamily="34" charset="0"/>
                <a:cs typeface="Times New Roman" pitchFamily="18" charset="0"/>
              </a:rPr>
              <a:t>after </a:t>
            </a:r>
            <a:r>
              <a:rPr lang="en-US" sz="2400" b="1" dirty="0" err="1">
                <a:solidFill>
                  <a:schemeClr val="bg1">
                    <a:lumMod val="95000"/>
                    <a:lumOff val="5000"/>
                  </a:schemeClr>
                </a:solidFill>
                <a:latin typeface="Calibri" pitchFamily="34" charset="0"/>
                <a:ea typeface="Calibri" pitchFamily="34" charset="0"/>
                <a:cs typeface="Times New Roman" pitchFamily="18" charset="0"/>
              </a:rPr>
              <a:t>Khabipova</a:t>
            </a:r>
            <a:r>
              <a:rPr lang="en-US" sz="2400" b="1" dirty="0">
                <a:solidFill>
                  <a:schemeClr val="bg1">
                    <a:lumMod val="95000"/>
                    <a:lumOff val="5000"/>
                  </a:schemeClr>
                </a:solidFill>
                <a:latin typeface="Calibri" pitchFamily="34" charset="0"/>
                <a:ea typeface="Calibri" pitchFamily="34" charset="0"/>
                <a:cs typeface="Times New Roman" pitchFamily="18" charset="0"/>
              </a:rPr>
              <a:t> </a:t>
            </a:r>
            <a:r>
              <a:rPr lang="en-US" sz="2400" b="1" dirty="0" err="1">
                <a:solidFill>
                  <a:schemeClr val="bg1">
                    <a:lumMod val="95000"/>
                    <a:lumOff val="5000"/>
                  </a:schemeClr>
                </a:solidFill>
                <a:latin typeface="Calibri" pitchFamily="34" charset="0"/>
                <a:ea typeface="Calibri" pitchFamily="34" charset="0"/>
                <a:cs typeface="Times New Roman" pitchFamily="18" charset="0"/>
              </a:rPr>
              <a:t>Rusanna</a:t>
            </a:r>
            <a:r>
              <a:rPr lang="en-US" sz="2400" b="1" dirty="0">
                <a:solidFill>
                  <a:schemeClr val="bg1">
                    <a:lumMod val="95000"/>
                    <a:lumOff val="5000"/>
                  </a:schemeClr>
                </a:solidFill>
                <a:latin typeface="Calibri" pitchFamily="34" charset="0"/>
                <a:ea typeface="Calibri" pitchFamily="34" charset="0"/>
                <a:cs typeface="Times New Roman" pitchFamily="18" charset="0"/>
              </a:rPr>
              <a:t>.</a:t>
            </a:r>
            <a:endParaRPr lang="ru-RU" sz="2400" b="1" dirty="0">
              <a:solidFill>
                <a:schemeClr val="bg1">
                  <a:lumMod val="95000"/>
                  <a:lumOff val="5000"/>
                </a:schemeClr>
              </a:solidFill>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War is awful; it’s so bad for all countries on the map</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For the mankind and for kids,</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Why can’t people live in peace?</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War is tears everywhere, blood and shooting, it’s not fair! </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All around is death and killed, lying miserably on the fields…</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Poor childhood and orphans, have they served this humble offend? </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What are famine and sufferings for?</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Ruining houses is out of law!</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Could you tell me for God’s name?</a:t>
            </a:r>
            <a:endParaRPr lang="ru-RU" sz="2400" dirty="0">
              <a:latin typeface="Arial" pitchFamily="34" charset="0"/>
            </a:endParaRPr>
          </a:p>
          <a:p>
            <a:pPr eaLnBrk="0" hangingPunct="0">
              <a:defRPr/>
            </a:pPr>
            <a:r>
              <a:rPr lang="en-US" sz="2400" dirty="0">
                <a:latin typeface="Calibri" pitchFamily="34" charset="0"/>
                <a:ea typeface="Calibri" pitchFamily="34" charset="0"/>
                <a:cs typeface="Times New Roman" pitchFamily="18" charset="0"/>
              </a:rPr>
              <a:t>For this madness who’s to blame?</a:t>
            </a:r>
            <a:endParaRPr lang="en-US" sz="2400" dirty="0">
              <a:latin typeface="Arial" pitchFamily="34" charset="0"/>
            </a:endParaRPr>
          </a:p>
        </p:txBody>
      </p:sp>
      <p:pic>
        <p:nvPicPr>
          <p:cNvPr id="6" name="Picture 6"/>
          <p:cNvPicPr>
            <a:picLocks noGrp="1" noChangeAspect="1" noChangeArrowheads="1"/>
          </p:cNvPicPr>
          <p:nvPr>
            <p:ph idx="1"/>
          </p:nvPr>
        </p:nvPicPr>
        <p:blipFill>
          <a:blip r:embed="rId2"/>
          <a:srcRect/>
          <a:stretch>
            <a:fillRect/>
          </a:stretch>
        </p:blipFill>
        <p:spPr>
          <a:xfrm>
            <a:off x="4643438" y="142852"/>
            <a:ext cx="4500562" cy="3357562"/>
          </a:xfrm>
          <a:noFill/>
        </p:spPr>
      </p:pic>
      <p:pic>
        <p:nvPicPr>
          <p:cNvPr id="7" name="BLOGGER_PHOTO_ID_5424156437633771538" descr="Kid+by+dead+mother+in+camp+for+Soviet+civilians+Photo+from+Klee+et+al+Gott+mit+uns"/>
          <p:cNvPicPr>
            <a:picLocks noChangeAspect="1" noChangeArrowheads="1"/>
          </p:cNvPicPr>
          <p:nvPr/>
        </p:nvPicPr>
        <p:blipFill>
          <a:blip r:embed="rId3"/>
          <a:srcRect/>
          <a:stretch>
            <a:fillRect/>
          </a:stretch>
        </p:blipFill>
        <p:spPr bwMode="auto">
          <a:xfrm>
            <a:off x="4643438" y="3522662"/>
            <a:ext cx="4500562" cy="3121048"/>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1476375" y="4221163"/>
            <a:ext cx="6767513" cy="2087562"/>
          </a:xfrm>
        </p:spPr>
        <p:txBody>
          <a:bodyPr/>
          <a:lstStyle/>
          <a:p>
            <a:pPr fontAlgn="auto">
              <a:spcAft>
                <a:spcPts val="0"/>
              </a:spcAft>
              <a:buFont typeface="Wingdings 2"/>
              <a:buNone/>
              <a:defRPr/>
            </a:pPr>
            <a:r>
              <a:rPr lang="en-US" altLang="ru-RU" sz="2000" dirty="0" smtClean="0">
                <a:solidFill>
                  <a:schemeClr val="bg2">
                    <a:lumMod val="75000"/>
                  </a:schemeClr>
                </a:solidFill>
              </a:rPr>
              <a:t>The Great Patriotic War of the Soviet Union </a:t>
            </a:r>
            <a:r>
              <a:rPr lang="ru-RU" altLang="ru-RU" sz="2000" dirty="0" smtClean="0">
                <a:solidFill>
                  <a:schemeClr val="bg2">
                    <a:lumMod val="75000"/>
                  </a:schemeClr>
                </a:solidFill>
              </a:rPr>
              <a:t/>
            </a:r>
            <a:br>
              <a:rPr lang="ru-RU" altLang="ru-RU" sz="2000" dirty="0" smtClean="0">
                <a:solidFill>
                  <a:schemeClr val="bg2">
                    <a:lumMod val="75000"/>
                  </a:schemeClr>
                </a:solidFill>
              </a:rPr>
            </a:br>
            <a:r>
              <a:rPr lang="en-US" altLang="ru-RU" sz="2000" dirty="0" smtClean="0">
                <a:solidFill>
                  <a:schemeClr val="bg2">
                    <a:lumMod val="75000"/>
                  </a:schemeClr>
                </a:solidFill>
              </a:rPr>
              <a:t>Dedicated to</a:t>
            </a:r>
            <a:br>
              <a:rPr lang="en-US" altLang="ru-RU" sz="2000" dirty="0" smtClean="0">
                <a:solidFill>
                  <a:schemeClr val="bg2">
                    <a:lumMod val="75000"/>
                  </a:schemeClr>
                </a:solidFill>
              </a:rPr>
            </a:br>
            <a:r>
              <a:rPr lang="en-US" altLang="ru-RU" sz="2000" dirty="0" smtClean="0">
                <a:solidFill>
                  <a:schemeClr val="bg2">
                    <a:lumMod val="75000"/>
                  </a:schemeClr>
                </a:solidFill>
              </a:rPr>
              <a:t>The Blessed Memory of Those Millions of</a:t>
            </a:r>
            <a:br>
              <a:rPr lang="en-US" altLang="ru-RU" sz="2000" dirty="0" smtClean="0">
                <a:solidFill>
                  <a:schemeClr val="bg2">
                    <a:lumMod val="75000"/>
                  </a:schemeClr>
                </a:solidFill>
              </a:rPr>
            </a:br>
            <a:r>
              <a:rPr lang="en-US" altLang="ru-RU" sz="2000" dirty="0" smtClean="0">
                <a:solidFill>
                  <a:schemeClr val="bg2">
                    <a:lumMod val="75000"/>
                  </a:schemeClr>
                </a:solidFill>
              </a:rPr>
              <a:t>Valiant Men, Women, Children and Old People</a:t>
            </a:r>
            <a:br>
              <a:rPr lang="en-US" altLang="ru-RU" sz="2000" dirty="0" smtClean="0">
                <a:solidFill>
                  <a:schemeClr val="bg2">
                    <a:lumMod val="75000"/>
                  </a:schemeClr>
                </a:solidFill>
              </a:rPr>
            </a:br>
            <a:r>
              <a:rPr lang="en-US" altLang="ru-RU" sz="2000" dirty="0" smtClean="0">
                <a:solidFill>
                  <a:schemeClr val="bg2">
                    <a:lumMod val="75000"/>
                  </a:schemeClr>
                </a:solidFill>
              </a:rPr>
              <a:t>Who Gave Their Lives in the Sacred Fighting for</a:t>
            </a:r>
            <a:br>
              <a:rPr lang="en-US" altLang="ru-RU" sz="2000" dirty="0" smtClean="0">
                <a:solidFill>
                  <a:schemeClr val="bg2">
                    <a:lumMod val="75000"/>
                  </a:schemeClr>
                </a:solidFill>
              </a:rPr>
            </a:br>
            <a:r>
              <a:rPr lang="en-US" altLang="ru-RU" sz="2000" dirty="0" smtClean="0">
                <a:solidFill>
                  <a:schemeClr val="bg2">
                    <a:lumMod val="75000"/>
                  </a:schemeClr>
                </a:solidFill>
              </a:rPr>
              <a:t>The Freedom and Independence of Our Motherland</a:t>
            </a:r>
            <a:br>
              <a:rPr lang="en-US" altLang="ru-RU" sz="2000" dirty="0" smtClean="0">
                <a:solidFill>
                  <a:schemeClr val="bg2">
                    <a:lumMod val="75000"/>
                  </a:schemeClr>
                </a:solidFill>
              </a:rPr>
            </a:br>
            <a:r>
              <a:rPr lang="en-US" altLang="ru-RU" sz="2000" dirty="0" smtClean="0">
                <a:solidFill>
                  <a:schemeClr val="bg2">
                    <a:lumMod val="75000"/>
                  </a:schemeClr>
                </a:solidFill>
              </a:rPr>
              <a:t>During the Great Patriotic War in 1941 - 1945 </a:t>
            </a:r>
            <a:r>
              <a:rPr lang="ru-RU" altLang="ru-RU" sz="2000" dirty="0" smtClean="0">
                <a:solidFill>
                  <a:schemeClr val="bg2">
                    <a:lumMod val="75000"/>
                  </a:schemeClr>
                </a:solidFill>
              </a:rPr>
              <a:t/>
            </a:r>
            <a:br>
              <a:rPr lang="ru-RU" altLang="ru-RU" sz="2000" dirty="0" smtClean="0">
                <a:solidFill>
                  <a:schemeClr val="bg2">
                    <a:lumMod val="75000"/>
                  </a:schemeClr>
                </a:solidFill>
              </a:rPr>
            </a:br>
            <a:endParaRPr lang="ru-RU" altLang="ru-RU" sz="2000" dirty="0" smtClean="0">
              <a:solidFill>
                <a:schemeClr val="bg2">
                  <a:lumMod val="75000"/>
                </a:schemeClr>
              </a:solidFill>
            </a:endParaRPr>
          </a:p>
        </p:txBody>
      </p:sp>
      <p:sp>
        <p:nvSpPr>
          <p:cNvPr id="6146" name="Заголовок 1"/>
          <p:cNvSpPr>
            <a:spLocks noGrp="1"/>
          </p:cNvSpPr>
          <p:nvPr>
            <p:ph type="ctrTitle"/>
          </p:nvPr>
        </p:nvSpPr>
        <p:spPr>
          <a:xfrm>
            <a:off x="1785918" y="357166"/>
            <a:ext cx="5429288" cy="1357298"/>
          </a:xfrm>
        </p:spPr>
        <p:txBody>
          <a:bodyPr>
            <a:normAutofit fontScale="90000"/>
          </a:bodyPr>
          <a:lstStyle/>
          <a:p>
            <a:pPr marL="182880" fontAlgn="auto">
              <a:spcAft>
                <a:spcPts val="0"/>
              </a:spcAft>
              <a:buClr>
                <a:schemeClr val="accent6">
                  <a:lumMod val="75000"/>
                </a:schemeClr>
              </a:buClr>
              <a:buFont typeface="Georgia" pitchFamily="18" charset="0"/>
              <a:buNone/>
              <a:defRPr/>
            </a:pPr>
            <a:r>
              <a:rPr lang="ru-RU" altLang="ru-RU" sz="3200" smtClean="0"/>
              <a:t>RUSSIA </a:t>
            </a:r>
            <a:r>
              <a:rPr altLang="ru-RU" sz="3200" smtClean="0"/>
              <a:t>  </a:t>
            </a:r>
            <a:r>
              <a:rPr lang="ru-RU" altLang="ru-RU" sz="3200" smtClean="0"/>
              <a:t>AT </a:t>
            </a:r>
            <a:r>
              <a:rPr altLang="ru-RU" sz="3200" smtClean="0"/>
              <a:t> </a:t>
            </a:r>
            <a:r>
              <a:rPr lang="ru-RU" altLang="ru-RU" sz="3200" smtClean="0"/>
              <a:t>WAR</a:t>
            </a:r>
            <a:br>
              <a:rPr lang="ru-RU" altLang="ru-RU" sz="3200" smtClean="0"/>
            </a:br>
            <a:r>
              <a:rPr lang="ru-RU" altLang="ru-RU" sz="3200" smtClean="0"/>
              <a:t>1941 </a:t>
            </a:r>
            <a:r>
              <a:rPr altLang="ru-RU" sz="3200" smtClean="0"/>
              <a:t>- </a:t>
            </a:r>
            <a:r>
              <a:rPr lang="ru-RU" altLang="ru-RU" sz="3200" smtClean="0"/>
              <a:t>1945 </a:t>
            </a:r>
            <a:br>
              <a:rPr lang="ru-RU" altLang="ru-RU" sz="3200" smtClean="0"/>
            </a:br>
            <a:endParaRPr lang="ru-RU" altLang="ru-RU" sz="3200" smtClean="0"/>
          </a:p>
        </p:txBody>
      </p:sp>
      <p:pic>
        <p:nvPicPr>
          <p:cNvPr id="9220" name="Рисунок 3" descr="The Candle"/>
          <p:cNvPicPr>
            <a:picLocks noChangeAspect="1" noChangeArrowheads="1"/>
          </p:cNvPicPr>
          <p:nvPr/>
        </p:nvPicPr>
        <p:blipFill>
          <a:blip r:embed="rId2"/>
          <a:srcRect/>
          <a:stretch>
            <a:fillRect/>
          </a:stretch>
        </p:blipFill>
        <p:spPr bwMode="auto">
          <a:xfrm>
            <a:off x="3428992" y="1000108"/>
            <a:ext cx="2592388" cy="2876554"/>
          </a:xfrm>
          <a:prstGeom prst="rect">
            <a:avLst/>
          </a:prstGeom>
          <a:noFill/>
          <a:ln w="9525">
            <a:noFill/>
            <a:miter lim="800000"/>
            <a:headEnd/>
            <a:tailEnd/>
          </a:ln>
        </p:spPr>
      </p:pic>
      <p:pic>
        <p:nvPicPr>
          <p:cNvPr id="9221" name="Рисунок 4" descr="St George Ribbon"/>
          <p:cNvPicPr>
            <a:picLocks noChangeAspect="1" noChangeArrowheads="1"/>
          </p:cNvPicPr>
          <p:nvPr/>
        </p:nvPicPr>
        <p:blipFill>
          <a:blip r:embed="rId3"/>
          <a:srcRect/>
          <a:stretch>
            <a:fillRect/>
          </a:stretch>
        </p:blipFill>
        <p:spPr bwMode="auto">
          <a:xfrm>
            <a:off x="1476375" y="2492375"/>
            <a:ext cx="1952625" cy="1000125"/>
          </a:xfrm>
          <a:prstGeom prst="rect">
            <a:avLst/>
          </a:prstGeom>
          <a:noFill/>
          <a:ln w="9525">
            <a:noFill/>
            <a:miter lim="800000"/>
            <a:headEnd/>
            <a:tailEnd/>
          </a:ln>
        </p:spPr>
      </p:pic>
      <p:pic>
        <p:nvPicPr>
          <p:cNvPr id="9222" name="Рисунок 6" descr="St George Ribbon"/>
          <p:cNvPicPr>
            <a:picLocks noChangeAspect="1" noChangeArrowheads="1"/>
          </p:cNvPicPr>
          <p:nvPr/>
        </p:nvPicPr>
        <p:blipFill>
          <a:blip r:embed="rId4"/>
          <a:srcRect/>
          <a:stretch>
            <a:fillRect/>
          </a:stretch>
        </p:blipFill>
        <p:spPr bwMode="auto">
          <a:xfrm>
            <a:off x="6084888" y="2565400"/>
            <a:ext cx="1952625" cy="935038"/>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smtClean="0"/>
          </a:p>
        </p:txBody>
      </p:sp>
      <p:pic>
        <p:nvPicPr>
          <p:cNvPr id="73732" name="Picture 4" descr="0028"/>
          <p:cNvPicPr>
            <a:picLocks noChangeAspect="1" noChangeArrowheads="1"/>
          </p:cNvPicPr>
          <p:nvPr/>
        </p:nvPicPr>
        <p:blipFill>
          <a:blip r:embed="rId2"/>
          <a:srcRect/>
          <a:stretch>
            <a:fillRect/>
          </a:stretch>
        </p:blipFill>
        <p:spPr bwMode="auto">
          <a:xfrm>
            <a:off x="0" y="0"/>
            <a:ext cx="5286379" cy="3978275"/>
          </a:xfrm>
          <a:prstGeom prst="rect">
            <a:avLst/>
          </a:prstGeom>
          <a:noFill/>
          <a:ln w="9525">
            <a:noFill/>
            <a:miter lim="800000"/>
            <a:headEnd/>
            <a:tailEnd/>
          </a:ln>
        </p:spPr>
      </p:pic>
      <p:pic>
        <p:nvPicPr>
          <p:cNvPr id="5" name="Picture 4" descr="0000022770_1_web"/>
          <p:cNvPicPr>
            <a:picLocks noGrp="1" noChangeAspect="1" noChangeArrowheads="1"/>
          </p:cNvPicPr>
          <p:nvPr>
            <p:ph idx="1"/>
          </p:nvPr>
        </p:nvPicPr>
        <p:blipFill>
          <a:blip r:embed="rId3"/>
          <a:srcRect/>
          <a:stretch>
            <a:fillRect/>
          </a:stretch>
        </p:blipFill>
        <p:spPr bwMode="auto">
          <a:xfrm>
            <a:off x="5286348" y="2285992"/>
            <a:ext cx="3857652" cy="4572008"/>
          </a:xfrm>
          <a:prstGeom prst="rect">
            <a:avLst/>
          </a:prstGeom>
          <a:noFill/>
          <a:ln w="9525">
            <a:noFill/>
            <a:miter lim="800000"/>
            <a:headEnd/>
            <a:tailEnd/>
          </a:ln>
        </p:spPr>
      </p:pic>
      <p:pic>
        <p:nvPicPr>
          <p:cNvPr id="6" name="Picture 4" descr="20620"/>
          <p:cNvPicPr>
            <a:picLocks noChangeAspect="1" noChangeArrowheads="1"/>
          </p:cNvPicPr>
          <p:nvPr/>
        </p:nvPicPr>
        <p:blipFill>
          <a:blip r:embed="rId4"/>
          <a:srcRect/>
          <a:stretch>
            <a:fillRect/>
          </a:stretch>
        </p:blipFill>
        <p:spPr bwMode="auto">
          <a:xfrm>
            <a:off x="5286380" y="0"/>
            <a:ext cx="3857620" cy="2643206"/>
          </a:xfrm>
          <a:prstGeom prst="rect">
            <a:avLst/>
          </a:prstGeom>
          <a:noFill/>
          <a:ln w="9525">
            <a:noFill/>
            <a:miter lim="800000"/>
            <a:headEnd/>
            <a:tailEnd/>
          </a:ln>
        </p:spPr>
      </p:pic>
      <p:pic>
        <p:nvPicPr>
          <p:cNvPr id="7" name="Picture 4" descr="0024"/>
          <p:cNvPicPr>
            <a:picLocks noChangeAspect="1" noChangeArrowheads="1"/>
          </p:cNvPicPr>
          <p:nvPr/>
        </p:nvPicPr>
        <p:blipFill>
          <a:blip r:embed="rId5"/>
          <a:srcRect/>
          <a:stretch>
            <a:fillRect/>
          </a:stretch>
        </p:blipFill>
        <p:spPr bwMode="auto">
          <a:xfrm>
            <a:off x="0" y="2714620"/>
            <a:ext cx="5286380" cy="414338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circle(in)">
                                      <p:cBhvr>
                                        <p:cTn id="7" dur="20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indent="-255588"/>
            <a:endParaRPr lang="ru-RU" altLang="ru-RU" smtClean="0"/>
          </a:p>
        </p:txBody>
      </p:sp>
      <p:sp>
        <p:nvSpPr>
          <p:cNvPr id="26626"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smtClean="0"/>
          </a:p>
        </p:txBody>
      </p:sp>
      <p:pic>
        <p:nvPicPr>
          <p:cNvPr id="32772" name="Picture 4" descr="09135365416b66e2890b991e4e5db572"/>
          <p:cNvPicPr>
            <a:picLocks noChangeAspect="1" noChangeArrowheads="1"/>
          </p:cNvPicPr>
          <p:nvPr/>
        </p:nvPicPr>
        <p:blipFill>
          <a:blip r:embed="rId2"/>
          <a:srcRect/>
          <a:stretch>
            <a:fillRect/>
          </a:stretch>
        </p:blipFill>
        <p:spPr bwMode="auto">
          <a:xfrm>
            <a:off x="444500" y="330200"/>
            <a:ext cx="8255000" cy="61976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dirty="0" smtClean="0"/>
          </a:p>
        </p:txBody>
      </p:sp>
      <p:pic>
        <p:nvPicPr>
          <p:cNvPr id="101380" name="Picture 4" descr="40045877_1235161772_1187513331_61025274"/>
          <p:cNvPicPr>
            <a:picLocks noChangeAspect="1" noChangeArrowheads="1"/>
          </p:cNvPicPr>
          <p:nvPr/>
        </p:nvPicPr>
        <p:blipFill>
          <a:blip r:embed="rId2"/>
          <a:srcRect/>
          <a:stretch>
            <a:fillRect/>
          </a:stretch>
        </p:blipFill>
        <p:spPr bwMode="auto">
          <a:xfrm>
            <a:off x="1000100" y="3500438"/>
            <a:ext cx="2500330" cy="3071834"/>
          </a:xfrm>
          <a:prstGeom prst="rect">
            <a:avLst/>
          </a:prstGeom>
          <a:noFill/>
          <a:ln w="9525">
            <a:noFill/>
            <a:miter lim="800000"/>
            <a:headEnd/>
            <a:tailEnd/>
          </a:ln>
        </p:spPr>
      </p:pic>
      <p:pic>
        <p:nvPicPr>
          <p:cNvPr id="5" name="Picture 4"/>
          <p:cNvPicPr>
            <a:picLocks noGrp="1" noChangeAspect="1" noChangeArrowheads="1"/>
          </p:cNvPicPr>
          <p:nvPr>
            <p:ph idx="1"/>
          </p:nvPr>
        </p:nvPicPr>
        <p:blipFill>
          <a:blip r:embed="rId3"/>
          <a:srcRect/>
          <a:stretch>
            <a:fillRect/>
          </a:stretch>
        </p:blipFill>
        <p:spPr>
          <a:xfrm>
            <a:off x="4429124" y="3429000"/>
            <a:ext cx="4714876" cy="3214710"/>
          </a:xfrm>
          <a:noFill/>
        </p:spPr>
      </p:pic>
      <p:pic>
        <p:nvPicPr>
          <p:cNvPr id="6" name="Picture 4" descr="0018"/>
          <p:cNvPicPr>
            <a:picLocks noGrp="1" noChangeAspect="1" noChangeArrowheads="1"/>
          </p:cNvPicPr>
          <p:nvPr>
            <p:ph idx="1"/>
          </p:nvPr>
        </p:nvPicPr>
        <p:blipFill>
          <a:blip r:embed="rId4"/>
          <a:srcRect/>
          <a:stretch>
            <a:fillRect/>
          </a:stretch>
        </p:blipFill>
        <p:spPr>
          <a:xfrm>
            <a:off x="0" y="0"/>
            <a:ext cx="4500562" cy="3357562"/>
          </a:xfrm>
          <a:noFill/>
        </p:spPr>
      </p:pic>
      <p:pic>
        <p:nvPicPr>
          <p:cNvPr id="7" name="Picture 4" descr="0020"/>
          <p:cNvPicPr>
            <a:picLocks noChangeAspect="1" noChangeArrowheads="1"/>
          </p:cNvPicPr>
          <p:nvPr/>
        </p:nvPicPr>
        <p:blipFill>
          <a:blip r:embed="rId5"/>
          <a:srcRect/>
          <a:stretch>
            <a:fillRect/>
          </a:stretch>
        </p:blipFill>
        <p:spPr bwMode="auto">
          <a:xfrm>
            <a:off x="4643438" y="0"/>
            <a:ext cx="4500562" cy="3357514"/>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circle(in)">
                                      <p:cBhvr>
                                        <p:cTn id="7" dur="20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50825" y="5013325"/>
            <a:ext cx="8642350" cy="1754188"/>
          </a:xfrm>
          <a:prstGeom prst="rect">
            <a:avLst/>
          </a:prstGeom>
          <a:noFill/>
          <a:ln w="9525">
            <a:noFill/>
            <a:miter lim="800000"/>
            <a:headEnd/>
            <a:tailEnd/>
          </a:ln>
        </p:spPr>
        <p:txBody>
          <a:bodyPr>
            <a:spAutoFit/>
          </a:bodyPr>
          <a:lstStyle/>
          <a:p>
            <a:r>
              <a:rPr lang="en-US" altLang="ru-RU"/>
              <a:t>“Raising a flag over the Reichstag” the famous photograph by Yevgeny Khaldei, taken on May 2, 1945. The photo shows Soviet soldiers raising the flag of the Soviet Union on top of the German Reichstag building following the Battle of Berlin. The moment was actually a re-enactment of an earlier flag-raising, and the photo was embroiled in controversy over the identities of the soldiers, the photographer, and some significant photo editing.</a:t>
            </a:r>
            <a:endParaRPr lang="ru-RU" altLang="ru-RU"/>
          </a:p>
        </p:txBody>
      </p:sp>
      <p:pic>
        <p:nvPicPr>
          <p:cNvPr id="39939" name="Picture 2" descr="C:\Users\Dfkthf\Desktop\s_w01_3c21804u.jpg"/>
          <p:cNvPicPr>
            <a:picLocks noChangeAspect="1" noChangeArrowheads="1"/>
          </p:cNvPicPr>
          <p:nvPr/>
        </p:nvPicPr>
        <p:blipFill>
          <a:blip r:embed="rId2"/>
          <a:srcRect/>
          <a:stretch>
            <a:fillRect/>
          </a:stretch>
        </p:blipFill>
        <p:spPr bwMode="auto">
          <a:xfrm>
            <a:off x="0" y="0"/>
            <a:ext cx="9144000" cy="501332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idx="1"/>
          </p:nvPr>
        </p:nvSpPr>
        <p:spPr>
          <a:xfrm>
            <a:off x="4078288" y="0"/>
            <a:ext cx="5075237" cy="6858000"/>
          </a:xfrm>
        </p:spPr>
        <p:txBody>
          <a:bodyPr/>
          <a:lstStyle/>
          <a:p>
            <a:pPr indent="-255588" algn="ctr"/>
            <a:r>
              <a:rPr lang="en-US" altLang="ru-RU" sz="2000" smtClean="0"/>
              <a:t/>
            </a:r>
            <a:br>
              <a:rPr lang="en-US" altLang="ru-RU" sz="2000" smtClean="0"/>
            </a:br>
            <a:r>
              <a:rPr lang="en-US" altLang="ru-RU" sz="2800" smtClean="0"/>
              <a:t>Victory!</a:t>
            </a:r>
            <a:br>
              <a:rPr lang="en-US" altLang="ru-RU" sz="2800" smtClean="0"/>
            </a:br>
            <a:r>
              <a:rPr lang="en-US" altLang="ru-RU" sz="2800" smtClean="0"/>
              <a:t>God is with us!</a:t>
            </a:r>
            <a:br>
              <a:rPr lang="en-US" altLang="ru-RU" sz="2800" smtClean="0"/>
            </a:br>
            <a:r>
              <a:rPr lang="en-US" altLang="ru-RU" sz="2800" smtClean="0"/>
              <a:t>Berlin in May 1945:</a:t>
            </a:r>
            <a:br>
              <a:rPr lang="en-US" altLang="ru-RU" sz="2800" smtClean="0"/>
            </a:br>
            <a:r>
              <a:rPr lang="en-US" altLang="ru-RU" sz="2800" smtClean="0"/>
              <a:t>The Reichstag captured</a:t>
            </a:r>
            <a:br>
              <a:rPr lang="en-US" altLang="ru-RU" sz="2800" smtClean="0"/>
            </a:br>
            <a:r>
              <a:rPr lang="en-US" altLang="ru-RU" sz="2800" smtClean="0"/>
              <a:t>Nazist Germany is prostrated</a:t>
            </a:r>
            <a:br>
              <a:rPr lang="en-US" altLang="ru-RU" sz="2800" smtClean="0"/>
            </a:br>
            <a:r>
              <a:rPr lang="en-US" altLang="ru-RU" sz="2800" smtClean="0"/>
              <a:t>Holy Russia has proved invincible! </a:t>
            </a:r>
            <a:endParaRPr lang="ru-RU" altLang="ru-RU" sz="2800" smtClean="0"/>
          </a:p>
          <a:p>
            <a:pPr indent="-255588" algn="ctr">
              <a:buFontTx/>
              <a:buNone/>
            </a:pPr>
            <a:r>
              <a:rPr lang="ru-RU" altLang="ru-RU" sz="2800" smtClean="0"/>
              <a:t> </a:t>
            </a:r>
          </a:p>
          <a:p>
            <a:pPr indent="-255588" algn="ctr">
              <a:buFontTx/>
              <a:buNone/>
            </a:pPr>
            <a:r>
              <a:rPr lang="en-US" altLang="ru-RU" sz="2800" smtClean="0"/>
              <a:t> MARSHAL STALIN'S ORDER OF THE DAY</a:t>
            </a:r>
            <a:br>
              <a:rPr lang="en-US" altLang="ru-RU" sz="2800" smtClean="0"/>
            </a:br>
            <a:r>
              <a:rPr lang="en-US" altLang="ru-RU" sz="2800" smtClean="0"/>
              <a:t/>
            </a:r>
            <a:br>
              <a:rPr lang="en-US" altLang="ru-RU" sz="2800" smtClean="0"/>
            </a:br>
            <a:r>
              <a:rPr lang="en-US" altLang="ru-RU" sz="2800" smtClean="0"/>
              <a:t>Moscow, May 1, 1945 </a:t>
            </a:r>
            <a:endParaRPr lang="ru-RU" altLang="ru-RU" sz="2800" smtClean="0"/>
          </a:p>
          <a:p>
            <a:pPr indent="-255588" algn="ctr">
              <a:buFontTx/>
              <a:buNone/>
            </a:pPr>
            <a:r>
              <a:rPr lang="en-US" altLang="ru-RU" sz="2800" smtClean="0"/>
              <a:t> </a:t>
            </a:r>
            <a:endParaRPr lang="ru-RU" altLang="ru-RU" sz="2800" smtClean="0"/>
          </a:p>
          <a:p>
            <a:pPr indent="-255588"/>
            <a:endParaRPr lang="ru-RU" altLang="ru-RU" smtClean="0"/>
          </a:p>
        </p:txBody>
      </p:sp>
      <p:pic>
        <p:nvPicPr>
          <p:cNvPr id="40963" name="Picture 6" descr="Bezymyannyj-kopi"/>
          <p:cNvPicPr>
            <a:picLocks noChangeAspect="1" noChangeArrowheads="1"/>
          </p:cNvPicPr>
          <p:nvPr/>
        </p:nvPicPr>
        <p:blipFill>
          <a:blip r:embed="rId2"/>
          <a:srcRect/>
          <a:stretch>
            <a:fillRect/>
          </a:stretch>
        </p:blipFill>
        <p:spPr bwMode="auto">
          <a:xfrm>
            <a:off x="71438" y="-41275"/>
            <a:ext cx="4140200" cy="68580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Подзаголовок 2"/>
          <p:cNvSpPr>
            <a:spLocks noGrp="1"/>
          </p:cNvSpPr>
          <p:nvPr>
            <p:ph type="subTitle" idx="1"/>
          </p:nvPr>
        </p:nvSpPr>
        <p:spPr>
          <a:xfrm>
            <a:off x="3995738" y="0"/>
            <a:ext cx="5148262" cy="6858000"/>
          </a:xfrm>
        </p:spPr>
        <p:txBody>
          <a:bodyPr>
            <a:normAutofit fontScale="92500" lnSpcReduction="10000"/>
          </a:bodyPr>
          <a:lstStyle/>
          <a:p>
            <a:pPr fontAlgn="auto">
              <a:spcAft>
                <a:spcPts val="0"/>
              </a:spcAft>
              <a:buClr>
                <a:schemeClr val="accent6">
                  <a:lumMod val="75000"/>
                </a:schemeClr>
              </a:buClr>
              <a:buFont typeface="Wingdings 2"/>
              <a:buNone/>
              <a:defRPr/>
            </a:pPr>
            <a:r>
              <a:rPr lang="en-US" altLang="ru-RU" sz="2000" dirty="0" smtClean="0"/>
              <a:t>Head of the Soviet State</a:t>
            </a:r>
            <a:br>
              <a:rPr lang="en-US" altLang="ru-RU" sz="2000" dirty="0" smtClean="0"/>
            </a:br>
            <a:r>
              <a:rPr lang="en-US" altLang="ru-RU" sz="2000" dirty="0" smtClean="0"/>
              <a:t>Generalissimo Joseph V. Stalin</a:t>
            </a:r>
            <a:endParaRPr lang="ru-RU" altLang="ru-RU" sz="2000" dirty="0" smtClean="0"/>
          </a:p>
          <a:p>
            <a:pPr fontAlgn="auto">
              <a:spcAft>
                <a:spcPts val="0"/>
              </a:spcAft>
              <a:buClr>
                <a:schemeClr val="accent6">
                  <a:lumMod val="75000"/>
                </a:schemeClr>
              </a:buClr>
              <a:buFont typeface="Wingdings 2"/>
              <a:buNone/>
              <a:defRPr/>
            </a:pPr>
            <a:r>
              <a:rPr lang="en-US" altLang="ru-RU" sz="2000" dirty="0" smtClean="0"/>
              <a:t>    It was Marshal Joseph </a:t>
            </a:r>
            <a:r>
              <a:rPr lang="en-US" altLang="ru-RU" sz="2000" dirty="0" err="1" smtClean="0"/>
              <a:t>Vissarionovich</a:t>
            </a:r>
            <a:r>
              <a:rPr lang="en-US" altLang="ru-RU" sz="2000" dirty="0" smtClean="0"/>
              <a:t> Stalin (Generalissimo since June 27, 1945), the Supreme Commander-in-Chief of the Red Army, who led the Soviet Union through the Great Patriotic War (1941 - 1945) to the hard-won Victory.</a:t>
            </a:r>
            <a:br>
              <a:rPr lang="en-US" altLang="ru-RU" sz="2000" dirty="0" smtClean="0"/>
            </a:br>
            <a:r>
              <a:rPr lang="en-US" altLang="ru-RU" sz="2000" dirty="0" smtClean="0"/>
              <a:t/>
            </a:r>
            <a:br>
              <a:rPr lang="en-US" altLang="ru-RU" sz="2000" dirty="0" smtClean="0"/>
            </a:br>
            <a:r>
              <a:rPr lang="en-US" altLang="ru-RU" sz="2000" dirty="0" smtClean="0"/>
              <a:t>    The Great Victory in May 1945 was achieved in glorious military alliance with the United Kingdom of Great Britain and the United States of America, over the juggernaut of the so-called Axis: Nazi Germany, Fascist Italy, Militarist Japan, and their satellites: Slovakia, Hungary, Romania, Finland, and Bulgaria. The Axis states were supported by all the manpower, industry and resources of almost all Continental Europe, North Africa, and South-East Asia under their control.</a:t>
            </a:r>
            <a:br>
              <a:rPr lang="en-US" altLang="ru-RU" sz="2000" dirty="0" smtClean="0"/>
            </a:br>
            <a:r>
              <a:rPr lang="en-US" altLang="ru-RU" sz="2000" dirty="0" smtClean="0"/>
              <a:t>    But it was we who won with God's help!</a:t>
            </a:r>
            <a:endParaRPr lang="ru-RU" altLang="ru-RU" sz="2000" dirty="0" smtClean="0"/>
          </a:p>
          <a:p>
            <a:pPr fontAlgn="auto">
              <a:spcAft>
                <a:spcPts val="0"/>
              </a:spcAft>
              <a:buClr>
                <a:schemeClr val="accent6">
                  <a:lumMod val="75000"/>
                </a:schemeClr>
              </a:buClr>
              <a:buFont typeface="Wingdings 2"/>
              <a:buNone/>
              <a:defRPr/>
            </a:pPr>
            <a:r>
              <a:rPr lang="en-US" altLang="ru-RU" dirty="0" smtClean="0"/>
              <a:t/>
            </a:r>
            <a:br>
              <a:rPr lang="en-US" altLang="ru-RU" dirty="0" smtClean="0"/>
            </a:br>
            <a:endParaRPr lang="ru-RU" altLang="ru-RU" dirty="0" smtClean="0"/>
          </a:p>
          <a:p>
            <a:pPr fontAlgn="auto">
              <a:spcAft>
                <a:spcPts val="0"/>
              </a:spcAft>
              <a:buClr>
                <a:schemeClr val="accent6">
                  <a:lumMod val="75000"/>
                </a:schemeClr>
              </a:buClr>
              <a:buFont typeface="Wingdings 2"/>
              <a:buNone/>
              <a:defRPr/>
            </a:pPr>
            <a:endParaRPr lang="ru-RU" altLang="ru-RU" dirty="0" smtClean="0"/>
          </a:p>
        </p:txBody>
      </p:sp>
      <p:sp>
        <p:nvSpPr>
          <p:cNvPr id="39938" name="Заголовок 1"/>
          <p:cNvSpPr>
            <a:spLocks noGrp="1"/>
          </p:cNvSpPr>
          <p:nvPr>
            <p:ph type="ctrTitle"/>
          </p:nvPr>
        </p:nvSpPr>
        <p:spPr bwMode="auto">
          <a:xfrm>
            <a:off x="2484438" y="1557338"/>
            <a:ext cx="503237" cy="530225"/>
          </a:xfrm>
        </p:spPr>
        <p:txBody>
          <a:bodyPr wrap="square" numCol="1" compatLnSpc="1">
            <a:prstTxWarp prst="textNoShape">
              <a:avLst/>
            </a:prstTxWarp>
          </a:bodyPr>
          <a:lstStyle/>
          <a:p>
            <a:pPr marL="319088" indent="-319088" algn="r" fontAlgn="auto">
              <a:spcAft>
                <a:spcPts val="0"/>
              </a:spcAft>
              <a:defRPr/>
            </a:pPr>
            <a:endParaRPr lang="ru-RU" altLang="ru-RU" sz="1800" smtClean="0">
              <a:solidFill>
                <a:schemeClr val="tx2"/>
              </a:solidFill>
              <a:effectLst/>
            </a:endParaRPr>
          </a:p>
        </p:txBody>
      </p:sp>
      <p:pic>
        <p:nvPicPr>
          <p:cNvPr id="41988" name="Рисунок 3" descr="Generalissimo Joseph Vissarionovich Stalin"/>
          <p:cNvPicPr>
            <a:picLocks noChangeAspect="1" noChangeArrowheads="1"/>
          </p:cNvPicPr>
          <p:nvPr/>
        </p:nvPicPr>
        <p:blipFill>
          <a:blip r:embed="rId2"/>
          <a:srcRect/>
          <a:stretch>
            <a:fillRect/>
          </a:stretch>
        </p:blipFill>
        <p:spPr bwMode="auto">
          <a:xfrm>
            <a:off x="-14288" y="0"/>
            <a:ext cx="3995738" cy="4581525"/>
          </a:xfrm>
          <a:prstGeom prst="rect">
            <a:avLst/>
          </a:prstGeom>
          <a:noFill/>
          <a:ln w="9525">
            <a:noFill/>
            <a:miter lim="800000"/>
            <a:headEnd/>
            <a:tailEnd/>
          </a:ln>
        </p:spPr>
      </p:pic>
      <p:sp>
        <p:nvSpPr>
          <p:cNvPr id="41989" name="Прямоугольник 4"/>
          <p:cNvSpPr>
            <a:spLocks noChangeArrowheads="1"/>
          </p:cNvSpPr>
          <p:nvPr/>
        </p:nvSpPr>
        <p:spPr bwMode="auto">
          <a:xfrm>
            <a:off x="395288" y="4581525"/>
            <a:ext cx="3600450" cy="2246313"/>
          </a:xfrm>
          <a:prstGeom prst="rect">
            <a:avLst/>
          </a:prstGeom>
          <a:noFill/>
          <a:ln w="9525">
            <a:noFill/>
            <a:miter lim="800000"/>
            <a:headEnd/>
            <a:tailEnd/>
          </a:ln>
        </p:spPr>
        <p:txBody>
          <a:bodyPr>
            <a:spAutoFit/>
          </a:bodyPr>
          <a:lstStyle/>
          <a:p>
            <a:pPr algn="ctr"/>
            <a:r>
              <a:rPr lang="en-US" altLang="ru-RU" sz="2800"/>
              <a:t>OUR CAUSE IS RIGHT</a:t>
            </a:r>
            <a:br>
              <a:rPr lang="en-US" altLang="ru-RU" sz="2800"/>
            </a:br>
            <a:r>
              <a:rPr lang="en-US" altLang="ru-RU" sz="2800"/>
              <a:t>THE ENEMY IS SMASHED</a:t>
            </a:r>
            <a:br>
              <a:rPr lang="en-US" altLang="ru-RU" sz="2800"/>
            </a:br>
            <a:r>
              <a:rPr lang="en-US" altLang="ru-RU" sz="2800"/>
              <a:t>VICTORY IS OURS! </a:t>
            </a:r>
            <a:endParaRPr lang="ru-RU" altLang="ru-RU" sz="2800"/>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6740525"/>
          </a:xfrm>
          <a:prstGeom prst="rect">
            <a:avLst/>
          </a:prstGeom>
          <a:noFill/>
          <a:ln w="9525">
            <a:noFill/>
            <a:miter lim="800000"/>
            <a:headEnd/>
            <a:tailEnd/>
          </a:ln>
        </p:spPr>
        <p:txBody>
          <a:bodyPr anchor="ctr">
            <a:spAutoFit/>
          </a:bodyPr>
          <a:lstStyle/>
          <a:p>
            <a:pPr algn="ctr" eaLnBrk="0" hangingPunct="0"/>
            <a:r>
              <a:rPr lang="en-US" sz="1200" b="1">
                <a:latin typeface="Calibri" pitchFamily="34" charset="0"/>
                <a:ea typeface="Times New Roman" pitchFamily="18" charset="0"/>
                <a:cs typeface="Arial" charset="0"/>
              </a:rPr>
              <a:t> </a:t>
            </a:r>
            <a:r>
              <a:rPr lang="en-US" sz="1600" b="1">
                <a:latin typeface="Calibri" pitchFamily="34" charset="0"/>
                <a:ea typeface="Times New Roman" pitchFamily="18" charset="0"/>
                <a:cs typeface="Arial" charset="0"/>
              </a:rPr>
              <a:t>   </a:t>
            </a:r>
            <a:r>
              <a:rPr lang="en-US" sz="1600" b="1">
                <a:ea typeface="Times New Roman" pitchFamily="18" charset="0"/>
                <a:cs typeface="Arial" charset="0"/>
              </a:rPr>
              <a:t>Comrades Red  Armymen and Red  Navymen!</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Sergeants and Non-commissioned Officers, Officers of the Army and Navy!</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Generals and Admirals!</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Working people of the Soviet Union!</a:t>
            </a:r>
            <a:br>
              <a:rPr lang="en-US" sz="1600" b="1">
                <a:ea typeface="Times New Roman" pitchFamily="18" charset="0"/>
                <a:cs typeface="Arial" charset="0"/>
              </a:rPr>
            </a:br>
            <a:r>
              <a:rPr lang="en-US" sz="1600" b="1">
                <a:ea typeface="Times New Roman" pitchFamily="18" charset="0"/>
                <a:cs typeface="Arial" charset="0"/>
              </a:rPr>
              <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Today our country is celebrating May First </a:t>
            </a:r>
            <a:r>
              <a:rPr lang="en-US" sz="1600" b="1">
                <a:latin typeface="Calibri" pitchFamily="34" charset="0"/>
                <a:ea typeface="Times New Roman" pitchFamily="18" charset="0"/>
                <a:cs typeface="Arial" charset="0"/>
              </a:rPr>
              <a:t>–</a:t>
            </a:r>
            <a:r>
              <a:rPr lang="en-US" sz="1600" b="1">
                <a:ea typeface="Times New Roman" pitchFamily="18" charset="0"/>
                <a:cs typeface="Arial" charset="0"/>
              </a:rPr>
              <a:t> the international holiday of the working people. This year the peoples of our Motherland are celebrating May Day in the conditions of the victorious termination of the Great Patriotic War.</a:t>
            </a:r>
            <a:br>
              <a:rPr lang="en-US" sz="1600" b="1">
                <a:ea typeface="Times New Roman" pitchFamily="18" charset="0"/>
                <a:cs typeface="Arial" charset="0"/>
              </a:rPr>
            </a:br>
            <a:r>
              <a:rPr lang="en-US" sz="1600" b="1">
                <a:ea typeface="Times New Roman" pitchFamily="18" charset="0"/>
                <a:cs typeface="Arial" charset="0"/>
              </a:rPr>
              <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The hard times, when the Red Army fought back the enemy troops at Moscow and Leningrad, at Grozny and Stalingrad, are gone, never to return. Now our victorious troops are battering the enemy's armed forces in the center of Germany, far beyond Berlin, on the Elbe River.</a:t>
            </a:r>
            <a:br>
              <a:rPr lang="en-US" sz="1600" b="1">
                <a:ea typeface="Times New Roman" pitchFamily="18" charset="0"/>
                <a:cs typeface="Arial" charset="0"/>
              </a:rPr>
            </a:br>
            <a:r>
              <a:rPr lang="en-US" sz="1600" b="1">
                <a:ea typeface="Times New Roman" pitchFamily="18" charset="0"/>
                <a:cs typeface="Arial" charset="0"/>
              </a:rPr>
              <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Within a short time Poland, Hungary, the greater part of Czechoslovakia, a considerable part of Austria and her capital, Vienna, have been liberated. At the same time the Red Army has captured East Prussia </a:t>
            </a:r>
            <a:r>
              <a:rPr lang="en-US" sz="1600" b="1">
                <a:latin typeface="Calibri" pitchFamily="34" charset="0"/>
                <a:ea typeface="Times New Roman" pitchFamily="18" charset="0"/>
                <a:cs typeface="Arial" charset="0"/>
              </a:rPr>
              <a:t>–</a:t>
            </a:r>
            <a:r>
              <a:rPr lang="en-US" sz="1600" b="1">
                <a:ea typeface="Times New Roman" pitchFamily="18" charset="0"/>
                <a:cs typeface="Arial" charset="0"/>
              </a:rPr>
              <a:t> spearhead of German imperialism, Pomerania, the greater part of Brandenburg, and the main districts of Germany's capital, Berlin, having hoisted the banner of victory over Berlin.</a:t>
            </a:r>
            <a:br>
              <a:rPr lang="en-US" sz="1600" b="1">
                <a:ea typeface="Times New Roman" pitchFamily="18" charset="0"/>
                <a:cs typeface="Arial" charset="0"/>
              </a:rPr>
            </a:br>
            <a:r>
              <a:rPr lang="en-US" sz="1600" b="1">
                <a:ea typeface="Times New Roman" pitchFamily="18" charset="0"/>
                <a:cs typeface="Arial" charset="0"/>
              </a:rPr>
              <a:t/>
            </a:r>
            <a:br>
              <a:rPr lang="en-US" sz="1600" b="1">
                <a:ea typeface="Times New Roman" pitchFamily="18" charset="0"/>
                <a:cs typeface="Arial" charset="0"/>
              </a:rPr>
            </a:br>
            <a:r>
              <a:rPr lang="en-US" sz="1600" b="1">
                <a:latin typeface="Calibri" pitchFamily="34" charset="0"/>
                <a:ea typeface="Times New Roman" pitchFamily="18" charset="0"/>
                <a:cs typeface="Arial" charset="0"/>
              </a:rPr>
              <a:t>    </a:t>
            </a:r>
            <a:r>
              <a:rPr lang="en-US" sz="1600" b="1">
                <a:ea typeface="Times New Roman" pitchFamily="18" charset="0"/>
                <a:cs typeface="Arial" charset="0"/>
              </a:rPr>
              <a:t>As a result of these offensive battles fought by the Red Army, within three or four months the Germans lost over 800,000 officers and men in prisoners and about one million killed. During the same period, Red Army troops captured or destroyed up to 6,000 enemy airplanes, up to 12,000 tanks and self-propelled guns, over 23,000 field guns, and enormous quantities of other armaments and equipment.</a:t>
            </a:r>
            <a:r>
              <a:rPr lang="en-US" sz="1600">
                <a:ea typeface="Times New Roman" pitchFamily="18" charset="0"/>
                <a:cs typeface="Arial" charset="0"/>
              </a:rPr>
              <a:t/>
            </a:r>
            <a:br>
              <a:rPr lang="en-US" sz="1600">
                <a:ea typeface="Times New Roman" pitchFamily="18" charset="0"/>
                <a:cs typeface="Arial" charset="0"/>
              </a:rPr>
            </a:br>
            <a:r>
              <a:rPr lang="en-US" sz="1600">
                <a:ea typeface="Times New Roman" pitchFamily="18" charset="0"/>
                <a:cs typeface="Arial" charset="0"/>
              </a:rPr>
              <a:t/>
            </a:r>
            <a:br>
              <a:rPr lang="en-US" sz="1600">
                <a:ea typeface="Times New Roman" pitchFamily="18" charset="0"/>
                <a:cs typeface="Arial" charset="0"/>
              </a:rPr>
            </a:br>
            <a:endParaRPr lang="en-US" sz="1600">
              <a:ea typeface="Times New Roman" pitchFamily="18" charset="0"/>
              <a:cs typeface="Arial" charset="0"/>
            </a:endParaRPr>
          </a:p>
        </p:txBody>
      </p:sp>
    </p:spTree>
  </p:cSld>
  <p:clrMapOvr>
    <a:masterClrMapping/>
  </p:clrMapOvr>
  <p:transition spd="med">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smtClean="0"/>
          </a:p>
        </p:txBody>
      </p:sp>
      <p:sp>
        <p:nvSpPr>
          <p:cNvPr id="5" name="Содержимое 4"/>
          <p:cNvSpPr>
            <a:spLocks noGrp="1"/>
          </p:cNvSpPr>
          <p:nvPr>
            <p:ph idx="1"/>
          </p:nvPr>
        </p:nvSpPr>
        <p:spPr/>
        <p:txBody>
          <a:bodyPr/>
          <a:lstStyle/>
          <a:p>
            <a:endParaRPr lang="ru-RU"/>
          </a:p>
        </p:txBody>
      </p:sp>
      <p:pic>
        <p:nvPicPr>
          <p:cNvPr id="6" name="Picture 6" descr="0011"/>
          <p:cNvPicPr>
            <a:picLocks noChangeAspect="1" noChangeArrowheads="1"/>
          </p:cNvPicPr>
          <p:nvPr/>
        </p:nvPicPr>
        <p:blipFill>
          <a:blip r:embed="rId2"/>
          <a:srcRect/>
          <a:stretch>
            <a:fillRect/>
          </a:stretch>
        </p:blipFill>
        <p:spPr bwMode="auto">
          <a:xfrm>
            <a:off x="285720" y="0"/>
            <a:ext cx="8643998" cy="68580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684213" y="692150"/>
            <a:ext cx="7632700" cy="5418138"/>
          </a:xfrm>
          <a:prstGeom prst="rect">
            <a:avLst/>
          </a:prstGeom>
          <a:noFill/>
          <a:ln w="9525">
            <a:noFill/>
            <a:miter lim="800000"/>
            <a:headEnd/>
            <a:tailEnd/>
          </a:ln>
        </p:spPr>
        <p:txBody>
          <a:bodyPr>
            <a:spAutoFit/>
          </a:bodyPr>
          <a:lstStyle/>
          <a:p>
            <a:r>
              <a:rPr lang="en-US" altLang="ru-RU" sz="2000" dirty="0">
                <a:solidFill>
                  <a:schemeClr val="tx2"/>
                </a:solidFill>
              </a:rPr>
              <a:t>STALIN'S ADDRESS TO THE PEOPLE</a:t>
            </a:r>
            <a:br>
              <a:rPr lang="en-US" altLang="ru-RU" sz="2000" dirty="0">
                <a:solidFill>
                  <a:schemeClr val="tx2"/>
                </a:solidFill>
              </a:rPr>
            </a:br>
            <a:r>
              <a:rPr lang="en-US" altLang="ru-RU" sz="2000" dirty="0">
                <a:solidFill>
                  <a:schemeClr val="tx2"/>
                </a:solidFill>
              </a:rPr>
              <a:t/>
            </a:r>
            <a:br>
              <a:rPr lang="en-US" altLang="ru-RU" sz="2000" dirty="0">
                <a:solidFill>
                  <a:schemeClr val="tx2"/>
                </a:solidFill>
              </a:rPr>
            </a:br>
            <a:r>
              <a:rPr lang="en-US" altLang="ru-RU" dirty="0">
                <a:solidFill>
                  <a:schemeClr val="tx2"/>
                </a:solidFill>
              </a:rPr>
              <a:t>Moscow, May 9, 1945 </a:t>
            </a:r>
            <a:r>
              <a:rPr lang="ru-RU" altLang="ru-RU" dirty="0">
                <a:solidFill>
                  <a:schemeClr val="tx2"/>
                </a:solidFill>
              </a:rPr>
              <a:t/>
            </a:r>
            <a:br>
              <a:rPr lang="ru-RU" altLang="ru-RU" dirty="0">
                <a:solidFill>
                  <a:schemeClr val="tx2"/>
                </a:solidFill>
              </a:rPr>
            </a:br>
            <a:r>
              <a:rPr lang="en-US" altLang="ru-RU" dirty="0">
                <a:solidFill>
                  <a:schemeClr val="tx2"/>
                </a:solidFill>
              </a:rPr>
              <a:t> </a:t>
            </a:r>
            <a:r>
              <a:rPr lang="ru-RU" altLang="ru-RU" dirty="0">
                <a:solidFill>
                  <a:schemeClr val="tx2"/>
                </a:solidFill>
              </a:rPr>
              <a:t/>
            </a:r>
            <a:br>
              <a:rPr lang="ru-RU" altLang="ru-RU" dirty="0">
                <a:solidFill>
                  <a:schemeClr val="tx2"/>
                </a:solidFill>
              </a:rPr>
            </a:br>
            <a:r>
              <a:rPr lang="en-US" altLang="ru-RU" b="1" dirty="0">
                <a:solidFill>
                  <a:schemeClr val="tx2"/>
                </a:solidFill>
              </a:rPr>
              <a:t>     Comrades!</a:t>
            </a:r>
            <a:br>
              <a:rPr lang="en-US" altLang="ru-RU" b="1" dirty="0">
                <a:solidFill>
                  <a:schemeClr val="tx2"/>
                </a:solidFill>
              </a:rPr>
            </a:br>
            <a:r>
              <a:rPr lang="en-US" altLang="ru-RU" b="1" dirty="0">
                <a:solidFill>
                  <a:schemeClr val="tx2"/>
                </a:solidFill>
              </a:rPr>
              <a:t>     Fellow countrymen and countrywomen!</a:t>
            </a:r>
            <a:br>
              <a:rPr lang="en-US" altLang="ru-RU" b="1" dirty="0">
                <a:solidFill>
                  <a:schemeClr val="tx2"/>
                </a:solidFill>
              </a:rPr>
            </a:br>
            <a:r>
              <a:rPr lang="en-US" altLang="ru-RU" b="1" dirty="0">
                <a:solidFill>
                  <a:schemeClr val="tx2"/>
                </a:solidFill>
              </a:rPr>
              <a:t/>
            </a:r>
            <a:br>
              <a:rPr lang="en-US" altLang="ru-RU" b="1" dirty="0">
                <a:solidFill>
                  <a:schemeClr val="tx2"/>
                </a:solidFill>
              </a:rPr>
            </a:br>
            <a:r>
              <a:rPr lang="en-US" altLang="ru-RU" b="1" dirty="0">
                <a:solidFill>
                  <a:schemeClr val="tx2"/>
                </a:solidFill>
              </a:rPr>
              <a:t>     The great day of victory over Germany has arrived. Fascist Germany, forced to her knees by the Red Army and the troops of our Allies, has admitted defeat and has announced her unconditional surrender.</a:t>
            </a:r>
            <a:br>
              <a:rPr lang="en-US" altLang="ru-RU" b="1" dirty="0">
                <a:solidFill>
                  <a:schemeClr val="tx2"/>
                </a:solidFill>
              </a:rPr>
            </a:br>
            <a:r>
              <a:rPr lang="en-US" altLang="ru-RU" b="1" dirty="0">
                <a:solidFill>
                  <a:schemeClr val="tx2"/>
                </a:solidFill>
              </a:rPr>
              <a:t/>
            </a:r>
            <a:br>
              <a:rPr lang="en-US" altLang="ru-RU" b="1" dirty="0">
                <a:solidFill>
                  <a:schemeClr val="tx2"/>
                </a:solidFill>
              </a:rPr>
            </a:br>
            <a:r>
              <a:rPr lang="en-US" altLang="ru-RU" b="1" dirty="0">
                <a:solidFill>
                  <a:schemeClr val="tx2"/>
                </a:solidFill>
              </a:rPr>
              <a:t>     On May 7 a preliminary act of surrender was signed in Rheims. On May 8, in Berlin, representatives of the German High Command, in the presence of representatives of the Supreme Command of the Allied troops and of the Supreme Command of the Soviet troops, signed the final act of surrender, which came into effect at 24 hours on May 8. </a:t>
            </a:r>
            <a:r>
              <a:rPr lang="en-US" altLang="ru-RU" b="1" dirty="0"/>
              <a:t>……</a:t>
            </a:r>
            <a:r>
              <a:rPr lang="en-US" altLang="ru-RU" b="1" dirty="0">
                <a:solidFill>
                  <a:schemeClr val="tx2"/>
                </a:solidFill>
              </a:rPr>
              <a:t/>
            </a:r>
            <a:br>
              <a:rPr lang="en-US" altLang="ru-RU" b="1" dirty="0">
                <a:solidFill>
                  <a:schemeClr val="tx2"/>
                </a:solidFill>
              </a:rPr>
            </a:br>
            <a:endParaRPr lang="ru-RU" altLang="ru-RU" dirty="0"/>
          </a:p>
        </p:txBody>
      </p:sp>
      <p:pic>
        <p:nvPicPr>
          <p:cNvPr id="3" name="Picture 4" descr="1245149111_plak83"/>
          <p:cNvPicPr>
            <a:picLocks noChangeAspect="1" noChangeArrowheads="1"/>
          </p:cNvPicPr>
          <p:nvPr/>
        </p:nvPicPr>
        <p:blipFill>
          <a:blip r:embed="rId2"/>
          <a:srcRect/>
          <a:stretch>
            <a:fillRect/>
          </a:stretch>
        </p:blipFill>
        <p:spPr bwMode="auto">
          <a:xfrm>
            <a:off x="6072198" y="285728"/>
            <a:ext cx="2571768" cy="2428868"/>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28596" y="500042"/>
            <a:ext cx="8229600" cy="1143008"/>
          </a:xfrm>
        </p:spPr>
        <p:txBody>
          <a:bodyPr>
            <a:normAutofit fontScale="90000"/>
          </a:bodyPr>
          <a:lstStyle/>
          <a:p>
            <a:pPr marL="320040" indent="-320040" fontAlgn="auto">
              <a:spcAft>
                <a:spcPts val="0"/>
              </a:spcAft>
              <a:buClr>
                <a:schemeClr val="accent6">
                  <a:lumMod val="75000"/>
                </a:schemeClr>
              </a:buClr>
              <a:defRPr/>
            </a:pPr>
            <a:r>
              <a:rPr sz="2000" smtClean="0"/>
              <a:t>    Two hundred captive German military banners and standards were chosen out of many, and prepared to be flung down at the Victors' feet during the Great Victory Parade in the sacred Red Square in Moscow on the 24th of June 1945 </a:t>
            </a:r>
            <a:r>
              <a:rPr lang="ru-RU" smtClean="0"/>
              <a:t/>
            </a:r>
            <a:br>
              <a:rPr lang="ru-RU" smtClean="0"/>
            </a:br>
            <a:endParaRPr lang="ru-RU" altLang="ru-RU" smtClean="0"/>
          </a:p>
        </p:txBody>
      </p:sp>
      <p:pic>
        <p:nvPicPr>
          <p:cNvPr id="46083" name="Содержимое 4" descr="Captive German military banners are ready to be flung down at the Victory Parade in the Red Square, 24 June 1945"/>
          <p:cNvPicPr>
            <a:picLocks noGrp="1"/>
          </p:cNvPicPr>
          <p:nvPr>
            <p:ph idx="1"/>
          </p:nvPr>
        </p:nvPicPr>
        <p:blipFill>
          <a:blip r:embed="rId2"/>
          <a:srcRect/>
          <a:stretch>
            <a:fillRect/>
          </a:stretch>
        </p:blipFill>
        <p:spPr>
          <a:xfrm>
            <a:off x="357188" y="1143000"/>
            <a:ext cx="8429625" cy="5500688"/>
          </a:xfrm>
        </p:spPr>
      </p:pic>
    </p:spTree>
  </p:cSld>
  <p:clrMapOvr>
    <a:masterClrMapping/>
  </p:clrMapOvr>
  <p:transition spd="med">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Содержимое 3" descr="The Homeland-Mother Calls You!"/>
          <p:cNvPicPr>
            <a:picLocks noGrp="1"/>
          </p:cNvPicPr>
          <p:nvPr>
            <p:ph idx="1"/>
          </p:nvPr>
        </p:nvPicPr>
        <p:blipFill>
          <a:blip r:embed="rId2"/>
          <a:srcRect/>
          <a:stretch>
            <a:fillRect/>
          </a:stretch>
        </p:blipFill>
        <p:spPr>
          <a:xfrm>
            <a:off x="142844" y="142852"/>
            <a:ext cx="4214842" cy="6572296"/>
          </a:xfrm>
        </p:spPr>
      </p:pic>
      <p:sp>
        <p:nvSpPr>
          <p:cNvPr id="7170" name="Заголовок 1"/>
          <p:cNvSpPr>
            <a:spLocks noGrp="1"/>
          </p:cNvSpPr>
          <p:nvPr>
            <p:ph type="title"/>
          </p:nvPr>
        </p:nvSpPr>
        <p:spPr>
          <a:xfrm>
            <a:off x="4000495" y="1714488"/>
            <a:ext cx="4786347" cy="4143404"/>
          </a:xfrm>
        </p:spPr>
        <p:txBody>
          <a:bodyPr>
            <a:noAutofit/>
          </a:bodyPr>
          <a:lstStyle/>
          <a:p>
            <a:pPr algn="ctr" fontAlgn="auto">
              <a:spcAft>
                <a:spcPts val="0"/>
              </a:spcAft>
              <a:buClr>
                <a:schemeClr val="accent6">
                  <a:lumMod val="75000"/>
                </a:schemeClr>
              </a:buClr>
              <a:buFont typeface="Georgia" pitchFamily="18" charset="0"/>
              <a:buNone/>
              <a:defRPr/>
            </a:pPr>
            <a:r>
              <a:rPr altLang="ru-RU" sz="3200" smtClean="0">
                <a:solidFill>
                  <a:schemeClr val="bg1"/>
                </a:solidFill>
              </a:rPr>
              <a:t>Our Cause Is Right</a:t>
            </a:r>
            <a:br>
              <a:rPr altLang="ru-RU" sz="3200" smtClean="0">
                <a:solidFill>
                  <a:schemeClr val="bg1"/>
                </a:solidFill>
              </a:rPr>
            </a:br>
            <a:r>
              <a:rPr altLang="ru-RU" sz="3200" smtClean="0">
                <a:solidFill>
                  <a:schemeClr val="bg1"/>
                </a:solidFill>
              </a:rPr>
              <a:t>The Enemy Will Be Smashed</a:t>
            </a:r>
            <a:br>
              <a:rPr altLang="ru-RU" sz="3200" smtClean="0">
                <a:solidFill>
                  <a:schemeClr val="bg1"/>
                </a:solidFill>
              </a:rPr>
            </a:br>
            <a:r>
              <a:rPr altLang="ru-RU" sz="3200" smtClean="0">
                <a:solidFill>
                  <a:schemeClr val="bg1"/>
                </a:solidFill>
              </a:rPr>
              <a:t>Victory Will Be Ours!</a:t>
            </a:r>
            <a:br>
              <a:rPr altLang="ru-RU" sz="3200" smtClean="0">
                <a:solidFill>
                  <a:schemeClr val="bg1"/>
                </a:solidFill>
              </a:rPr>
            </a:br>
            <a:r>
              <a:rPr altLang="ru-RU" sz="3200" smtClean="0">
                <a:solidFill>
                  <a:schemeClr val="bg1"/>
                </a:solidFill>
              </a:rPr>
              <a:t/>
            </a:r>
            <a:br>
              <a:rPr altLang="ru-RU" sz="3200" smtClean="0">
                <a:solidFill>
                  <a:schemeClr val="bg1"/>
                </a:solidFill>
              </a:rPr>
            </a:br>
            <a:r>
              <a:rPr lang="ru-RU" altLang="ru-RU" sz="3200" dirty="0" smtClean="0">
                <a:solidFill>
                  <a:schemeClr val="bg1"/>
                </a:solidFill>
              </a:rPr>
              <a:t>Наше Дело Правое</a:t>
            </a:r>
            <a:br>
              <a:rPr lang="ru-RU" altLang="ru-RU" sz="3200" dirty="0" smtClean="0">
                <a:solidFill>
                  <a:schemeClr val="bg1"/>
                </a:solidFill>
              </a:rPr>
            </a:br>
            <a:r>
              <a:rPr lang="ru-RU" altLang="ru-RU" sz="3200" dirty="0" smtClean="0">
                <a:solidFill>
                  <a:schemeClr val="bg1"/>
                </a:solidFill>
              </a:rPr>
              <a:t>Враг Будет Разбит</a:t>
            </a:r>
            <a:br>
              <a:rPr lang="ru-RU" altLang="ru-RU" sz="3200" dirty="0" smtClean="0">
                <a:solidFill>
                  <a:schemeClr val="bg1"/>
                </a:solidFill>
              </a:rPr>
            </a:br>
            <a:r>
              <a:rPr lang="ru-RU" altLang="ru-RU" sz="3200" dirty="0" smtClean="0">
                <a:solidFill>
                  <a:schemeClr val="bg1"/>
                </a:solidFill>
              </a:rPr>
              <a:t>Победа Будет За Нами! </a:t>
            </a:r>
            <a:br>
              <a:rPr lang="ru-RU" altLang="ru-RU" sz="3200" dirty="0" smtClean="0">
                <a:solidFill>
                  <a:schemeClr val="bg1"/>
                </a:solidFill>
              </a:rPr>
            </a:br>
            <a:endParaRPr lang="ru-RU" altLang="ru-RU" sz="3200" dirty="0" smtClean="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28596" y="0"/>
            <a:ext cx="8229600" cy="871558"/>
          </a:xfrm>
        </p:spPr>
        <p:txBody>
          <a:bodyPr/>
          <a:lstStyle/>
          <a:p>
            <a:pPr marL="320040" indent="-320040" fontAlgn="auto">
              <a:spcAft>
                <a:spcPts val="0"/>
              </a:spcAft>
              <a:buClr>
                <a:schemeClr val="accent6">
                  <a:lumMod val="75000"/>
                </a:schemeClr>
              </a:buClr>
              <a:defRPr/>
            </a:pPr>
            <a:r>
              <a:rPr sz="2400" smtClean="0"/>
              <a:t>The triumph of good over evil. 200 captured Nazi banners were tilted down in dishonour in the Red Square, Moscow</a:t>
            </a:r>
            <a:endParaRPr lang="ru-RU" altLang="ru-RU" sz="2400" smtClean="0"/>
          </a:p>
        </p:txBody>
      </p:sp>
      <p:pic>
        <p:nvPicPr>
          <p:cNvPr id="47107" name="Содержимое 4" descr="Captive German military banners are ready to be flung down at the Victory Parade in the Red Square, 24 June 1945"/>
          <p:cNvPicPr>
            <a:picLocks noGrp="1"/>
          </p:cNvPicPr>
          <p:nvPr>
            <p:ph idx="1"/>
          </p:nvPr>
        </p:nvPicPr>
        <p:blipFill>
          <a:blip r:embed="rId2"/>
          <a:srcRect/>
          <a:stretch>
            <a:fillRect/>
          </a:stretch>
        </p:blipFill>
        <p:spPr>
          <a:xfrm>
            <a:off x="357188" y="857250"/>
            <a:ext cx="8501062" cy="5786438"/>
          </a:xfrm>
        </p:spPr>
      </p:pic>
    </p:spTree>
  </p:cSld>
  <p:clrMapOvr>
    <a:masterClrMapping/>
  </p:clrMapOvr>
  <p:transition spd="med">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marL="274320" indent="-256032" fontAlgn="auto">
              <a:spcAft>
                <a:spcPts val="0"/>
              </a:spcAft>
              <a:defRPr/>
            </a:pP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r>
              <a:rPr altLang="ru-RU" sz="1400" smtClean="0">
                <a:solidFill>
                  <a:srgbClr val="990000"/>
                </a:solidFill>
              </a:rPr>
              <a:t/>
            </a:r>
            <a:br>
              <a:rPr altLang="ru-RU" sz="1400" smtClean="0">
                <a:solidFill>
                  <a:srgbClr val="990000"/>
                </a:solidFill>
              </a:rPr>
            </a:br>
            <a:endParaRPr lang="ru-RU" altLang="ru-RU" sz="1400" smtClean="0"/>
          </a:p>
        </p:txBody>
      </p:sp>
      <p:pic>
        <p:nvPicPr>
          <p:cNvPr id="48131" name="Picture 4" descr="o6"/>
          <p:cNvPicPr>
            <a:picLocks noChangeAspect="1" noChangeArrowheads="1"/>
          </p:cNvPicPr>
          <p:nvPr/>
        </p:nvPicPr>
        <p:blipFill>
          <a:blip r:embed="rId2"/>
          <a:srcRect/>
          <a:stretch>
            <a:fillRect/>
          </a:stretch>
        </p:blipFill>
        <p:spPr bwMode="auto">
          <a:xfrm>
            <a:off x="0" y="2701925"/>
            <a:ext cx="4786313" cy="4013200"/>
          </a:xfrm>
          <a:prstGeom prst="rect">
            <a:avLst/>
          </a:prstGeom>
          <a:noFill/>
          <a:ln w="9525">
            <a:noFill/>
            <a:miter lim="800000"/>
            <a:headEnd/>
            <a:tailEnd/>
          </a:ln>
        </p:spPr>
      </p:pic>
      <p:pic>
        <p:nvPicPr>
          <p:cNvPr id="48132" name="Picture 4" descr="щз"/>
          <p:cNvPicPr>
            <a:picLocks noChangeAspect="1" noChangeArrowheads="1"/>
          </p:cNvPicPr>
          <p:nvPr/>
        </p:nvPicPr>
        <p:blipFill>
          <a:blip r:embed="rId3"/>
          <a:srcRect/>
          <a:stretch>
            <a:fillRect/>
          </a:stretch>
        </p:blipFill>
        <p:spPr bwMode="auto">
          <a:xfrm>
            <a:off x="4786313" y="0"/>
            <a:ext cx="4357687" cy="2857500"/>
          </a:xfrm>
          <a:prstGeom prst="rect">
            <a:avLst/>
          </a:prstGeom>
          <a:noFill/>
          <a:ln w="9525">
            <a:noFill/>
            <a:miter lim="800000"/>
            <a:headEnd/>
            <a:tailEnd/>
          </a:ln>
        </p:spPr>
      </p:pic>
      <p:grpSp>
        <p:nvGrpSpPr>
          <p:cNvPr id="2" name="Group 12"/>
          <p:cNvGrpSpPr>
            <a:grpSpLocks noGrp="1"/>
          </p:cNvGrpSpPr>
          <p:nvPr>
            <p:ph idx="1"/>
          </p:nvPr>
        </p:nvGrpSpPr>
        <p:grpSpPr bwMode="auto">
          <a:xfrm>
            <a:off x="4786313" y="1285875"/>
            <a:ext cx="4357687" cy="5357813"/>
            <a:chOff x="4828" y="1866"/>
            <a:chExt cx="591" cy="1508"/>
          </a:xfrm>
        </p:grpSpPr>
        <p:pic>
          <p:nvPicPr>
            <p:cNvPr id="48135" name="Picture 10" descr="вечный огонь"/>
            <p:cNvPicPr>
              <a:picLocks noChangeAspect="1" noChangeArrowheads="1"/>
            </p:cNvPicPr>
            <p:nvPr/>
          </p:nvPicPr>
          <p:blipFill>
            <a:blip r:embed="rId4"/>
            <a:srcRect/>
            <a:stretch>
              <a:fillRect/>
            </a:stretch>
          </p:blipFill>
          <p:spPr bwMode="auto">
            <a:xfrm>
              <a:off x="4828" y="2248"/>
              <a:ext cx="591" cy="382"/>
            </a:xfrm>
            <a:prstGeom prst="rect">
              <a:avLst/>
            </a:prstGeom>
            <a:noFill/>
            <a:ln w="9525">
              <a:noFill/>
              <a:miter lim="800000"/>
              <a:headEnd/>
              <a:tailEnd/>
            </a:ln>
          </p:spPr>
        </p:pic>
        <p:pic>
          <p:nvPicPr>
            <p:cNvPr id="48136" name="Picture 8" descr="AG00355_"/>
            <p:cNvPicPr>
              <a:picLocks noChangeAspect="1" noChangeArrowheads="1" noCrop="1"/>
            </p:cNvPicPr>
            <p:nvPr/>
          </p:nvPicPr>
          <p:blipFill>
            <a:blip r:embed="rId5"/>
            <a:srcRect/>
            <a:stretch>
              <a:fillRect/>
            </a:stretch>
          </p:blipFill>
          <p:spPr bwMode="auto">
            <a:xfrm>
              <a:off x="5187" y="1866"/>
              <a:ext cx="74" cy="845"/>
            </a:xfrm>
            <a:prstGeom prst="rect">
              <a:avLst/>
            </a:prstGeom>
            <a:noFill/>
            <a:ln w="9525">
              <a:noFill/>
              <a:miter lim="800000"/>
              <a:headEnd/>
              <a:tailEnd/>
            </a:ln>
          </p:spPr>
        </p:pic>
        <p:pic>
          <p:nvPicPr>
            <p:cNvPr id="48137" name="Picture 9" descr="вечный огонь"/>
            <p:cNvPicPr>
              <a:picLocks noChangeAspect="1" noChangeArrowheads="1"/>
            </p:cNvPicPr>
            <p:nvPr/>
          </p:nvPicPr>
          <p:blipFill>
            <a:blip r:embed="rId6"/>
            <a:srcRect/>
            <a:stretch>
              <a:fillRect/>
            </a:stretch>
          </p:blipFill>
          <p:spPr bwMode="auto">
            <a:xfrm>
              <a:off x="4828" y="2659"/>
              <a:ext cx="591" cy="715"/>
            </a:xfrm>
            <a:prstGeom prst="rect">
              <a:avLst/>
            </a:prstGeom>
            <a:noFill/>
            <a:ln w="9525">
              <a:noFill/>
              <a:miter lim="800000"/>
              <a:headEnd/>
              <a:tailEnd/>
            </a:ln>
          </p:spPr>
        </p:pic>
      </p:grpSp>
      <p:sp>
        <p:nvSpPr>
          <p:cNvPr id="48134" name="Прямоугольник 9"/>
          <p:cNvSpPr>
            <a:spLocks noChangeArrowheads="1"/>
          </p:cNvSpPr>
          <p:nvPr/>
        </p:nvSpPr>
        <p:spPr bwMode="auto">
          <a:xfrm>
            <a:off x="0" y="0"/>
            <a:ext cx="4572000" cy="2586038"/>
          </a:xfrm>
          <a:prstGeom prst="rect">
            <a:avLst/>
          </a:prstGeom>
          <a:noFill/>
          <a:ln w="9525">
            <a:noFill/>
            <a:miter lim="800000"/>
            <a:headEnd/>
            <a:tailEnd/>
          </a:ln>
        </p:spPr>
        <p:txBody>
          <a:bodyPr>
            <a:spAutoFit/>
          </a:bodyPr>
          <a:lstStyle/>
          <a:p>
            <a:r>
              <a:rPr lang="ru-RU" altLang="ru-RU"/>
              <a:t>Вспомним всех поименно,</a:t>
            </a:r>
            <a:br>
              <a:rPr lang="ru-RU" altLang="ru-RU"/>
            </a:br>
            <a:r>
              <a:rPr lang="ru-RU" altLang="ru-RU"/>
              <a:t>Горем</a:t>
            </a:r>
            <a:br>
              <a:rPr lang="ru-RU" altLang="ru-RU"/>
            </a:br>
            <a:r>
              <a:rPr lang="ru-RU" altLang="ru-RU"/>
              <a:t>          вспомним</a:t>
            </a:r>
            <a:br>
              <a:rPr lang="ru-RU" altLang="ru-RU"/>
            </a:br>
            <a:r>
              <a:rPr lang="ru-RU" altLang="ru-RU"/>
              <a:t>                           своим…</a:t>
            </a:r>
            <a:br>
              <a:rPr lang="ru-RU" altLang="ru-RU"/>
            </a:br>
            <a:r>
              <a:rPr lang="ru-RU" altLang="ru-RU"/>
              <a:t>Это нужно –</a:t>
            </a:r>
            <a:br>
              <a:rPr lang="ru-RU" altLang="ru-RU"/>
            </a:br>
            <a:r>
              <a:rPr lang="ru-RU" altLang="ru-RU"/>
              <a:t>не мертвым!</a:t>
            </a:r>
            <a:br>
              <a:rPr lang="ru-RU" altLang="ru-RU"/>
            </a:br>
            <a:r>
              <a:rPr lang="ru-RU" altLang="ru-RU"/>
              <a:t>Это надо – живым!</a:t>
            </a:r>
            <a:br>
              <a:rPr lang="ru-RU" altLang="ru-RU"/>
            </a:br>
            <a:r>
              <a:rPr lang="ru-RU" altLang="ru-RU"/>
              <a:t>                            (Р. Рождественский)</a:t>
            </a:r>
            <a:r>
              <a:rPr lang="fr-FR" altLang="ru-RU"/>
              <a:t/>
            </a:r>
            <a:br>
              <a:rPr lang="fr-FR" altLang="ru-RU"/>
            </a:br>
            <a:endParaRPr lang="ru-RU"/>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dirty="0" smtClean="0"/>
          </a:p>
        </p:txBody>
      </p:sp>
      <p:pic>
        <p:nvPicPr>
          <p:cNvPr id="49156" name="Picture 4" descr="v07_18941151"/>
          <p:cNvPicPr>
            <a:picLocks noChangeAspect="1" noChangeArrowheads="1"/>
          </p:cNvPicPr>
          <p:nvPr/>
        </p:nvPicPr>
        <p:blipFill>
          <a:blip r:embed="rId2"/>
          <a:srcRect/>
          <a:stretch>
            <a:fillRect/>
          </a:stretch>
        </p:blipFill>
        <p:spPr bwMode="auto">
          <a:xfrm>
            <a:off x="-64" y="0"/>
            <a:ext cx="9144064" cy="6858000"/>
          </a:xfrm>
          <a:prstGeom prst="rect">
            <a:avLst/>
          </a:prstGeom>
          <a:noFill/>
          <a:ln w="9525">
            <a:noFill/>
            <a:miter lim="800000"/>
            <a:headEnd/>
            <a:tailEnd/>
          </a:ln>
        </p:spPr>
      </p:pic>
      <p:sp>
        <p:nvSpPr>
          <p:cNvPr id="6" name="Содержимое 5"/>
          <p:cNvSpPr>
            <a:spLocks noGrp="1"/>
          </p:cNvSpPr>
          <p:nvPr>
            <p:ph idx="1"/>
          </p:nvPr>
        </p:nvSpPr>
        <p:spPr/>
        <p:txBody>
          <a:bodyPr/>
          <a:lstStyle/>
          <a:p>
            <a:endParaRPr lang="ru-RU"/>
          </a:p>
        </p:txBody>
      </p:sp>
    </p:spTree>
  </p:cSld>
  <p:clrMapOvr>
    <a:masterClrMapping/>
  </p:clrMapOvr>
  <p:transition spd="med">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indent="-255588"/>
            <a:endParaRPr lang="ru-RU" altLang="ru-RU" smtClean="0"/>
          </a:p>
        </p:txBody>
      </p:sp>
      <p:sp>
        <p:nvSpPr>
          <p:cNvPr id="46082" name="Rectangle 2"/>
          <p:cNvSpPr>
            <a:spLocks noGrp="1" noChangeArrowheads="1"/>
          </p:cNvSpPr>
          <p:nvPr>
            <p:ph type="title"/>
          </p:nvPr>
        </p:nvSpPr>
        <p:spPr/>
        <p:txBody>
          <a:bodyPr/>
          <a:lstStyle/>
          <a:p>
            <a:pPr marL="320040" indent="-320040" fontAlgn="auto">
              <a:spcAft>
                <a:spcPts val="0"/>
              </a:spcAft>
              <a:buClr>
                <a:schemeClr val="accent6">
                  <a:lumMod val="75000"/>
                </a:schemeClr>
              </a:buClr>
              <a:defRPr/>
            </a:pPr>
            <a:endParaRPr lang="ru-RU" altLang="ru-RU" smtClean="0"/>
          </a:p>
        </p:txBody>
      </p:sp>
      <p:pic>
        <p:nvPicPr>
          <p:cNvPr id="50180" name="Picture 4" descr="v08_18941395"/>
          <p:cNvPicPr>
            <a:picLocks noChangeAspect="1" noChangeArrowheads="1"/>
          </p:cNvPicPr>
          <p:nvPr/>
        </p:nvPicPr>
        <p:blipFill>
          <a:blip r:embed="rId2"/>
          <a:srcRect/>
          <a:stretch>
            <a:fillRect/>
          </a:stretch>
        </p:blipFill>
        <p:spPr bwMode="auto">
          <a:xfrm>
            <a:off x="0" y="142852"/>
            <a:ext cx="9143999" cy="6715147"/>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285750" y="0"/>
            <a:ext cx="8643938" cy="4714875"/>
          </a:xfrm>
        </p:spPr>
        <p:txBody>
          <a:bodyPr/>
          <a:lstStyle/>
          <a:p>
            <a:r>
              <a:rPr lang="en-US" sz="1400" smtClean="0"/>
              <a:t>HITLER APPEARED TO BE THE GREATEST LOSER</a:t>
            </a:r>
            <a:br>
              <a:rPr lang="en-US" sz="1400" smtClean="0"/>
            </a:br>
            <a:r>
              <a:rPr lang="en-US" sz="1400" smtClean="0"/>
              <a:t/>
            </a:r>
            <a:br>
              <a:rPr lang="en-US" sz="1400" smtClean="0"/>
            </a:br>
            <a:r>
              <a:rPr lang="en-US" sz="1400" smtClean="0"/>
              <a:t>OF THE TWENTIETH CENTURY</a:t>
            </a:r>
            <a:br>
              <a:rPr lang="en-US" sz="1400" smtClean="0"/>
            </a:br>
            <a:r>
              <a:rPr lang="en-US" sz="1400" smtClean="0"/>
              <a:t/>
            </a:r>
            <a:br>
              <a:rPr lang="en-US" sz="1400" smtClean="0"/>
            </a:br>
            <a:r>
              <a:rPr lang="en-US" sz="1400" smtClean="0"/>
              <a:t>WHILE STALIN BECAME THE GREATEST VICTOR</a:t>
            </a:r>
            <a:endParaRPr lang="ru-RU" sz="1400" smtClean="0"/>
          </a:p>
          <a:p>
            <a:r>
              <a:rPr lang="en-US" sz="1400" smtClean="0"/>
              <a:t>    Out of all Adolf Hitler's promises, prophecies and pledges only three were fulfilled ever. Although, those three were fulfilled in quite a bizarre manner.</a:t>
            </a:r>
            <a:br>
              <a:rPr lang="en-US" sz="1400" smtClean="0"/>
            </a:br>
            <a:r>
              <a:rPr lang="en-US" sz="1400" smtClean="0"/>
              <a:t/>
            </a:r>
            <a:br>
              <a:rPr lang="en-US" sz="1400" smtClean="0"/>
            </a:br>
            <a:r>
              <a:rPr lang="en-US" sz="1400" smtClean="0"/>
              <a:t>    First, in 1935 Adolf Hitler solemnly declared: "In 10 years from now you will not recognize the city of Berlin!" </a:t>
            </a:r>
            <a:br>
              <a:rPr lang="en-US" sz="1400" smtClean="0"/>
            </a:br>
            <a:r>
              <a:rPr lang="en-US" sz="1400" smtClean="0"/>
              <a:t/>
            </a:r>
            <a:br>
              <a:rPr lang="en-US" sz="1400" smtClean="0"/>
            </a:br>
            <a:r>
              <a:rPr lang="en-US" sz="1400" smtClean="0"/>
              <a:t>    Yes, indeed, just in ten years, by May 1945, Berlin had become utterly unrecognizable. Now the once great and beautiful city was completely in ruins. </a:t>
            </a:r>
            <a:br>
              <a:rPr lang="en-US" sz="1400" smtClean="0"/>
            </a:br>
            <a:r>
              <a:rPr lang="en-US" sz="1400" smtClean="0"/>
              <a:t/>
            </a:r>
            <a:br>
              <a:rPr lang="en-US" sz="1400" smtClean="0"/>
            </a:br>
            <a:r>
              <a:rPr lang="en-US" sz="1400" smtClean="0"/>
              <a:t>    Second, in the autumn of 1941 Hitler told his soldiers that soon they would be marching along the streets of Moscow. </a:t>
            </a:r>
            <a:br>
              <a:rPr lang="en-US" sz="1400" smtClean="0"/>
            </a:br>
            <a:r>
              <a:rPr lang="en-US" sz="1400" smtClean="0"/>
              <a:t/>
            </a:r>
            <a:br>
              <a:rPr lang="en-US" sz="1400" smtClean="0"/>
            </a:br>
            <a:r>
              <a:rPr lang="en-US" sz="1400" smtClean="0"/>
              <a:t>    Yes, indeed, after a short while, a huge number of infinite columns of German prisoners-of-war were driven – or "marching" under convoy of the Red Army guards – along the ancient majestic Moscow streets, boulevards and avenues. </a:t>
            </a:r>
            <a:br>
              <a:rPr lang="en-US" sz="1400" smtClean="0"/>
            </a:br>
            <a:r>
              <a:rPr lang="en-US" sz="1400" smtClean="0"/>
              <a:t/>
            </a:r>
            <a:br>
              <a:rPr lang="en-US" sz="1400" smtClean="0"/>
            </a:br>
            <a:r>
              <a:rPr lang="en-US" sz="1400" smtClean="0"/>
              <a:t>    Third, during the great Stalingrad Battle Hitler announced this: "From where once the German soldier plants his foot, he never withdraws!" </a:t>
            </a:r>
            <a:br>
              <a:rPr lang="en-US" sz="1400" smtClean="0"/>
            </a:br>
            <a:r>
              <a:rPr lang="en-US" sz="1400" smtClean="0"/>
              <a:t/>
            </a:r>
            <a:br>
              <a:rPr lang="en-US" sz="1400" smtClean="0"/>
            </a:br>
            <a:r>
              <a:rPr lang="en-US" sz="1400" smtClean="0"/>
              <a:t>    Yes, indeed, millions of killed German invaders left forever to lie dead in the boundless Russian lands whither they dared once put their foot.</a:t>
            </a:r>
            <a:br>
              <a:rPr lang="en-US" sz="1400" smtClean="0"/>
            </a:br>
            <a:r>
              <a:rPr lang="en-US" sz="1400" smtClean="0"/>
              <a:t/>
            </a:r>
            <a:br>
              <a:rPr lang="en-US" sz="1400" smtClean="0"/>
            </a:br>
            <a:r>
              <a:rPr lang="en-US" sz="1400" smtClean="0"/>
              <a:t>    None of all the other Adolf Hitler's numerous prophecies, promises and pledges were fulfilled ever. Not one more.</a:t>
            </a:r>
            <a:br>
              <a:rPr lang="en-US" sz="1400" smtClean="0"/>
            </a:br>
            <a:r>
              <a:rPr lang="en-US" sz="1400" smtClean="0"/>
              <a:t>At the same time, out of all what Marshal Joseph Stalin had ever pledged and promised – everything was entirely fulfilled in the long run. </a:t>
            </a:r>
            <a:br>
              <a:rPr lang="en-US" sz="1400" smtClean="0"/>
            </a:br>
            <a:endParaRPr lang="ru-RU" altLang="ru-RU" sz="1400" smtClean="0"/>
          </a:p>
        </p:txBody>
      </p:sp>
    </p:spTree>
  </p:cSld>
  <p:clrMapOvr>
    <a:masterClrMapping/>
  </p:clrMapOvr>
  <p:transition spd="med">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143000" y="188913"/>
            <a:ext cx="6400800" cy="1439862"/>
          </a:xfrm>
        </p:spPr>
        <p:txBody>
          <a:bodyPr>
            <a:normAutofit fontScale="85000" lnSpcReduction="20000"/>
          </a:bodyPr>
          <a:lstStyle/>
          <a:p>
            <a:pPr marL="45720" indent="0" algn="ctr" fontAlgn="auto">
              <a:spcAft>
                <a:spcPts val="0"/>
              </a:spcAft>
              <a:buClr>
                <a:schemeClr val="accent6">
                  <a:lumMod val="75000"/>
                </a:schemeClr>
              </a:buClr>
              <a:buFont typeface="Georgia" pitchFamily="18" charset="0"/>
              <a:buNone/>
              <a:defRPr/>
            </a:pPr>
            <a:r>
              <a:rPr lang="en-US" altLang="ru-RU" dirty="0" smtClean="0">
                <a:solidFill>
                  <a:schemeClr val="tx1">
                    <a:lumMod val="75000"/>
                    <a:lumOff val="25000"/>
                  </a:schemeClr>
                </a:solidFill>
              </a:rPr>
              <a:t>The results </a:t>
            </a:r>
            <a:endParaRPr lang="ru-RU" altLang="ru-RU" dirty="0" smtClean="0">
              <a:solidFill>
                <a:schemeClr val="tx1">
                  <a:lumMod val="75000"/>
                  <a:lumOff val="25000"/>
                </a:schemeClr>
              </a:solidFill>
            </a:endParaRPr>
          </a:p>
          <a:p>
            <a:pPr marL="45720" indent="0" algn="ctr" fontAlgn="auto">
              <a:spcAft>
                <a:spcPts val="0"/>
              </a:spcAft>
              <a:buClr>
                <a:schemeClr val="accent6">
                  <a:lumMod val="75000"/>
                </a:schemeClr>
              </a:buClr>
              <a:buFont typeface="Georgia" pitchFamily="18" charset="0"/>
              <a:buNone/>
              <a:defRPr/>
            </a:pPr>
            <a:r>
              <a:rPr lang="en-US" altLang="ru-RU" dirty="0" smtClean="0">
                <a:solidFill>
                  <a:schemeClr val="tx1">
                    <a:lumMod val="75000"/>
                    <a:lumOff val="25000"/>
                  </a:schemeClr>
                </a:solidFill>
              </a:rPr>
              <a:t>of the</a:t>
            </a:r>
            <a:r>
              <a:rPr lang="ru-RU" altLang="ru-RU" dirty="0" smtClean="0">
                <a:solidFill>
                  <a:schemeClr val="tx1">
                    <a:lumMod val="75000"/>
                    <a:lumOff val="25000"/>
                  </a:schemeClr>
                </a:solidFill>
              </a:rPr>
              <a:t> </a:t>
            </a:r>
            <a:r>
              <a:rPr lang="en-US" altLang="ru-RU" dirty="0" smtClean="0">
                <a:solidFill>
                  <a:schemeClr val="tx1">
                    <a:lumMod val="75000"/>
                    <a:lumOff val="25000"/>
                  </a:schemeClr>
                </a:solidFill>
              </a:rPr>
              <a:t>World </a:t>
            </a:r>
            <a:r>
              <a:rPr lang="en-US" altLang="ru-RU" dirty="0">
                <a:solidFill>
                  <a:schemeClr val="tx1">
                    <a:lumMod val="75000"/>
                    <a:lumOff val="25000"/>
                  </a:schemeClr>
                </a:solidFill>
              </a:rPr>
              <a:t>War II   </a:t>
            </a:r>
            <a:r>
              <a:rPr lang="en-US" altLang="ru-RU" dirty="0" smtClean="0">
                <a:solidFill>
                  <a:schemeClr val="tx1">
                    <a:lumMod val="75000"/>
                    <a:lumOff val="25000"/>
                  </a:schemeClr>
                </a:solidFill>
              </a:rPr>
              <a:t>Quiz </a:t>
            </a:r>
            <a:endParaRPr lang="ru-RU" altLang="ru-RU" dirty="0" smtClean="0">
              <a:solidFill>
                <a:schemeClr val="tx1">
                  <a:lumMod val="75000"/>
                  <a:lumOff val="25000"/>
                </a:schemeClr>
              </a:solidFill>
            </a:endParaRPr>
          </a:p>
          <a:p>
            <a:pPr marL="45720" indent="0" algn="ctr" fontAlgn="auto">
              <a:spcAft>
                <a:spcPts val="0"/>
              </a:spcAft>
              <a:buClr>
                <a:schemeClr val="accent6">
                  <a:lumMod val="75000"/>
                </a:schemeClr>
              </a:buClr>
              <a:buFont typeface="Georgia" pitchFamily="18" charset="0"/>
              <a:buNone/>
              <a:defRPr/>
            </a:pPr>
            <a:r>
              <a:rPr lang="en-US" altLang="ru-RU" dirty="0" smtClean="0">
                <a:solidFill>
                  <a:schemeClr val="tx1">
                    <a:lumMod val="75000"/>
                    <a:lumOff val="25000"/>
                  </a:schemeClr>
                </a:solidFill>
              </a:rPr>
              <a:t>among the students of School </a:t>
            </a:r>
            <a:r>
              <a:rPr lang="ru-RU" altLang="ru-RU" dirty="0" smtClean="0">
                <a:solidFill>
                  <a:schemeClr val="tx1">
                    <a:lumMod val="75000"/>
                    <a:lumOff val="25000"/>
                  </a:schemeClr>
                </a:solidFill>
              </a:rPr>
              <a:t>№4 5-11 </a:t>
            </a:r>
            <a:r>
              <a:rPr lang="en-US" altLang="ru-RU" dirty="0" smtClean="0">
                <a:solidFill>
                  <a:schemeClr val="tx1">
                    <a:lumMod val="75000"/>
                    <a:lumOff val="25000"/>
                  </a:schemeClr>
                </a:solidFill>
              </a:rPr>
              <a:t>forms. There were 22 questions.</a:t>
            </a:r>
          </a:p>
        </p:txBody>
      </p:sp>
      <p:sp>
        <p:nvSpPr>
          <p:cNvPr id="48130" name="Rectangle 2"/>
          <p:cNvSpPr>
            <a:spLocks noGrp="1" noChangeArrowheads="1"/>
          </p:cNvSpPr>
          <p:nvPr>
            <p:ph type="title"/>
          </p:nvPr>
        </p:nvSpPr>
        <p:spPr>
          <a:xfrm>
            <a:off x="214282" y="1571612"/>
            <a:ext cx="8713787" cy="5643602"/>
          </a:xfrm>
        </p:spPr>
        <p:txBody>
          <a:bodyPr>
            <a:noAutofit/>
          </a:bodyPr>
          <a:lstStyle/>
          <a:p>
            <a:pPr marL="320040" indent="-320040" fontAlgn="auto">
              <a:spcAft>
                <a:spcPts val="0"/>
              </a:spcAft>
              <a:buClr>
                <a:schemeClr val="accent6">
                  <a:lumMod val="75000"/>
                </a:schemeClr>
              </a:buClr>
              <a:defRPr/>
            </a:pPr>
            <a:r>
              <a:rPr altLang="ru-RU" sz="1200">
                <a:solidFill>
                  <a:schemeClr val="bg1"/>
                </a:solidFill>
              </a:rPr>
              <a:t>1.  When did Adolf Hitler come to power?                                  </a:t>
            </a:r>
            <a:r>
              <a:rPr altLang="ru-RU" sz="1200" smtClean="0">
                <a:solidFill>
                  <a:schemeClr val="bg1"/>
                </a:solidFill>
              </a:rPr>
              <a:t>    a</a:t>
            </a:r>
            <a:r>
              <a:rPr altLang="ru-RU" sz="1200">
                <a:solidFill>
                  <a:schemeClr val="bg1"/>
                </a:solidFill>
              </a:rPr>
              <a:t>)  in 1923</a:t>
            </a:r>
            <a:br>
              <a:rPr altLang="ru-RU" sz="1200">
                <a:solidFill>
                  <a:schemeClr val="bg1"/>
                </a:solidFill>
              </a:rPr>
            </a:br>
            <a:r>
              <a:rPr altLang="ru-RU" sz="1200">
                <a:solidFill>
                  <a:schemeClr val="bg1"/>
                </a:solidFill>
              </a:rPr>
              <a:t>                                                                                                      b)  in 1933</a:t>
            </a:r>
            <a:br>
              <a:rPr altLang="ru-RU" sz="1200">
                <a:solidFill>
                  <a:schemeClr val="bg1"/>
                </a:solidFill>
              </a:rPr>
            </a:br>
            <a:r>
              <a:rPr altLang="ru-RU" sz="1200">
                <a:solidFill>
                  <a:schemeClr val="bg1"/>
                </a:solidFill>
              </a:rPr>
              <a:t>                                                                                                      c) in 1938</a:t>
            </a:r>
            <a:br>
              <a:rPr altLang="ru-RU" sz="1200">
                <a:solidFill>
                  <a:schemeClr val="bg1"/>
                </a:solidFill>
              </a:rPr>
            </a:br>
            <a:r>
              <a:rPr altLang="ru-RU" sz="1200">
                <a:solidFill>
                  <a:schemeClr val="bg1"/>
                </a:solidFill>
              </a:rPr>
              <a:t/>
            </a:r>
            <a:br>
              <a:rPr altLang="ru-RU" sz="1200">
                <a:solidFill>
                  <a:schemeClr val="bg1"/>
                </a:solidFill>
              </a:rPr>
            </a:br>
            <a:r>
              <a:rPr altLang="ru-RU" sz="1200">
                <a:solidFill>
                  <a:schemeClr val="bg1"/>
                </a:solidFill>
              </a:rPr>
              <a:t>2. When did  the World War II start?                           </a:t>
            </a:r>
            <a:r>
              <a:rPr altLang="ru-RU" sz="1200" smtClean="0">
                <a:solidFill>
                  <a:schemeClr val="bg1"/>
                </a:solidFill>
              </a:rPr>
              <a:t>                 a</a:t>
            </a:r>
            <a:r>
              <a:rPr altLang="ru-RU" sz="1200">
                <a:solidFill>
                  <a:schemeClr val="bg1"/>
                </a:solidFill>
              </a:rPr>
              <a:t>)  in  1938</a:t>
            </a:r>
            <a:br>
              <a:rPr altLang="ru-RU" sz="1200">
                <a:solidFill>
                  <a:schemeClr val="bg1"/>
                </a:solidFill>
              </a:rPr>
            </a:br>
            <a:r>
              <a:rPr altLang="ru-RU" sz="1200">
                <a:solidFill>
                  <a:schemeClr val="bg1"/>
                </a:solidFill>
              </a:rPr>
              <a:t>                                                                                     </a:t>
            </a:r>
            <a:r>
              <a:rPr altLang="ru-RU" sz="1200" smtClean="0">
                <a:solidFill>
                  <a:schemeClr val="bg1"/>
                </a:solidFill>
              </a:rPr>
              <a:t>               </a:t>
            </a:r>
            <a:r>
              <a:rPr altLang="ru-RU" sz="1200">
                <a:solidFill>
                  <a:schemeClr val="bg1"/>
                </a:solidFill>
              </a:rPr>
              <a:t>b)  in  1939</a:t>
            </a:r>
            <a:br>
              <a:rPr altLang="ru-RU" sz="1200">
                <a:solidFill>
                  <a:schemeClr val="bg1"/>
                </a:solidFill>
              </a:rPr>
            </a:br>
            <a:r>
              <a:rPr altLang="ru-RU" sz="1200">
                <a:solidFill>
                  <a:schemeClr val="bg1"/>
                </a:solidFill>
              </a:rPr>
              <a:t>                                                                                   </a:t>
            </a:r>
            <a:r>
              <a:rPr altLang="ru-RU" sz="1200" smtClean="0">
                <a:solidFill>
                  <a:schemeClr val="bg1"/>
                </a:solidFill>
              </a:rPr>
              <a:t>                 </a:t>
            </a:r>
            <a:r>
              <a:rPr altLang="ru-RU" sz="1200">
                <a:solidFill>
                  <a:schemeClr val="bg1"/>
                </a:solidFill>
              </a:rPr>
              <a:t>c) in  1940</a:t>
            </a:r>
            <a:br>
              <a:rPr altLang="ru-RU" sz="1200">
                <a:solidFill>
                  <a:schemeClr val="bg1"/>
                </a:solidFill>
              </a:rPr>
            </a:br>
            <a:r>
              <a:rPr altLang="ru-RU" sz="1200">
                <a:solidFill>
                  <a:schemeClr val="bg1"/>
                </a:solidFill>
              </a:rPr>
              <a:t>3. What two countries were Germany’s allies?                        </a:t>
            </a:r>
            <a:r>
              <a:rPr altLang="ru-RU" sz="1200" smtClean="0">
                <a:solidFill>
                  <a:schemeClr val="bg1"/>
                </a:solidFill>
              </a:rPr>
              <a:t>     a</a:t>
            </a:r>
            <a:r>
              <a:rPr altLang="ru-RU" sz="1200">
                <a:solidFill>
                  <a:schemeClr val="bg1"/>
                </a:solidFill>
              </a:rPr>
              <a:t>) Italy and  Japan</a:t>
            </a:r>
            <a:br>
              <a:rPr altLang="ru-RU" sz="1200">
                <a:solidFill>
                  <a:schemeClr val="bg1"/>
                </a:solidFill>
              </a:rPr>
            </a:br>
            <a:r>
              <a:rPr altLang="ru-RU" sz="1200">
                <a:solidFill>
                  <a:schemeClr val="bg1"/>
                </a:solidFill>
              </a:rPr>
              <a:t>                                                                                                  </a:t>
            </a:r>
            <a:r>
              <a:rPr altLang="ru-RU" sz="1200" smtClean="0">
                <a:solidFill>
                  <a:schemeClr val="bg1"/>
                </a:solidFill>
              </a:rPr>
              <a:t>  b</a:t>
            </a:r>
            <a:r>
              <a:rPr altLang="ru-RU" sz="1200">
                <a:solidFill>
                  <a:schemeClr val="bg1"/>
                </a:solidFill>
              </a:rPr>
              <a:t>) Italy and Spain</a:t>
            </a:r>
            <a:br>
              <a:rPr altLang="ru-RU" sz="1200">
                <a:solidFill>
                  <a:schemeClr val="bg1"/>
                </a:solidFill>
              </a:rPr>
            </a:br>
            <a:r>
              <a:rPr altLang="ru-RU" sz="1200">
                <a:solidFill>
                  <a:schemeClr val="bg1"/>
                </a:solidFill>
              </a:rPr>
              <a:t>                                                                                                 </a:t>
            </a:r>
            <a:r>
              <a:rPr altLang="ru-RU" sz="1200" smtClean="0">
                <a:solidFill>
                  <a:schemeClr val="bg1"/>
                </a:solidFill>
              </a:rPr>
              <a:t>   </a:t>
            </a:r>
            <a:r>
              <a:rPr altLang="ru-RU" sz="1200">
                <a:solidFill>
                  <a:schemeClr val="bg1"/>
                </a:solidFill>
              </a:rPr>
              <a:t>c) Japan and China</a:t>
            </a:r>
            <a:br>
              <a:rPr altLang="ru-RU" sz="1200">
                <a:solidFill>
                  <a:schemeClr val="bg1"/>
                </a:solidFill>
              </a:rPr>
            </a:br>
            <a:r>
              <a:rPr altLang="ru-RU" sz="1200">
                <a:solidFill>
                  <a:schemeClr val="bg1"/>
                </a:solidFill>
              </a:rPr>
              <a:t/>
            </a:r>
            <a:br>
              <a:rPr altLang="ru-RU" sz="1200">
                <a:solidFill>
                  <a:schemeClr val="bg1"/>
                </a:solidFill>
              </a:rPr>
            </a:br>
            <a:r>
              <a:rPr altLang="ru-RU" sz="1200">
                <a:solidFill>
                  <a:schemeClr val="bg1"/>
                </a:solidFill>
              </a:rPr>
              <a:t>4.  Who was head of Germany’s Luftwaffe?                          </a:t>
            </a:r>
            <a:r>
              <a:rPr altLang="ru-RU" sz="1200" smtClean="0">
                <a:solidFill>
                  <a:schemeClr val="bg1"/>
                </a:solidFill>
              </a:rPr>
              <a:t>        </a:t>
            </a:r>
            <a:r>
              <a:rPr altLang="ru-RU" sz="1200">
                <a:solidFill>
                  <a:schemeClr val="bg1"/>
                </a:solidFill>
              </a:rPr>
              <a:t>a) Herman Goering</a:t>
            </a:r>
            <a:br>
              <a:rPr altLang="ru-RU" sz="1200">
                <a:solidFill>
                  <a:schemeClr val="bg1"/>
                </a:solidFill>
              </a:rPr>
            </a:br>
            <a:r>
              <a:rPr altLang="ru-RU" sz="1200">
                <a:solidFill>
                  <a:schemeClr val="bg1"/>
                </a:solidFill>
              </a:rPr>
              <a:t>                                                                                                 </a:t>
            </a:r>
            <a:r>
              <a:rPr altLang="ru-RU" sz="1200" smtClean="0">
                <a:solidFill>
                  <a:schemeClr val="bg1"/>
                </a:solidFill>
              </a:rPr>
              <a:t>   b</a:t>
            </a:r>
            <a:r>
              <a:rPr altLang="ru-RU" sz="1200">
                <a:solidFill>
                  <a:schemeClr val="bg1"/>
                </a:solidFill>
              </a:rPr>
              <a:t>) Heinrich Himmler</a:t>
            </a:r>
            <a:br>
              <a:rPr altLang="ru-RU" sz="1200">
                <a:solidFill>
                  <a:schemeClr val="bg1"/>
                </a:solidFill>
              </a:rPr>
            </a:br>
            <a:r>
              <a:rPr altLang="ru-RU" sz="1200">
                <a:solidFill>
                  <a:schemeClr val="bg1"/>
                </a:solidFill>
              </a:rPr>
              <a:t>                                                                                                  </a:t>
            </a:r>
            <a:r>
              <a:rPr altLang="ru-RU" sz="1200" smtClean="0">
                <a:solidFill>
                  <a:schemeClr val="bg1"/>
                </a:solidFill>
              </a:rPr>
              <a:t>   c</a:t>
            </a:r>
            <a:r>
              <a:rPr altLang="ru-RU" sz="1200">
                <a:solidFill>
                  <a:schemeClr val="bg1"/>
                </a:solidFill>
              </a:rPr>
              <a:t>) Martin </a:t>
            </a:r>
            <a:r>
              <a:rPr altLang="ru-RU" sz="1200" err="1">
                <a:solidFill>
                  <a:schemeClr val="bg1"/>
                </a:solidFill>
              </a:rPr>
              <a:t>Borman</a:t>
            </a:r>
            <a:r>
              <a:rPr altLang="ru-RU" sz="1200">
                <a:solidFill>
                  <a:schemeClr val="bg1"/>
                </a:solidFill>
              </a:rPr>
              <a:t/>
            </a:r>
            <a:br>
              <a:rPr altLang="ru-RU" sz="1200">
                <a:solidFill>
                  <a:schemeClr val="bg1"/>
                </a:solidFill>
              </a:rPr>
            </a:br>
            <a:r>
              <a:rPr altLang="ru-RU" sz="1200">
                <a:solidFill>
                  <a:schemeClr val="bg1"/>
                </a:solidFill>
              </a:rPr>
              <a:t>5. What two countries declared war on  Germany </a:t>
            </a:r>
            <a:r>
              <a:rPr altLang="ru-RU" sz="1200" smtClean="0">
                <a:solidFill>
                  <a:schemeClr val="bg1"/>
                </a:solidFill>
              </a:rPr>
              <a:t> </a:t>
            </a:r>
            <a:r>
              <a:rPr altLang="ru-RU" sz="1200">
                <a:solidFill>
                  <a:schemeClr val="bg1"/>
                </a:solidFill>
              </a:rPr>
              <a:t/>
            </a:r>
            <a:br>
              <a:rPr altLang="ru-RU" sz="1200">
                <a:solidFill>
                  <a:schemeClr val="bg1"/>
                </a:solidFill>
              </a:rPr>
            </a:br>
            <a:r>
              <a:rPr altLang="ru-RU" sz="1200">
                <a:solidFill>
                  <a:schemeClr val="bg1"/>
                </a:solidFill>
              </a:rPr>
              <a:t>    after  the Nazi troops invaded Poland?                               </a:t>
            </a:r>
            <a:r>
              <a:rPr altLang="ru-RU" sz="1200" smtClean="0">
                <a:solidFill>
                  <a:schemeClr val="bg1"/>
                </a:solidFill>
              </a:rPr>
              <a:t>      a</a:t>
            </a:r>
            <a:r>
              <a:rPr altLang="ru-RU" sz="1200">
                <a:solidFill>
                  <a:schemeClr val="bg1"/>
                </a:solidFill>
              </a:rPr>
              <a:t>) Great Britain and the USA</a:t>
            </a:r>
            <a:br>
              <a:rPr altLang="ru-RU" sz="1200">
                <a:solidFill>
                  <a:schemeClr val="bg1"/>
                </a:solidFill>
              </a:rPr>
            </a:br>
            <a:r>
              <a:rPr altLang="ru-RU" sz="1200">
                <a:solidFill>
                  <a:schemeClr val="bg1"/>
                </a:solidFill>
              </a:rPr>
              <a:t>                                                                                               </a:t>
            </a:r>
            <a:r>
              <a:rPr altLang="ru-RU" sz="1200" smtClean="0">
                <a:solidFill>
                  <a:schemeClr val="bg1"/>
                </a:solidFill>
              </a:rPr>
              <a:t>      b</a:t>
            </a:r>
            <a:r>
              <a:rPr altLang="ru-RU" sz="1200">
                <a:solidFill>
                  <a:schemeClr val="bg1"/>
                </a:solidFill>
              </a:rPr>
              <a:t>) Norway and Denmark</a:t>
            </a:r>
            <a:br>
              <a:rPr altLang="ru-RU" sz="1200">
                <a:solidFill>
                  <a:schemeClr val="bg1"/>
                </a:solidFill>
              </a:rPr>
            </a:br>
            <a:r>
              <a:rPr altLang="ru-RU" sz="1200">
                <a:solidFill>
                  <a:schemeClr val="bg1"/>
                </a:solidFill>
              </a:rPr>
              <a:t>                                                                                               </a:t>
            </a:r>
            <a:r>
              <a:rPr altLang="ru-RU" sz="1200" smtClean="0">
                <a:solidFill>
                  <a:schemeClr val="bg1"/>
                </a:solidFill>
              </a:rPr>
              <a:t>     c</a:t>
            </a:r>
            <a:r>
              <a:rPr altLang="ru-RU" sz="1200">
                <a:solidFill>
                  <a:schemeClr val="bg1"/>
                </a:solidFill>
              </a:rPr>
              <a:t>) France and Great Britain</a:t>
            </a:r>
            <a:br>
              <a:rPr altLang="ru-RU" sz="1200">
                <a:solidFill>
                  <a:schemeClr val="bg1"/>
                </a:solidFill>
              </a:rPr>
            </a:br>
            <a:r>
              <a:rPr altLang="ru-RU" sz="1200">
                <a:solidFill>
                  <a:schemeClr val="bg1"/>
                </a:solidFill>
              </a:rPr>
              <a:t>6. What was the only WWII  battle  that  was</a:t>
            </a:r>
            <a:br>
              <a:rPr altLang="ru-RU" sz="1200">
                <a:solidFill>
                  <a:schemeClr val="bg1"/>
                </a:solidFill>
              </a:rPr>
            </a:br>
            <a:r>
              <a:rPr altLang="ru-RU" sz="1200">
                <a:solidFill>
                  <a:schemeClr val="bg1"/>
                </a:solidFill>
              </a:rPr>
              <a:t>    fought   solely in the air?                                                     </a:t>
            </a:r>
            <a:r>
              <a:rPr altLang="ru-RU" sz="1200" smtClean="0">
                <a:solidFill>
                  <a:schemeClr val="bg1"/>
                </a:solidFill>
              </a:rPr>
              <a:t>    a</a:t>
            </a:r>
            <a:r>
              <a:rPr altLang="ru-RU" sz="1200">
                <a:solidFill>
                  <a:schemeClr val="bg1"/>
                </a:solidFill>
              </a:rPr>
              <a:t>)  the Battle of Britain</a:t>
            </a:r>
            <a:br>
              <a:rPr altLang="ru-RU" sz="1200">
                <a:solidFill>
                  <a:schemeClr val="bg1"/>
                </a:solidFill>
              </a:rPr>
            </a:br>
            <a:r>
              <a:rPr altLang="ru-RU" sz="1200">
                <a:solidFill>
                  <a:schemeClr val="bg1"/>
                </a:solidFill>
              </a:rPr>
              <a:t>        </a:t>
            </a:r>
            <a:r>
              <a:rPr altLang="ru-RU" sz="1200" smtClean="0">
                <a:solidFill>
                  <a:schemeClr val="bg1"/>
                </a:solidFill>
              </a:rPr>
              <a:t>                                                                                            b</a:t>
            </a:r>
            <a:r>
              <a:rPr altLang="ru-RU" sz="1200">
                <a:solidFill>
                  <a:schemeClr val="bg1"/>
                </a:solidFill>
              </a:rPr>
              <a:t>)  the   Battle  of Stalingrad</a:t>
            </a:r>
            <a:br>
              <a:rPr altLang="ru-RU" sz="1200">
                <a:solidFill>
                  <a:schemeClr val="bg1"/>
                </a:solidFill>
              </a:rPr>
            </a:br>
            <a:r>
              <a:rPr altLang="ru-RU" sz="1200">
                <a:solidFill>
                  <a:schemeClr val="bg1"/>
                </a:solidFill>
              </a:rPr>
              <a:t>         </a:t>
            </a:r>
            <a:r>
              <a:rPr altLang="ru-RU" sz="1200" smtClean="0">
                <a:solidFill>
                  <a:schemeClr val="bg1"/>
                </a:solidFill>
              </a:rPr>
              <a:t>                                                                                           c</a:t>
            </a:r>
            <a:r>
              <a:rPr altLang="ru-RU" sz="1200">
                <a:solidFill>
                  <a:schemeClr val="bg1"/>
                </a:solidFill>
              </a:rPr>
              <a:t>)   the   Battle  of Berlin</a:t>
            </a:r>
            <a:br>
              <a:rPr altLang="ru-RU" sz="1200">
                <a:solidFill>
                  <a:schemeClr val="bg1"/>
                </a:solidFill>
              </a:rPr>
            </a:br>
            <a:r>
              <a:rPr altLang="ru-RU" sz="1200">
                <a:solidFill>
                  <a:schemeClr val="bg1"/>
                </a:solidFill>
              </a:rPr>
              <a:t>7. Who was Britain’s Prime Minister during</a:t>
            </a:r>
            <a:br>
              <a:rPr altLang="ru-RU" sz="1200">
                <a:solidFill>
                  <a:schemeClr val="bg1"/>
                </a:solidFill>
              </a:rPr>
            </a:br>
            <a:r>
              <a:rPr altLang="ru-RU" sz="1200">
                <a:solidFill>
                  <a:schemeClr val="bg1"/>
                </a:solidFill>
              </a:rPr>
              <a:t>    the war?                                                                       </a:t>
            </a:r>
            <a:r>
              <a:rPr altLang="ru-RU" sz="1200" smtClean="0">
                <a:solidFill>
                  <a:schemeClr val="bg1"/>
                </a:solidFill>
              </a:rPr>
              <a:t>            a</a:t>
            </a:r>
            <a:r>
              <a:rPr altLang="ru-RU" sz="1200">
                <a:solidFill>
                  <a:schemeClr val="bg1"/>
                </a:solidFill>
              </a:rPr>
              <a:t>) Harold </a:t>
            </a:r>
            <a:r>
              <a:rPr altLang="ru-RU" sz="1200" smtClean="0">
                <a:solidFill>
                  <a:schemeClr val="bg1"/>
                </a:solidFill>
              </a:rPr>
              <a:t>Winston</a:t>
            </a:r>
            <a:r>
              <a:rPr altLang="ru-RU" sz="1200">
                <a:solidFill>
                  <a:schemeClr val="bg1"/>
                </a:solidFill>
              </a:rPr>
              <a:t> </a:t>
            </a:r>
            <a:r>
              <a:rPr altLang="ru-RU" sz="1200" smtClean="0">
                <a:solidFill>
                  <a:schemeClr val="bg1"/>
                </a:solidFill>
              </a:rPr>
              <a:t/>
            </a:r>
            <a:br>
              <a:rPr altLang="ru-RU" sz="1200" smtClean="0">
                <a:solidFill>
                  <a:schemeClr val="bg1"/>
                </a:solidFill>
              </a:rPr>
            </a:br>
            <a:r>
              <a:rPr altLang="ru-RU" sz="1200" smtClean="0">
                <a:solidFill>
                  <a:schemeClr val="bg1"/>
                </a:solidFill>
              </a:rPr>
              <a:t>                                                                                                    b</a:t>
            </a:r>
            <a:r>
              <a:rPr altLang="ru-RU" sz="1200">
                <a:solidFill>
                  <a:schemeClr val="bg1"/>
                </a:solidFill>
              </a:rPr>
              <a:t>) Winston </a:t>
            </a:r>
            <a:r>
              <a:rPr altLang="ru-RU" sz="1200" smtClean="0">
                <a:solidFill>
                  <a:schemeClr val="bg1"/>
                </a:solidFill>
              </a:rPr>
              <a:t>Churchill</a:t>
            </a:r>
            <a:r>
              <a:rPr altLang="ru-RU" sz="1200">
                <a:solidFill>
                  <a:schemeClr val="bg1"/>
                </a:solidFill>
              </a:rPr>
              <a:t> </a:t>
            </a:r>
            <a:r>
              <a:rPr altLang="ru-RU" sz="1200" smtClean="0">
                <a:solidFill>
                  <a:schemeClr val="bg1"/>
                </a:solidFill>
              </a:rPr>
              <a:t/>
            </a:r>
            <a:br>
              <a:rPr altLang="ru-RU" sz="1200" smtClean="0">
                <a:solidFill>
                  <a:schemeClr val="bg1"/>
                </a:solidFill>
              </a:rPr>
            </a:br>
            <a:r>
              <a:rPr altLang="ru-RU" sz="1200">
                <a:solidFill>
                  <a:schemeClr val="bg1"/>
                </a:solidFill>
              </a:rPr>
              <a:t> </a:t>
            </a:r>
            <a:r>
              <a:rPr altLang="ru-RU" sz="1200" smtClean="0">
                <a:solidFill>
                  <a:schemeClr val="bg1"/>
                </a:solidFill>
              </a:rPr>
              <a:t>                                                                                                  c</a:t>
            </a:r>
            <a:r>
              <a:rPr altLang="ru-RU" sz="1200">
                <a:solidFill>
                  <a:schemeClr val="bg1"/>
                </a:solidFill>
              </a:rPr>
              <a:t>) Margaret Thatcher</a:t>
            </a:r>
            <a:br>
              <a:rPr altLang="ru-RU" sz="1200">
                <a:solidFill>
                  <a:schemeClr val="bg1"/>
                </a:solidFill>
              </a:rPr>
            </a:br>
            <a:r>
              <a:rPr altLang="ru-RU" sz="1200">
                <a:solidFill>
                  <a:schemeClr val="bg1"/>
                </a:solidFill>
              </a:rPr>
              <a:t/>
            </a:r>
            <a:br>
              <a:rPr altLang="ru-RU" sz="1200">
                <a:solidFill>
                  <a:schemeClr val="bg1"/>
                </a:solidFill>
              </a:rPr>
            </a:br>
            <a:r>
              <a:rPr altLang="ru-RU" sz="1200">
                <a:solidFill>
                  <a:schemeClr val="bg1"/>
                </a:solidFill>
              </a:rPr>
              <a:t/>
            </a:r>
            <a:br>
              <a:rPr altLang="ru-RU" sz="1200">
                <a:solidFill>
                  <a:schemeClr val="bg1"/>
                </a:solidFill>
              </a:rPr>
            </a:br>
            <a:r>
              <a:rPr altLang="ru-RU" sz="1200">
                <a:solidFill>
                  <a:schemeClr val="bg1"/>
                </a:solidFill>
              </a:rPr>
              <a:t/>
            </a:r>
            <a:br>
              <a:rPr altLang="ru-RU" sz="1200">
                <a:solidFill>
                  <a:schemeClr val="bg1"/>
                </a:solidFill>
              </a:rPr>
            </a:br>
            <a:endParaRPr lang="ru-RU" altLang="ru-RU" sz="1200" dirty="0" smtClean="0">
              <a:solidFill>
                <a:schemeClr val="bg1"/>
              </a:solidFill>
            </a:endParaRPr>
          </a:p>
        </p:txBody>
      </p:sp>
      <p:pic>
        <p:nvPicPr>
          <p:cNvPr id="52228" name="Picture 4" descr="b21"/>
          <p:cNvPicPr>
            <a:picLocks noChangeAspect="1" noChangeArrowheads="1"/>
          </p:cNvPicPr>
          <p:nvPr/>
        </p:nvPicPr>
        <p:blipFill>
          <a:blip r:embed="rId2"/>
          <a:srcRect/>
          <a:stretch>
            <a:fillRect/>
          </a:stretch>
        </p:blipFill>
        <p:spPr bwMode="auto">
          <a:xfrm>
            <a:off x="4929188" y="1428750"/>
            <a:ext cx="4214812" cy="47625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1"/>
          <p:cNvSpPr>
            <a:spLocks noChangeArrowheads="1"/>
          </p:cNvSpPr>
          <p:nvPr/>
        </p:nvSpPr>
        <p:spPr bwMode="auto">
          <a:xfrm>
            <a:off x="0" y="87313"/>
            <a:ext cx="9144000" cy="6770687"/>
          </a:xfrm>
          <a:prstGeom prst="rect">
            <a:avLst/>
          </a:prstGeom>
          <a:noFill/>
          <a:ln w="9525">
            <a:noFill/>
            <a:miter lim="800000"/>
            <a:headEnd/>
            <a:tailEnd/>
          </a:ln>
        </p:spPr>
        <p:txBody>
          <a:bodyPr>
            <a:spAutoFit/>
          </a:bodyPr>
          <a:lstStyle/>
          <a:p>
            <a:r>
              <a:rPr lang="en-US" altLang="ru-RU" sz="1400"/>
              <a:t>8. Which of the following death camps was the biggest?     а) Dachau</a:t>
            </a:r>
          </a:p>
          <a:p>
            <a:r>
              <a:rPr lang="en-US" altLang="ru-RU" sz="1400"/>
              <a:t>                                                                                             b)Auschwitz</a:t>
            </a:r>
          </a:p>
          <a:p>
            <a:r>
              <a:rPr lang="en-US" altLang="ru-RU" sz="1400"/>
              <a:t>                                                                                            c)Buchenwald?</a:t>
            </a:r>
          </a:p>
          <a:p>
            <a:r>
              <a:rPr lang="en-US" altLang="ru-RU" sz="1400"/>
              <a:t>9. When did Japanese attack the American naval </a:t>
            </a:r>
          </a:p>
          <a:p>
            <a:r>
              <a:rPr lang="en-US" altLang="ru-RU" sz="1400"/>
              <a:t>     base Pearl Harbour ?                                                       a)  in 1939</a:t>
            </a:r>
          </a:p>
          <a:p>
            <a:r>
              <a:rPr lang="en-US" altLang="ru-RU" sz="1400"/>
              <a:t>                                                                                             b)  in  1941</a:t>
            </a:r>
          </a:p>
          <a:p>
            <a:r>
              <a:rPr lang="en-US" altLang="ru-RU" sz="1400"/>
              <a:t>                                                                                             c)  in  1943</a:t>
            </a:r>
          </a:p>
          <a:p>
            <a:endParaRPr lang="en-US" altLang="ru-RU" sz="1400"/>
          </a:p>
          <a:p>
            <a:r>
              <a:rPr lang="en-US" altLang="ru-RU" sz="1400"/>
              <a:t>10.	 What was the German code name for the</a:t>
            </a:r>
          </a:p>
          <a:p>
            <a:r>
              <a:rPr lang="en-US" altLang="ru-RU" sz="1400"/>
              <a:t>        summer   attack on the Soviet Union in 1941?            a) Operation Barbarossa</a:t>
            </a:r>
          </a:p>
          <a:p>
            <a:r>
              <a:rPr lang="en-US" altLang="ru-RU" sz="1400"/>
              <a:t>                                                                                             b) Operation Dragon</a:t>
            </a:r>
          </a:p>
          <a:p>
            <a:r>
              <a:rPr lang="en-US" altLang="ru-RU" sz="1400"/>
              <a:t>                                                                                             c) Operation Bismar</a:t>
            </a:r>
          </a:p>
          <a:p>
            <a:r>
              <a:rPr lang="en-US" altLang="ru-RU" sz="1400"/>
              <a:t>11.    Who said:   “WE shall fight on the beaches.</a:t>
            </a:r>
          </a:p>
          <a:p>
            <a:r>
              <a:rPr lang="en-US" altLang="ru-RU" sz="1400"/>
              <a:t>          WE shall fight on the landing grounds.</a:t>
            </a:r>
          </a:p>
          <a:p>
            <a:r>
              <a:rPr lang="en-US" altLang="ru-RU" sz="1400"/>
              <a:t>           WE shall fight in the fields, and in the streets,</a:t>
            </a:r>
          </a:p>
          <a:p>
            <a:r>
              <a:rPr lang="en-US" altLang="ru-RU" sz="1400"/>
              <a:t>           WE shall fight in the hills. </a:t>
            </a:r>
          </a:p>
          <a:p>
            <a:r>
              <a:rPr lang="en-US" altLang="ru-RU" sz="1400"/>
              <a:t>           WE shall never surrender!”                                       a) Winston Churchill</a:t>
            </a:r>
          </a:p>
          <a:p>
            <a:r>
              <a:rPr lang="en-US" altLang="ru-RU" sz="1400"/>
              <a:t>                                                                                             b) Josef Stalin</a:t>
            </a:r>
          </a:p>
          <a:p>
            <a:r>
              <a:rPr lang="en-US" altLang="ru-RU" sz="1400"/>
              <a:t>                                                                                             c) Franklin D. Roosevelt</a:t>
            </a:r>
          </a:p>
          <a:p>
            <a:r>
              <a:rPr lang="en-US" altLang="ru-RU" sz="1400"/>
              <a:t>12.  The German invasion of the Soviet Union </a:t>
            </a:r>
          </a:p>
          <a:p>
            <a:r>
              <a:rPr lang="en-US" altLang="ru-RU" sz="1400"/>
              <a:t>        began  on the 22nd of June, 1941. </a:t>
            </a:r>
          </a:p>
          <a:p>
            <a:r>
              <a:rPr lang="en-US" altLang="ru-RU" sz="1400"/>
              <a:t>        Who announced   the news?                                             a) Josef Stalin</a:t>
            </a:r>
          </a:p>
          <a:p>
            <a:r>
              <a:rPr lang="en-US" altLang="ru-RU" sz="1400"/>
              <a:t>                                                                                                  b) Lavrentiy Beria</a:t>
            </a:r>
          </a:p>
          <a:p>
            <a:r>
              <a:rPr lang="en-US" altLang="ru-RU" sz="1400"/>
              <a:t>                                                                                                  c)  Vyacheslav Molotov</a:t>
            </a:r>
          </a:p>
          <a:p>
            <a:r>
              <a:rPr lang="en-US" altLang="ru-RU" sz="1400"/>
              <a:t>13. How long did the Siege of Leningrad last?                 a) 90 days</a:t>
            </a:r>
          </a:p>
          <a:p>
            <a:r>
              <a:rPr lang="en-US" altLang="ru-RU" sz="1400"/>
              <a:t>                                                                                     b) 300 days</a:t>
            </a:r>
          </a:p>
          <a:p>
            <a:r>
              <a:rPr lang="en-US" altLang="ru-RU" sz="1400"/>
              <a:t>                                                                                     c) 900 days</a:t>
            </a:r>
          </a:p>
          <a:p>
            <a:endParaRPr lang="en-US" altLang="ru-RU" sz="1400"/>
          </a:p>
          <a:p>
            <a:r>
              <a:rPr lang="en-US" altLang="ru-RU" sz="1400"/>
              <a:t>14. Who wrote the famous Leningrad symphony?                 a) Dmitri Shostackovich</a:t>
            </a:r>
          </a:p>
          <a:p>
            <a:r>
              <a:rPr lang="en-US" altLang="ru-RU" sz="1400"/>
              <a:t>                                                                                          b) Sergei Prokofiev</a:t>
            </a:r>
          </a:p>
          <a:p>
            <a:r>
              <a:rPr lang="en-US" altLang="ru-RU" sz="1400"/>
              <a:t>                                                                                          c)  Alexander Alexandrov</a:t>
            </a:r>
          </a:p>
        </p:txBody>
      </p:sp>
    </p:spTree>
  </p:cSld>
  <p:clrMapOvr>
    <a:masterClrMapping/>
  </p:clrMapOvr>
  <p:transition spd="med">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Прямоугольник 1"/>
          <p:cNvSpPr>
            <a:spLocks noChangeArrowheads="1"/>
          </p:cNvSpPr>
          <p:nvPr/>
        </p:nvSpPr>
        <p:spPr bwMode="auto">
          <a:xfrm>
            <a:off x="0" y="0"/>
            <a:ext cx="9144000" cy="6924675"/>
          </a:xfrm>
          <a:prstGeom prst="rect">
            <a:avLst/>
          </a:prstGeom>
          <a:noFill/>
          <a:ln w="9525">
            <a:noFill/>
            <a:miter lim="800000"/>
            <a:headEnd/>
            <a:tailEnd/>
          </a:ln>
        </p:spPr>
        <p:txBody>
          <a:bodyPr>
            <a:spAutoFit/>
          </a:bodyPr>
          <a:lstStyle/>
          <a:p>
            <a:r>
              <a:rPr lang="en-US" altLang="ru-RU" sz="1200"/>
              <a:t>15. What tank was considered to be the best tank in</a:t>
            </a:r>
          </a:p>
          <a:p>
            <a:r>
              <a:rPr lang="en-US" altLang="ru-RU" sz="1200"/>
              <a:t>      World War II?                                                                 a) T-42</a:t>
            </a:r>
          </a:p>
          <a:p>
            <a:r>
              <a:rPr lang="en-US" altLang="ru-RU" sz="1200"/>
              <a:t>                                                                                               b) T-72</a:t>
            </a:r>
          </a:p>
          <a:p>
            <a:r>
              <a:rPr lang="en-US" altLang="ru-RU" sz="1200"/>
              <a:t>                                                                                               c) T-34</a:t>
            </a:r>
          </a:p>
          <a:p>
            <a:endParaRPr lang="en-US" altLang="ru-RU" sz="1200"/>
          </a:p>
          <a:p>
            <a:r>
              <a:rPr lang="en-US" altLang="ru-RU" sz="1200"/>
              <a:t>16. What river does Stalingrad stand on?                             a) the Ural</a:t>
            </a:r>
          </a:p>
          <a:p>
            <a:r>
              <a:rPr lang="en-US" altLang="ru-RU" sz="1200"/>
              <a:t>                                                                                               b) the Volga</a:t>
            </a:r>
          </a:p>
          <a:p>
            <a:r>
              <a:rPr lang="en-US" altLang="ru-RU" sz="1200"/>
              <a:t>                                                                                               c) the Don</a:t>
            </a:r>
          </a:p>
          <a:p>
            <a:endParaRPr lang="en-US" altLang="ru-RU" sz="1200"/>
          </a:p>
          <a:p>
            <a:r>
              <a:rPr lang="en-US" altLang="ru-RU" sz="1200"/>
              <a:t>17. What was the biggest tank battle of WW II?            a) The Battle of Stalingrad</a:t>
            </a:r>
          </a:p>
          <a:p>
            <a:r>
              <a:rPr lang="en-US" altLang="ru-RU" sz="1200"/>
              <a:t>                                                                                        b)  The Battle of Kursk</a:t>
            </a:r>
          </a:p>
          <a:p>
            <a:r>
              <a:rPr lang="en-US" altLang="ru-RU" sz="1200"/>
              <a:t>                                                                                        c)  The Battle of Leningrad    </a:t>
            </a:r>
          </a:p>
          <a:p>
            <a:endParaRPr lang="en-US" altLang="ru-RU" sz="1200"/>
          </a:p>
          <a:p>
            <a:r>
              <a:rPr lang="en-US" altLang="ru-RU" sz="1200"/>
              <a:t>18. What Nazi party member saved 1100 Jewish</a:t>
            </a:r>
          </a:p>
          <a:p>
            <a:r>
              <a:rPr lang="en-US" altLang="ru-RU" sz="1200"/>
              <a:t>     people giving them work in his factory?                   a) Rudolf Hess</a:t>
            </a:r>
          </a:p>
          <a:p>
            <a:r>
              <a:rPr lang="en-US" altLang="ru-RU" sz="1200"/>
              <a:t>                                                                                         b) Oscar Schindler</a:t>
            </a:r>
          </a:p>
          <a:p>
            <a:r>
              <a:rPr lang="en-US" altLang="ru-RU" sz="1200"/>
              <a:t>                                                                                          c) Josef Heinz</a:t>
            </a:r>
          </a:p>
          <a:p>
            <a:r>
              <a:rPr lang="en-US" altLang="ru-RU" sz="1200"/>
              <a:t>19. In 1943 Stalin,  Roosevelt and Churchill met</a:t>
            </a:r>
          </a:p>
          <a:p>
            <a:r>
              <a:rPr lang="en-US" altLang="ru-RU" sz="1200"/>
              <a:t>      at a conference. Where did it take place?                 a) In Cairo</a:t>
            </a:r>
          </a:p>
          <a:p>
            <a:r>
              <a:rPr lang="en-US" altLang="ru-RU" sz="1200"/>
              <a:t>                                                                                         b) In Teheran</a:t>
            </a:r>
          </a:p>
          <a:p>
            <a:r>
              <a:rPr lang="en-US" altLang="ru-RU" sz="1200"/>
              <a:t>                                                                                         c) In Yalta </a:t>
            </a:r>
          </a:p>
          <a:p>
            <a:endParaRPr lang="en-US" altLang="ru-RU" sz="1200"/>
          </a:p>
          <a:p>
            <a:r>
              <a:rPr lang="en-US" altLang="ru-RU" sz="1200"/>
              <a:t>20. Whose armed forces fought and won the </a:t>
            </a:r>
          </a:p>
          <a:p>
            <a:r>
              <a:rPr lang="en-US" altLang="ru-RU" sz="1200"/>
              <a:t>      Battle  of Berlin?                                                      a) Great Britain’s</a:t>
            </a:r>
          </a:p>
          <a:p>
            <a:r>
              <a:rPr lang="en-US" altLang="ru-RU" sz="1200"/>
              <a:t>                                                                                       b) The USA’s</a:t>
            </a:r>
          </a:p>
          <a:p>
            <a:r>
              <a:rPr lang="en-US" altLang="ru-RU" sz="1200"/>
              <a:t>                                                                                        c) The Soviet Union’s </a:t>
            </a:r>
          </a:p>
          <a:p>
            <a:endParaRPr lang="en-US" altLang="ru-RU" sz="1200"/>
          </a:p>
          <a:p>
            <a:r>
              <a:rPr lang="en-US" altLang="ru-RU" sz="1200"/>
              <a:t>21. What happened to Adolf Hitler?                   a)  He committed suicide</a:t>
            </a:r>
          </a:p>
          <a:p>
            <a:r>
              <a:rPr lang="en-US" altLang="ru-RU" sz="1200"/>
              <a:t>                                                                            b) He fled to Argentina</a:t>
            </a:r>
          </a:p>
          <a:p>
            <a:r>
              <a:rPr lang="en-US" altLang="ru-RU" sz="1200"/>
              <a:t>                                                                            c) He was killed during an air raid    </a:t>
            </a:r>
          </a:p>
          <a:p>
            <a:endParaRPr lang="en-US" altLang="ru-RU" sz="1200"/>
          </a:p>
          <a:p>
            <a:r>
              <a:rPr lang="en-US" altLang="ru-RU" sz="1200"/>
              <a:t>22. How many atomic bombs were dropped</a:t>
            </a:r>
            <a:r>
              <a:rPr lang="pt-BR" altLang="ru-RU" sz="1200"/>
              <a:t>?                  a) 1      b)2    </a:t>
            </a:r>
          </a:p>
          <a:p>
            <a:endParaRPr lang="en-US" altLang="ru-RU" sz="1200"/>
          </a:p>
          <a:p>
            <a:r>
              <a:rPr lang="en-US" altLang="ru-RU" sz="1200"/>
              <a:t>     in Japan</a:t>
            </a:r>
          </a:p>
          <a:p>
            <a:r>
              <a:rPr lang="en-US" altLang="ru-RU" sz="1200"/>
              <a:t>23. Where were  the war trials held after the war?         a) in Berlin</a:t>
            </a:r>
          </a:p>
          <a:p>
            <a:r>
              <a:rPr lang="en-US" altLang="ru-RU" sz="1200"/>
              <a:t>                                                                                      b) in Nuremberg </a:t>
            </a:r>
          </a:p>
          <a:p>
            <a:r>
              <a:rPr lang="en-US" altLang="ru-RU" sz="1200"/>
              <a:t>                                                                                      c) in London</a:t>
            </a:r>
          </a:p>
        </p:txBody>
      </p:sp>
      <p:sp>
        <p:nvSpPr>
          <p:cNvPr id="54275" name="Прямоугольник 2"/>
          <p:cNvSpPr>
            <a:spLocks noChangeArrowheads="1"/>
          </p:cNvSpPr>
          <p:nvPr/>
        </p:nvSpPr>
        <p:spPr bwMode="auto">
          <a:xfrm>
            <a:off x="4325938" y="5667375"/>
            <a:ext cx="1055687" cy="277813"/>
          </a:xfrm>
          <a:prstGeom prst="rect">
            <a:avLst/>
          </a:prstGeom>
          <a:noFill/>
          <a:ln w="9525">
            <a:noFill/>
            <a:miter lim="800000"/>
            <a:headEnd/>
            <a:tailEnd/>
          </a:ln>
        </p:spPr>
        <p:txBody>
          <a:bodyPr wrap="none">
            <a:spAutoFit/>
          </a:bodyPr>
          <a:lstStyle/>
          <a:p>
            <a:r>
              <a:rPr lang="pt-BR" altLang="ru-RU" sz="1200">
                <a:solidFill>
                  <a:srgbClr val="000000"/>
                </a:solidFill>
              </a:rPr>
              <a:t>              b) 3</a:t>
            </a:r>
            <a:endParaRPr lang="ru-RU" altLang="ru-RU"/>
          </a:p>
        </p:txBody>
      </p:sp>
    </p:spTree>
  </p:cSld>
  <p:clrMapOvr>
    <a:masterClrMapping/>
  </p:clrMapOvr>
  <p:transition spd="med">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827584" y="404664"/>
          <a:ext cx="7632848"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1115616" y="476672"/>
          <a:ext cx="7056784"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3924300" y="404813"/>
            <a:ext cx="2447925" cy="5943600"/>
          </a:xfrm>
        </p:spPr>
        <p:txBody>
          <a:bodyPr/>
          <a:lstStyle/>
          <a:p>
            <a:pPr fontAlgn="auto">
              <a:spcAft>
                <a:spcPts val="0"/>
              </a:spcAft>
              <a:buClr>
                <a:schemeClr val="accent6">
                  <a:lumMod val="75000"/>
                </a:schemeClr>
              </a:buClr>
              <a:defRPr/>
            </a:pPr>
            <a:r>
              <a:rPr altLang="ru-RU" sz="2400" smtClean="0"/>
              <a:t/>
            </a:r>
            <a:br>
              <a:rPr altLang="ru-RU" sz="2400" smtClean="0"/>
            </a:br>
            <a:endParaRPr lang="ru-RU" altLang="ru-RU" smtClean="0"/>
          </a:p>
        </p:txBody>
      </p:sp>
      <p:pic>
        <p:nvPicPr>
          <p:cNvPr id="11267" name="Picture 3"/>
          <p:cNvPicPr>
            <a:picLocks noChangeAspect="1" noChangeArrowheads="1"/>
          </p:cNvPicPr>
          <p:nvPr/>
        </p:nvPicPr>
        <p:blipFill>
          <a:blip r:embed="rId2"/>
          <a:srcRect/>
          <a:stretch>
            <a:fillRect/>
          </a:stretch>
        </p:blipFill>
        <p:spPr bwMode="auto">
          <a:xfrm>
            <a:off x="-82550" y="188913"/>
            <a:ext cx="4283075" cy="3810000"/>
          </a:xfrm>
          <a:prstGeom prst="rect">
            <a:avLst/>
          </a:prstGeom>
          <a:noFill/>
          <a:ln w="9525">
            <a:noFill/>
            <a:miter lim="800000"/>
            <a:headEnd/>
            <a:tailEnd/>
          </a:ln>
        </p:spPr>
      </p:pic>
      <p:sp>
        <p:nvSpPr>
          <p:cNvPr id="2" name="Прямоугольник 1"/>
          <p:cNvSpPr/>
          <p:nvPr/>
        </p:nvSpPr>
        <p:spPr>
          <a:xfrm>
            <a:off x="4200525" y="84138"/>
            <a:ext cx="4943475" cy="3970337"/>
          </a:xfrm>
          <a:prstGeom prst="rect">
            <a:avLst/>
          </a:prstGeom>
        </p:spPr>
        <p:txBody>
          <a:bodyPr>
            <a:spAutoFit/>
          </a:bodyPr>
          <a:lstStyle/>
          <a:p>
            <a:pPr>
              <a:defRPr/>
            </a:pPr>
            <a:r>
              <a:rPr lang="en-US" dirty="0"/>
              <a:t>•	</a:t>
            </a:r>
            <a:r>
              <a:rPr lang="en-US" dirty="0">
                <a:solidFill>
                  <a:schemeClr val="bg2">
                    <a:lumMod val="25000"/>
                  </a:schemeClr>
                </a:solidFill>
              </a:rPr>
              <a:t>OPERATION BARBAROSSA</a:t>
            </a:r>
            <a:r>
              <a:rPr lang="en-US" dirty="0">
                <a:solidFill>
                  <a:schemeClr val="tx2">
                    <a:lumMod val="50000"/>
                  </a:schemeClr>
                </a:solidFill>
              </a:rPr>
              <a:t>:</a:t>
            </a:r>
          </a:p>
          <a:p>
            <a:pPr>
              <a:defRPr/>
            </a:pPr>
            <a:r>
              <a:rPr lang="en-US" dirty="0">
                <a:solidFill>
                  <a:schemeClr val="tx1">
                    <a:lumMod val="85000"/>
                  </a:schemeClr>
                </a:solidFill>
              </a:rPr>
              <a:t>A PART OF THE GREAT PATRIOTIC WAR </a:t>
            </a:r>
          </a:p>
          <a:p>
            <a:pPr>
              <a:defRPr/>
            </a:pPr>
            <a:r>
              <a:rPr lang="en-US" dirty="0">
                <a:solidFill>
                  <a:schemeClr val="tx1">
                    <a:lumMod val="85000"/>
                  </a:schemeClr>
                </a:solidFill>
              </a:rPr>
              <a:t>Operation Barbarossa (German: "</a:t>
            </a:r>
            <a:r>
              <a:rPr lang="en-US" dirty="0" err="1">
                <a:solidFill>
                  <a:schemeClr val="tx1">
                    <a:lumMod val="85000"/>
                  </a:schemeClr>
                </a:solidFill>
              </a:rPr>
              <a:t>Unternehmen</a:t>
            </a:r>
            <a:r>
              <a:rPr lang="en-US" dirty="0">
                <a:solidFill>
                  <a:schemeClr val="tx1">
                    <a:lumMod val="85000"/>
                  </a:schemeClr>
                </a:solidFill>
              </a:rPr>
              <a:t> Barbarossa") was the codename for Nazi Germany's invasion of the Soviet Union during World War II that commenced on June 22, 1941. The operation was named after the Emperor Frederick Barbarossa of the Holy Roman Empire, a leader of the Crusades in the 12th century: according to Nazi ideology the conquest of 'inferior races' was similarly righteous.</a:t>
            </a:r>
          </a:p>
          <a:p>
            <a:pPr>
              <a:defRPr/>
            </a:pPr>
            <a:endParaRPr lang="en-US" dirty="0">
              <a:solidFill>
                <a:schemeClr val="tx2">
                  <a:lumMod val="50000"/>
                </a:schemeClr>
              </a:solidFill>
            </a:endParaRPr>
          </a:p>
          <a:p>
            <a:pPr>
              <a:defRPr/>
            </a:pPr>
            <a:r>
              <a:rPr lang="en-US" dirty="0">
                <a:solidFill>
                  <a:schemeClr val="tx2">
                    <a:lumMod val="50000"/>
                  </a:schemeClr>
                </a:solidFill>
              </a:rPr>
              <a:t>    </a:t>
            </a:r>
            <a:endParaRPr lang="en-US" dirty="0"/>
          </a:p>
        </p:txBody>
      </p:sp>
      <p:pic>
        <p:nvPicPr>
          <p:cNvPr id="11269" name="Picture 4"/>
          <p:cNvPicPr>
            <a:picLocks noChangeAspect="1" noChangeArrowheads="1"/>
          </p:cNvPicPr>
          <p:nvPr/>
        </p:nvPicPr>
        <p:blipFill>
          <a:blip r:embed="rId3"/>
          <a:srcRect/>
          <a:stretch>
            <a:fillRect/>
          </a:stretch>
        </p:blipFill>
        <p:spPr bwMode="auto">
          <a:xfrm>
            <a:off x="4235450" y="3500438"/>
            <a:ext cx="4908550" cy="3357562"/>
          </a:xfrm>
          <a:prstGeom prst="rect">
            <a:avLst/>
          </a:prstGeom>
          <a:noFill/>
          <a:ln w="9525">
            <a:noFill/>
            <a:miter lim="800000"/>
            <a:headEnd/>
            <a:tailEnd/>
          </a:ln>
        </p:spPr>
      </p:pic>
      <p:sp>
        <p:nvSpPr>
          <p:cNvPr id="11270" name="Прямоугольник 2"/>
          <p:cNvSpPr>
            <a:spLocks noChangeArrowheads="1"/>
          </p:cNvSpPr>
          <p:nvPr/>
        </p:nvSpPr>
        <p:spPr bwMode="auto">
          <a:xfrm>
            <a:off x="0" y="3998913"/>
            <a:ext cx="4200525" cy="2308225"/>
          </a:xfrm>
          <a:prstGeom prst="rect">
            <a:avLst/>
          </a:prstGeom>
          <a:noFill/>
          <a:ln w="9525">
            <a:noFill/>
            <a:miter lim="800000"/>
            <a:headEnd/>
            <a:tailEnd/>
          </a:ln>
        </p:spPr>
        <p:txBody>
          <a:bodyPr>
            <a:spAutoFit/>
          </a:bodyPr>
          <a:lstStyle/>
          <a:p>
            <a:r>
              <a:rPr lang="en-US" altLang="ru-RU"/>
              <a:t>It is not to be confused with the war on the Eastern Front in its entirety. Operation Barbarossa lasted from June 1941 to December 1941, while the war on the Eastern Front – called by the Russian people The Great Patriotic War – lasted from June 1941 to May 1945 when the Germans surrendered.</a:t>
            </a:r>
          </a:p>
        </p:txBody>
      </p:sp>
    </p:spTree>
  </p:cSld>
  <p:clrMapOvr>
    <a:masterClrMapping/>
  </p:clrMapOvr>
  <p:transition spd="med">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1187624" y="476672"/>
          <a:ext cx="6984776" cy="58326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1043608" y="404664"/>
          <a:ext cx="6984776" cy="610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755576" y="476672"/>
          <a:ext cx="7848872"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827584" y="548680"/>
          <a:ext cx="7704855" cy="58326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26" y="357166"/>
            <a:ext cx="8786874" cy="5693866"/>
          </a:xfrm>
          <a:prstGeom prst="rect">
            <a:avLst/>
          </a:prstGeom>
        </p:spPr>
        <p:txBody>
          <a:bodyPr>
            <a:spAutoFit/>
          </a:bodyPr>
          <a:lstStyle/>
          <a:p>
            <a:pPr>
              <a:defRPr/>
            </a:pPr>
            <a:r>
              <a:rPr lang="ru-RU" sz="1400" dirty="0"/>
              <a:t>Заключение</a:t>
            </a:r>
          </a:p>
          <a:p>
            <a:pPr lvl="8">
              <a:defRPr/>
            </a:pPr>
            <a:r>
              <a:rPr lang="ru-RU" sz="1400" dirty="0"/>
              <a:t> </a:t>
            </a:r>
          </a:p>
          <a:p>
            <a:pPr>
              <a:defRPr/>
            </a:pPr>
            <a:r>
              <a:rPr lang="ru-RU" sz="1400" dirty="0"/>
              <a:t>Годы Великой Отечественной войны были для нашей Родины годами тяжких испытаний и временем беспримерного героизма народа. Нет сомнений в том, что главную роль в победе сыграл советский народ. В этом подвиге, равного которому ещё не знала история, слились воедино и высокое мастерство </a:t>
            </a:r>
            <a:r>
              <a:rPr lang="ru-RU" sz="1400" dirty="0" err="1"/>
              <a:t>военноначальников</a:t>
            </a:r>
            <a:r>
              <a:rPr lang="ru-RU" sz="1400" dirty="0"/>
              <a:t>, и величайшее мужество воинов, партизан, участников подполья, и самоотверженность тружеников тыла.</a:t>
            </a:r>
          </a:p>
          <a:p>
            <a:pPr>
              <a:defRPr/>
            </a:pPr>
            <a:r>
              <a:rPr lang="ru-RU" sz="1400" dirty="0"/>
              <a:t>Великая Отечественная Война показала всю глубину, передовой характер, духовную силу советского; показала решающую роль в исторической судьбе народа качества его духовности, значения духовной культуры и идеологии в ее подъеме, в мобилизации народа на борьбу за свое историческое существование.</a:t>
            </a:r>
          </a:p>
          <a:p>
            <a:pPr>
              <a:defRPr/>
            </a:pPr>
            <a:r>
              <a:rPr lang="ru-RU" sz="1400" dirty="0"/>
              <a:t>Этот опыт войны чрезвычайно важен в наше время для приобретения народом веры в себя, в свою способность решить проблемы, кажущиеся непреодолимыми. Великая Победа советского народа над фашистской Германией обязывает и вдохновляет на решение таких проблем.</a:t>
            </a:r>
          </a:p>
          <a:p>
            <a:pPr>
              <a:defRPr/>
            </a:pPr>
            <a:r>
              <a:rPr lang="ru-RU" sz="1400" dirty="0"/>
              <a:t>В годы войны были ситуации, когда у наших войск физических сил явно не хватало для остановки фашистских полчищ. Спасла сила духа, позволившая сделать перелом в ожесточенной борьбе. Духовная сила подняла на жертвенное служение Отечеству миллионы воинов на бескрайних фронтах великой войны и на бескрайних просторах близкого и далекого тыла. Она соединила всех и сделала творцами Великой Победы. Это величайший пример для потомства на все времена.</a:t>
            </a:r>
          </a:p>
          <a:p>
            <a:pPr>
              <a:defRPr/>
            </a:pPr>
            <a:r>
              <a:rPr lang="ru-RU" sz="1400" dirty="0"/>
              <a:t>Народ не забыл и славит тех, кто храбро сражался и погиб смертью героя, приблизив час нашей победы, прославляет оставшихся в живых, сумевших победить врага. Герои не умирают, их слава бессмертна, их имена навечно занесены не только в списки личного состава Вооружённых Сил, но и в память народную. О героях народ слагает легенды, ставит им прекрасные памятники, их именами называет лучшие улицы своих городов и сёл.</a:t>
            </a:r>
          </a:p>
          <a:p>
            <a:pPr>
              <a:defRPr/>
            </a:pPr>
            <a:r>
              <a:rPr lang="ru-RU" sz="1400" dirty="0"/>
              <a:t/>
            </a:r>
            <a:br>
              <a:rPr lang="ru-RU" sz="1400" dirty="0"/>
            </a:br>
            <a:endParaRPr lang="ru-RU" sz="1400" dirty="0"/>
          </a:p>
        </p:txBody>
      </p:sp>
    </p:spTree>
  </p:cSld>
  <p:clrMapOvr>
    <a:masterClrMapping/>
  </p:clrMapOvr>
  <p:transition spd="med">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7924800" cy="6019832"/>
          </a:xfrm>
        </p:spPr>
        <p:txBody>
          <a:bodyPr/>
          <a:lstStyle/>
          <a:p>
            <a:r>
              <a:rPr sz="1800" smtClean="0">
                <a:solidFill>
                  <a:schemeClr val="bg1"/>
                </a:solidFill>
              </a:rPr>
              <a:t>Conclusion:</a:t>
            </a:r>
            <a:r>
              <a:rPr lang="ru-RU" sz="1800" dirty="0" smtClean="0">
                <a:solidFill>
                  <a:schemeClr val="bg1"/>
                </a:solidFill>
              </a:rPr>
              <a:t/>
            </a:r>
            <a:br>
              <a:rPr lang="ru-RU" sz="1800" dirty="0" smtClean="0">
                <a:solidFill>
                  <a:schemeClr val="bg1"/>
                </a:solidFill>
              </a:rPr>
            </a:br>
            <a:r>
              <a:rPr sz="2000" smtClean="0">
                <a:solidFill>
                  <a:schemeClr val="bg1"/>
                </a:solidFill>
              </a:rPr>
              <a:t>There</a:t>
            </a:r>
            <a:r>
              <a:rPr sz="1800" smtClean="0">
                <a:solidFill>
                  <a:schemeClr val="bg1"/>
                </a:solidFill>
              </a:rPr>
              <a:t> is nothing horrible and awful than war. In comparison we’ve taken three different articles. They are very different. History can’t be rewritten. Monuments and memorials erected in honor of dead shouldn’t be ruined. Sufferings, famine, death of innocent children mustn’t be forgotten. Never. New lie bear new lie. People must live in peace, not in lie.</a:t>
            </a:r>
            <a:r>
              <a:rPr lang="ru-RU" sz="1800" dirty="0" smtClean="0">
                <a:solidFill>
                  <a:schemeClr val="bg1"/>
                </a:solidFill>
              </a:rPr>
              <a:t/>
            </a:r>
            <a:br>
              <a:rPr lang="ru-RU" sz="1800" dirty="0" smtClean="0">
                <a:solidFill>
                  <a:schemeClr val="bg1"/>
                </a:solidFill>
              </a:rPr>
            </a:br>
            <a:r>
              <a:rPr sz="1800" smtClean="0">
                <a:solidFill>
                  <a:schemeClr val="bg1"/>
                </a:solidFill>
              </a:rPr>
              <a:t>During preparation for our project we intently surf the net in searching for useful information about WW2 in the English language. Unfortunately, we didn’t find any truthful material in foreign mass media. We faced to misunderstanding and a strong wish of the abroad historians to rewrite the history of Russia. Our generation will never betray our ancestors’ glorious victory on fascism. We’ll always remember their immortal deeds for the benefit of the good fortune and happy life and cloudless sky over our heads. We won’t allow to pagan the history of Russia and dear veterans. They are the only witnesses and they are still alive. That is why it was necessary to do this project on the 70</a:t>
            </a:r>
            <a:r>
              <a:rPr sz="1800" baseline="30000" smtClean="0">
                <a:solidFill>
                  <a:schemeClr val="bg1"/>
                </a:solidFill>
              </a:rPr>
              <a:t>th</a:t>
            </a:r>
            <a:r>
              <a:rPr sz="1800" smtClean="0">
                <a:solidFill>
                  <a:schemeClr val="bg1"/>
                </a:solidFill>
              </a:rPr>
              <a:t> anniversary eve. We made a survey among the students of 5-11 forms of our school (approximately 35%) to consider what they know about WW2. They were given questions in English. Now you are able to see the results.  Naturally, the students of the upper grades showed the best results. Others show good knowledge of WW2 events. Also we organized “The best poem about war” contest and “The best booklet“.</a:t>
            </a: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72d4e47bfa92"/>
          <p:cNvPicPr>
            <a:picLocks noChangeAspect="1" noChangeArrowheads="1" noCrop="1"/>
          </p:cNvPicPr>
          <p:nvPr/>
        </p:nvPicPr>
        <p:blipFill>
          <a:blip r:embed="rId2"/>
          <a:srcRect/>
          <a:stretch>
            <a:fillRect/>
          </a:stretch>
        </p:blipFill>
        <p:spPr bwMode="auto">
          <a:xfrm>
            <a:off x="4571968" y="2357430"/>
            <a:ext cx="4572032" cy="4211869"/>
          </a:xfrm>
          <a:prstGeom prst="rect">
            <a:avLst/>
          </a:prstGeom>
          <a:noFill/>
          <a:ln w="9525">
            <a:noFill/>
            <a:miter lim="800000"/>
            <a:headEnd/>
            <a:tailEnd/>
          </a:ln>
        </p:spPr>
      </p:pic>
      <p:pic>
        <p:nvPicPr>
          <p:cNvPr id="3" name="Picture 4" descr="пв"/>
          <p:cNvPicPr>
            <a:picLocks noChangeAspect="1" noChangeArrowheads="1"/>
          </p:cNvPicPr>
          <p:nvPr/>
        </p:nvPicPr>
        <p:blipFill>
          <a:blip r:embed="rId3"/>
          <a:srcRect/>
          <a:stretch>
            <a:fillRect/>
          </a:stretch>
        </p:blipFill>
        <p:spPr>
          <a:xfrm>
            <a:off x="214282" y="142852"/>
            <a:ext cx="4286248" cy="3429024"/>
          </a:xfrm>
          <a:prstGeom prst="rect">
            <a:avLst/>
          </a:prstGeom>
          <a:noFill/>
        </p:spPr>
      </p:pic>
      <p:sp>
        <p:nvSpPr>
          <p:cNvPr id="2049" name="Rectangle 1"/>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04040"/>
                </a:solidFill>
                <a:effectLst/>
                <a:latin typeface="Arial" pitchFamily="34" charset="0"/>
                <a:ea typeface="Times New Roman" pitchFamily="18" charset="0"/>
              </a:rPr>
              <a:t>http://paulcraigroberts.org</a:t>
            </a:r>
            <a:endParaRPr kumimoji="0" lang="en-US" sz="1800" b="0" i="0" u="none" strike="noStrike" cap="none" normalizeH="0" baseline="0" smtClean="0">
              <a:ln>
                <a:noFill/>
              </a:ln>
              <a:solidFill>
                <a:schemeClr val="tx1"/>
              </a:solidFill>
              <a:effectLst/>
              <a:latin typeface="Arial" pitchFamily="34" charset="0"/>
            </a:endParaRPr>
          </a:p>
        </p:txBody>
      </p:sp>
      <p:sp>
        <p:nvSpPr>
          <p:cNvPr id="6" name="Подзаголовок 5"/>
          <p:cNvSpPr>
            <a:spLocks noGrp="1"/>
          </p:cNvSpPr>
          <p:nvPr>
            <p:ph type="subTitle" idx="1"/>
          </p:nvPr>
        </p:nvSpPr>
        <p:spPr>
          <a:xfrm>
            <a:off x="4643438" y="214290"/>
            <a:ext cx="4500562" cy="2000256"/>
          </a:xfrm>
        </p:spPr>
        <p:txBody>
          <a:bodyPr/>
          <a:lstStyle/>
          <a:p>
            <a:r>
              <a:rPr lang="en-US" sz="5400" dirty="0" smtClean="0"/>
              <a:t>WE REMEMBER</a:t>
            </a:r>
            <a:endParaRPr lang="ru-RU" sz="5400" dirty="0"/>
          </a:p>
        </p:txBody>
      </p:sp>
      <p:sp>
        <p:nvSpPr>
          <p:cNvPr id="5" name="Заголовок 4"/>
          <p:cNvSpPr>
            <a:spLocks noGrp="1"/>
          </p:cNvSpPr>
          <p:nvPr>
            <p:ph type="ctrTitle"/>
          </p:nvPr>
        </p:nvSpPr>
        <p:spPr>
          <a:xfrm>
            <a:off x="285720" y="3643314"/>
            <a:ext cx="3900486" cy="3000372"/>
          </a:xfrm>
        </p:spPr>
        <p:txBody>
          <a:bodyPr>
            <a:noAutofit/>
          </a:bodyPr>
          <a:lstStyle/>
          <a:p>
            <a:r>
              <a:rPr sz="2400" smtClean="0">
                <a:solidFill>
                  <a:schemeClr val="bg1"/>
                </a:solidFill>
              </a:rPr>
              <a:t>Our generati</a:t>
            </a:r>
            <a:r>
              <a:rPr sz="2400" b="1" smtClean="0">
                <a:solidFill>
                  <a:schemeClr val="bg1"/>
                </a:solidFill>
              </a:rPr>
              <a:t>o</a:t>
            </a:r>
            <a:r>
              <a:rPr sz="2400" smtClean="0">
                <a:solidFill>
                  <a:schemeClr val="bg1"/>
                </a:solidFill>
              </a:rPr>
              <a:t>n will never betray our ancestors’ glorious victory on fascism. We’ll always remember their immortal deeds for the benefit of the good fortune and happy life and cloudless sky over our heads. </a:t>
            </a:r>
            <a:endParaRPr lang="ru-RU" sz="2400" dirty="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258180" cy="6358006"/>
          </a:xfrm>
        </p:spPr>
        <p:txBody>
          <a:bodyPr>
            <a:normAutofit fontScale="90000"/>
          </a:bodyPr>
          <a:lstStyle/>
          <a:p>
            <a:r>
              <a:rPr lang="ru-RU" sz="2000" dirty="0" smtClean="0">
                <a:solidFill>
                  <a:schemeClr val="bg1"/>
                </a:solidFill>
              </a:rPr>
              <a:t>Список использованной литературы</a:t>
            </a:r>
            <a:br>
              <a:rPr lang="ru-RU" sz="2000" dirty="0" smtClean="0">
                <a:solidFill>
                  <a:schemeClr val="bg1"/>
                </a:solidFill>
              </a:rPr>
            </a:br>
            <a:r>
              <a:rPr lang="ru-RU" sz="2000" dirty="0" smtClean="0">
                <a:solidFill>
                  <a:schemeClr val="bg1"/>
                </a:solidFill>
              </a:rPr>
              <a:t> </a:t>
            </a:r>
            <a:br>
              <a:rPr lang="ru-RU" sz="2000" dirty="0" smtClean="0">
                <a:solidFill>
                  <a:schemeClr val="bg1"/>
                </a:solidFill>
              </a:rPr>
            </a:br>
            <a:r>
              <a:rPr lang="ru-RU" sz="2000" dirty="0" smtClean="0">
                <a:solidFill>
                  <a:schemeClr val="bg1"/>
                </a:solidFill>
              </a:rPr>
              <a:t>1. </a:t>
            </a:r>
            <a:r>
              <a:rPr lang="ru-RU" sz="2000" dirty="0" err="1" smtClean="0">
                <a:solidFill>
                  <a:schemeClr val="bg1"/>
                </a:solidFill>
              </a:rPr>
              <a:t>Аксел</a:t>
            </a:r>
            <a:r>
              <a:rPr lang="ru-RU" sz="2000" dirty="0" smtClean="0">
                <a:solidFill>
                  <a:schemeClr val="bg1"/>
                </a:solidFill>
              </a:rPr>
              <a:t> А. Герои России. 1941-1945 / А. </a:t>
            </a:r>
            <a:r>
              <a:rPr lang="ru-RU" sz="2000" dirty="0" err="1" smtClean="0">
                <a:solidFill>
                  <a:schemeClr val="bg1"/>
                </a:solidFill>
              </a:rPr>
              <a:t>Аксел</a:t>
            </a:r>
            <a:r>
              <a:rPr lang="ru-RU" sz="2000" dirty="0" smtClean="0">
                <a:solidFill>
                  <a:schemeClr val="bg1"/>
                </a:solidFill>
              </a:rPr>
              <a:t>. – М.: </a:t>
            </a:r>
            <a:r>
              <a:rPr lang="ru-RU" sz="2000" dirty="0" err="1" smtClean="0">
                <a:solidFill>
                  <a:schemeClr val="bg1"/>
                </a:solidFill>
              </a:rPr>
              <a:t>Интерстамо</a:t>
            </a:r>
            <a:r>
              <a:rPr lang="ru-RU" sz="2000" dirty="0" smtClean="0">
                <a:solidFill>
                  <a:schemeClr val="bg1"/>
                </a:solidFill>
              </a:rPr>
              <a:t>, 2002.</a:t>
            </a:r>
            <a:br>
              <a:rPr lang="ru-RU" sz="2000" dirty="0" smtClean="0">
                <a:solidFill>
                  <a:schemeClr val="bg1"/>
                </a:solidFill>
              </a:rPr>
            </a:br>
            <a:r>
              <a:rPr lang="ru-RU" sz="2000" dirty="0" smtClean="0">
                <a:solidFill>
                  <a:schemeClr val="bg1"/>
                </a:solidFill>
              </a:rPr>
              <a:t>2. Баграмян И.Х. Так мы шли к победе. Военные мемуары / И.Х.Баграмян. – М.: Воениздат, 1990.</a:t>
            </a:r>
            <a:br>
              <a:rPr lang="ru-RU" sz="2000" dirty="0" smtClean="0">
                <a:solidFill>
                  <a:schemeClr val="bg1"/>
                </a:solidFill>
              </a:rPr>
            </a:br>
            <a:r>
              <a:rPr lang="ru-RU" sz="2000" dirty="0" smtClean="0">
                <a:solidFill>
                  <a:schemeClr val="bg1"/>
                </a:solidFill>
              </a:rPr>
              <a:t>3. Дмитриенко В.П. История Отечества. XX век.: Пособие для учащихся / В.П. Дмитриенко, В.Д. </a:t>
            </a:r>
            <a:r>
              <a:rPr lang="ru-RU" sz="2000" dirty="0" err="1" smtClean="0">
                <a:solidFill>
                  <a:schemeClr val="bg1"/>
                </a:solidFill>
              </a:rPr>
              <a:t>Есаков</a:t>
            </a:r>
            <a:r>
              <a:rPr lang="ru-RU" sz="2000" dirty="0" smtClean="0">
                <a:solidFill>
                  <a:schemeClr val="bg1"/>
                </a:solidFill>
              </a:rPr>
              <a:t>, В.А. Шестаков. – М.: Дрофа, 2002.</a:t>
            </a:r>
            <a:br>
              <a:rPr lang="ru-RU" sz="2000" dirty="0" smtClean="0">
                <a:solidFill>
                  <a:schemeClr val="bg1"/>
                </a:solidFill>
              </a:rPr>
            </a:br>
            <a:r>
              <a:rPr lang="ru-RU" sz="2000" dirty="0" smtClean="0">
                <a:solidFill>
                  <a:schemeClr val="bg1"/>
                </a:solidFill>
              </a:rPr>
              <a:t>4. Краткая всемирная история. В 2 книгах / Под ред. А.З. Манфреда. – М.: Изд-во Наука, 1996.</a:t>
            </a:r>
            <a:br>
              <a:rPr lang="ru-RU" sz="2000" dirty="0" smtClean="0">
                <a:solidFill>
                  <a:schemeClr val="bg1"/>
                </a:solidFill>
              </a:rPr>
            </a:br>
            <a:r>
              <a:rPr lang="ru-RU" sz="2000" dirty="0" smtClean="0">
                <a:solidFill>
                  <a:schemeClr val="bg1"/>
                </a:solidFill>
              </a:rPr>
              <a:t>5. </a:t>
            </a:r>
            <a:r>
              <a:rPr lang="ru-RU" sz="2000" dirty="0" err="1" smtClean="0">
                <a:solidFill>
                  <a:schemeClr val="bg1"/>
                </a:solidFill>
              </a:rPr>
              <a:t>Падерин</a:t>
            </a:r>
            <a:r>
              <a:rPr lang="ru-RU" sz="2000" dirty="0" smtClean="0">
                <a:solidFill>
                  <a:schemeClr val="bg1"/>
                </a:solidFill>
              </a:rPr>
              <a:t> А.А. Война и мир: роль духовной культуры в воспитании патриотического сознания / А.А. </a:t>
            </a:r>
            <a:r>
              <a:rPr lang="ru-RU" sz="2000" dirty="0" err="1" smtClean="0">
                <a:solidFill>
                  <a:schemeClr val="bg1"/>
                </a:solidFill>
              </a:rPr>
              <a:t>Падерин</a:t>
            </a:r>
            <a:r>
              <a:rPr lang="ru-RU" sz="2000" dirty="0" smtClean="0">
                <a:solidFill>
                  <a:schemeClr val="bg1"/>
                </a:solidFill>
              </a:rPr>
              <a:t> // Материалы научно-практической конференции. – Москва: Изд-во Серебряные нити, 2005.</a:t>
            </a:r>
            <a:br>
              <a:rPr lang="ru-RU" sz="2000" dirty="0" smtClean="0">
                <a:solidFill>
                  <a:schemeClr val="bg1"/>
                </a:solidFill>
              </a:rPr>
            </a:br>
            <a:r>
              <a:rPr lang="ru-RU" sz="2000" dirty="0" smtClean="0">
                <a:solidFill>
                  <a:schemeClr val="bg1"/>
                </a:solidFill>
              </a:rPr>
              <a:t>6. </a:t>
            </a:r>
            <a:r>
              <a:rPr lang="ru-RU" sz="2000" dirty="0" err="1" smtClean="0">
                <a:solidFill>
                  <a:schemeClr val="bg1"/>
                </a:solidFill>
              </a:rPr>
              <a:t>Википедиа</a:t>
            </a:r>
            <a:r>
              <a:rPr lang="ru-RU" sz="2000" dirty="0" smtClean="0">
                <a:solidFill>
                  <a:schemeClr val="bg1"/>
                </a:solidFill>
              </a:rPr>
              <a:t> (интернет)</a:t>
            </a:r>
            <a:r>
              <a:rPr sz="2000" smtClean="0">
                <a:solidFill>
                  <a:schemeClr val="bg1"/>
                </a:solidFill>
              </a:rPr>
              <a:t/>
            </a:r>
            <a:br>
              <a:rPr sz="2000" smtClean="0">
                <a:solidFill>
                  <a:schemeClr val="bg1"/>
                </a:solidFill>
              </a:rPr>
            </a:br>
            <a:r>
              <a:rPr sz="2000" smtClean="0">
                <a:solidFill>
                  <a:schemeClr val="bg1"/>
                </a:solidFill>
              </a:rPr>
              <a:t>7</a:t>
            </a:r>
            <a:r>
              <a:rPr sz="2000" smtClean="0">
                <a:solidFill>
                  <a:schemeClr val="bg1"/>
                </a:solidFill>
              </a:rPr>
              <a:t>.</a:t>
            </a:r>
            <a:r>
              <a:rPr sz="2000" smtClean="0"/>
              <a:t> </a:t>
            </a:r>
            <a:r>
              <a:rPr sz="2000" smtClean="0">
                <a:solidFill>
                  <a:schemeClr val="bg1"/>
                </a:solidFill>
              </a:rPr>
              <a:t>Articles </a:t>
            </a:r>
            <a:r>
              <a:rPr sz="2000" smtClean="0">
                <a:solidFill>
                  <a:schemeClr val="bg1"/>
                </a:solidFill>
              </a:rPr>
              <a:t>by:</a:t>
            </a:r>
            <a:r>
              <a:rPr sz="2000" smtClean="0">
                <a:solidFill>
                  <a:schemeClr val="bg1"/>
                </a:solidFill>
              </a:rPr>
              <a:t> </a:t>
            </a:r>
            <a:r>
              <a:rPr sz="2000" smtClean="0">
                <a:solidFill>
                  <a:schemeClr val="bg1"/>
                </a:solidFill>
              </a:rPr>
              <a:t> Dr</a:t>
            </a:r>
            <a:r>
              <a:rPr sz="2000" smtClean="0">
                <a:solidFill>
                  <a:schemeClr val="bg1"/>
                </a:solidFill>
              </a:rPr>
              <a:t>. Paul Craig Roberts </a:t>
            </a:r>
            <a:r>
              <a:rPr sz="2000" smtClean="0">
                <a:solidFill>
                  <a:schemeClr val="bg1"/>
                </a:solidFill>
              </a:rPr>
              <a:t>  </a:t>
            </a:r>
            <a:r>
              <a:rPr sz="2000" smtClean="0">
                <a:solidFill>
                  <a:schemeClr val="bg1">
                    <a:lumMod val="95000"/>
                    <a:lumOff val="5000"/>
                  </a:schemeClr>
                </a:solidFill>
              </a:rPr>
              <a:t>http</a:t>
            </a:r>
            <a:r>
              <a:rPr sz="2000" smtClean="0">
                <a:solidFill>
                  <a:schemeClr val="bg1">
                    <a:lumMod val="95000"/>
                    <a:lumOff val="5000"/>
                  </a:schemeClr>
                </a:solidFill>
              </a:rPr>
              <a:t>://paulcraigroberts.org</a:t>
            </a:r>
            <a:r>
              <a:rPr lang="ru-RU" sz="2000" dirty="0" smtClean="0"/>
              <a:t/>
            </a:r>
            <a:br>
              <a:rPr lang="ru-RU" sz="2000" dirty="0" smtClean="0"/>
            </a:br>
            <a:r>
              <a:rPr lang="ru-RU" sz="2000" dirty="0" smtClean="0">
                <a:solidFill>
                  <a:schemeClr val="bg1"/>
                </a:solidFill>
              </a:rPr>
              <a:t/>
            </a:r>
            <a:br>
              <a:rPr lang="ru-RU" sz="2000" dirty="0" smtClean="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 </a:t>
            </a:r>
            <a:br>
              <a:rPr lang="ru-RU" sz="2000" dirty="0" smtClean="0">
                <a:solidFill>
                  <a:schemeClr val="bg1"/>
                </a:solidFill>
              </a:rPr>
            </a:br>
            <a:r>
              <a:rPr lang="ru-RU" altLang="ru-RU" dirty="0" smtClean="0"/>
              <a:t/>
            </a:r>
            <a:br>
              <a:rPr lang="ru-RU" altLang="ru-RU" dirty="0" smtClean="0"/>
            </a:br>
            <a:endParaRPr lang="ru-RU" dirty="0"/>
          </a:p>
        </p:txBody>
      </p:sp>
    </p:spTree>
  </p:cSld>
  <p:clrMapOvr>
    <a:masterClrMapping/>
  </p:clrMapOvr>
  <p:transition spd="med">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28596" y="571480"/>
            <a:ext cx="3214710" cy="4999075"/>
          </a:xfrm>
        </p:spPr>
        <p:txBody>
          <a:bodyPr>
            <a:normAutofit/>
          </a:bodyPr>
          <a:lstStyle/>
          <a:p>
            <a:pPr marL="320040" indent="-320040" fontAlgn="auto">
              <a:spcAft>
                <a:spcPts val="0"/>
              </a:spcAft>
              <a:buClr>
                <a:schemeClr val="accent6">
                  <a:lumMod val="75000"/>
                </a:schemeClr>
              </a:buClr>
              <a:defRPr/>
            </a:pPr>
            <a:r>
              <a:rPr lang="ru-RU" sz="2400" dirty="0" smtClean="0">
                <a:solidFill>
                  <a:schemeClr val="accent5">
                    <a:lumMod val="25000"/>
                  </a:schemeClr>
                </a:solidFill>
              </a:rPr>
              <a:t> </a:t>
            </a:r>
            <a:r>
              <a:rPr lang="ru-RU" sz="2400" dirty="0" smtClean="0">
                <a:solidFill>
                  <a:schemeClr val="bg1"/>
                </a:solidFill>
              </a:rPr>
              <a:t>Где бы ни находился советский человек - на фронте, в тылу страны, в тылу врага, в фашистских лагерях, - всюду и везде он делал всё от него зависящее, чтобы приблизить час  победы.                         </a:t>
            </a:r>
            <a:r>
              <a:rPr sz="2400" smtClean="0">
                <a:solidFill>
                  <a:schemeClr val="bg1"/>
                </a:solidFill>
              </a:rPr>
              <a:t/>
            </a:r>
            <a:br>
              <a:rPr sz="2400" smtClean="0">
                <a:solidFill>
                  <a:schemeClr val="bg1"/>
                </a:solidFill>
              </a:rPr>
            </a:br>
            <a:r>
              <a:rPr lang="ru-RU" sz="2400" dirty="0" smtClean="0">
                <a:solidFill>
                  <a:schemeClr val="bg1"/>
                </a:solidFill>
              </a:rPr>
              <a:t>Г</a:t>
            </a:r>
            <a:r>
              <a:rPr sz="2400" smtClean="0">
                <a:solidFill>
                  <a:schemeClr val="bg1"/>
                </a:solidFill>
              </a:rPr>
              <a:t>. </a:t>
            </a:r>
            <a:r>
              <a:rPr lang="ru-RU" sz="2400" dirty="0" smtClean="0">
                <a:solidFill>
                  <a:schemeClr val="bg1"/>
                </a:solidFill>
              </a:rPr>
              <a:t>Н</a:t>
            </a:r>
            <a:r>
              <a:rPr sz="2400" smtClean="0">
                <a:solidFill>
                  <a:schemeClr val="bg1"/>
                </a:solidFill>
              </a:rPr>
              <a:t>. </a:t>
            </a:r>
            <a:r>
              <a:rPr lang="ru-RU" sz="2400" dirty="0" smtClean="0">
                <a:solidFill>
                  <a:schemeClr val="bg1"/>
                </a:solidFill>
              </a:rPr>
              <a:t>Жуков</a:t>
            </a:r>
            <a:br>
              <a:rPr lang="ru-RU" sz="2400" dirty="0" smtClean="0">
                <a:solidFill>
                  <a:schemeClr val="bg1"/>
                </a:solidFill>
              </a:rPr>
            </a:br>
            <a:endParaRPr lang="ru-RU" sz="2400" dirty="0" smtClean="0">
              <a:solidFill>
                <a:schemeClr val="bg1"/>
              </a:solidFill>
            </a:endParaRPr>
          </a:p>
        </p:txBody>
      </p:sp>
      <p:pic>
        <p:nvPicPr>
          <p:cNvPr id="12291" name="Содержимое 4" descr="Marshal Georgy Zhukov and Marshal Rokossovsky at the Victory Parade in the Red Square"/>
          <p:cNvPicPr>
            <a:picLocks noGrp="1"/>
          </p:cNvPicPr>
          <p:nvPr>
            <p:ph idx="1"/>
          </p:nvPr>
        </p:nvPicPr>
        <p:blipFill>
          <a:blip r:embed="rId2"/>
          <a:srcRect/>
          <a:stretch>
            <a:fillRect/>
          </a:stretch>
        </p:blipFill>
        <p:spPr>
          <a:xfrm>
            <a:off x="3643313" y="357188"/>
            <a:ext cx="5214937" cy="6072187"/>
          </a:xfrm>
        </p:spPr>
      </p:pic>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Содержимое 4" descr="Military Parade in the Red Square on the 7th November 1941"/>
          <p:cNvPicPr>
            <a:picLocks noGrp="1"/>
          </p:cNvPicPr>
          <p:nvPr>
            <p:ph idx="1"/>
          </p:nvPr>
        </p:nvPicPr>
        <p:blipFill>
          <a:blip r:embed="rId2"/>
          <a:srcRect/>
          <a:stretch>
            <a:fillRect/>
          </a:stretch>
        </p:blipFill>
        <p:spPr>
          <a:xfrm>
            <a:off x="0" y="0"/>
            <a:ext cx="9144000" cy="4214813"/>
          </a:xfrm>
        </p:spPr>
      </p:pic>
      <p:sp>
        <p:nvSpPr>
          <p:cNvPr id="10242" name="Rectangle 2"/>
          <p:cNvSpPr>
            <a:spLocks noGrp="1" noChangeArrowheads="1"/>
          </p:cNvSpPr>
          <p:nvPr>
            <p:ph type="title"/>
          </p:nvPr>
        </p:nvSpPr>
        <p:spPr>
          <a:xfrm>
            <a:off x="142844" y="4143380"/>
            <a:ext cx="9001156" cy="2500330"/>
          </a:xfrm>
        </p:spPr>
        <p:txBody>
          <a:bodyPr/>
          <a:lstStyle/>
          <a:p>
            <a:pPr algn="ctr" fontAlgn="auto">
              <a:spcAft>
                <a:spcPts val="0"/>
              </a:spcAft>
              <a:defRPr/>
            </a:pPr>
            <a:r>
              <a:rPr sz="1800" smtClean="0">
                <a:solidFill>
                  <a:schemeClr val="bg2">
                    <a:lumMod val="75000"/>
                  </a:schemeClr>
                </a:solidFill>
              </a:rPr>
              <a:t>A PARADE OF GRIM DETERMINATION </a:t>
            </a:r>
            <a:r>
              <a:rPr lang="ru-RU" sz="1800" dirty="0" smtClean="0">
                <a:solidFill>
                  <a:schemeClr val="bg2">
                    <a:lumMod val="75000"/>
                  </a:schemeClr>
                </a:solidFill>
              </a:rPr>
              <a:t/>
            </a:r>
            <a:br>
              <a:rPr lang="ru-RU" sz="1800" dirty="0" smtClean="0">
                <a:solidFill>
                  <a:schemeClr val="bg2">
                    <a:lumMod val="75000"/>
                  </a:schemeClr>
                </a:solidFill>
              </a:rPr>
            </a:br>
            <a:r>
              <a:rPr sz="1800" smtClean="0">
                <a:solidFill>
                  <a:schemeClr val="bg2">
                    <a:lumMod val="75000"/>
                  </a:schemeClr>
                </a:solidFill>
              </a:rPr>
              <a:t>    In the </a:t>
            </a:r>
            <a:r>
              <a:rPr sz="1800" err="1" smtClean="0">
                <a:solidFill>
                  <a:schemeClr val="bg2">
                    <a:lumMod val="75000"/>
                  </a:schemeClr>
                </a:solidFill>
              </a:rPr>
              <a:t>louring</a:t>
            </a:r>
            <a:r>
              <a:rPr sz="1800" smtClean="0">
                <a:solidFill>
                  <a:schemeClr val="bg2">
                    <a:lumMod val="75000"/>
                  </a:schemeClr>
                </a:solidFill>
              </a:rPr>
              <a:t> morning of 7th November 1941, with the enemy having already approached Moscow at a distance of only 15 miles, nevertheless, Stalin did intrepidly take a military parade in the Red Square as usual to celebrate the 24th anniversary of the Great Revolution.</a:t>
            </a:r>
            <a:br>
              <a:rPr sz="1800" smtClean="0">
                <a:solidFill>
                  <a:schemeClr val="bg2">
                    <a:lumMod val="75000"/>
                  </a:schemeClr>
                </a:solidFill>
              </a:rPr>
            </a:br>
            <a:r>
              <a:rPr sz="1800" smtClean="0">
                <a:solidFill>
                  <a:schemeClr val="bg2">
                    <a:lumMod val="75000"/>
                  </a:schemeClr>
                </a:solidFill>
              </a:rPr>
              <a:t/>
            </a:r>
            <a:br>
              <a:rPr sz="1800" smtClean="0">
                <a:solidFill>
                  <a:schemeClr val="bg2">
                    <a:lumMod val="75000"/>
                  </a:schemeClr>
                </a:solidFill>
              </a:rPr>
            </a:br>
            <a:r>
              <a:rPr sz="1800" smtClean="0">
                <a:solidFill>
                  <a:schemeClr val="bg2">
                    <a:lumMod val="75000"/>
                  </a:schemeClr>
                </a:solidFill>
              </a:rPr>
              <a:t>    Having learnt of Stalin's speech broadcast during the parade, Hitler was infuriated with Russia's sturdy defiance. Evidently, the </a:t>
            </a:r>
            <a:r>
              <a:rPr sz="1800" err="1" smtClean="0">
                <a:solidFill>
                  <a:schemeClr val="bg2">
                    <a:lumMod val="75000"/>
                  </a:schemeClr>
                </a:solidFill>
              </a:rPr>
              <a:t>Führer</a:t>
            </a:r>
            <a:r>
              <a:rPr sz="1800" smtClean="0">
                <a:solidFill>
                  <a:schemeClr val="bg2">
                    <a:lumMod val="75000"/>
                  </a:schemeClr>
                </a:solidFill>
              </a:rPr>
              <a:t> and his hangmen did not realize that nothing on earth could daunt Russians. </a:t>
            </a:r>
            <a:r>
              <a:rPr lang="ru-RU" sz="1800" i="1" dirty="0" smtClean="0">
                <a:solidFill>
                  <a:schemeClr val="bg2">
                    <a:lumMod val="75000"/>
                  </a:schemeClr>
                </a:solidFill>
              </a:rPr>
              <a:t>(M. </a:t>
            </a:r>
            <a:r>
              <a:rPr lang="ru-RU" sz="1800" i="1" dirty="0" err="1" smtClean="0">
                <a:solidFill>
                  <a:schemeClr val="bg2">
                    <a:lumMod val="75000"/>
                  </a:schemeClr>
                </a:solidFill>
              </a:rPr>
              <a:t>Kuznetsov</a:t>
            </a:r>
            <a:r>
              <a:rPr lang="ru-RU" sz="1800" i="1" dirty="0" smtClean="0">
                <a:solidFill>
                  <a:schemeClr val="bg2">
                    <a:lumMod val="75000"/>
                  </a:schemeClr>
                </a:solidFill>
              </a:rPr>
              <a:t>)</a:t>
            </a:r>
            <a:r>
              <a:rPr lang="ru-RU" sz="1800" dirty="0" smtClean="0">
                <a:solidFill>
                  <a:schemeClr val="bg2">
                    <a:lumMod val="75000"/>
                  </a:schemeClr>
                </a:solidFill>
              </a:rPr>
              <a:t> </a:t>
            </a:r>
            <a:endParaRPr lang="ru-RU" altLang="ru-RU" sz="1800" dirty="0" smtClean="0">
              <a:solidFill>
                <a:schemeClr val="bg2">
                  <a:lumMod val="75000"/>
                </a:schemeClr>
              </a:solidFill>
            </a:endParaRPr>
          </a:p>
        </p:txBody>
      </p:sp>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idx="1"/>
          </p:nvPr>
        </p:nvSpPr>
        <p:spPr>
          <a:xfrm>
            <a:off x="285720" y="357166"/>
            <a:ext cx="8229600" cy="5000625"/>
          </a:xfrm>
        </p:spPr>
        <p:txBody>
          <a:bodyPr/>
          <a:lstStyle/>
          <a:p>
            <a:pPr indent="-255588"/>
            <a:endParaRPr lang="ru-RU" altLang="ru-RU" smtClean="0"/>
          </a:p>
        </p:txBody>
      </p:sp>
      <p:sp>
        <p:nvSpPr>
          <p:cNvPr id="11266" name="Rectangle 2"/>
          <p:cNvSpPr>
            <a:spLocks noGrp="1" noChangeArrowheads="1"/>
          </p:cNvSpPr>
          <p:nvPr>
            <p:ph type="title"/>
          </p:nvPr>
        </p:nvSpPr>
        <p:spPr>
          <a:xfrm>
            <a:off x="428596" y="0"/>
            <a:ext cx="8215370" cy="6357982"/>
          </a:xfrm>
        </p:spPr>
        <p:txBody>
          <a:bodyPr>
            <a:noAutofit/>
          </a:bodyPr>
          <a:lstStyle/>
          <a:p>
            <a:pPr fontAlgn="auto">
              <a:spcAft>
                <a:spcPts val="0"/>
              </a:spcAft>
              <a:defRPr/>
            </a:pPr>
            <a:r>
              <a:rPr sz="2000" b="1" smtClean="0">
                <a:solidFill>
                  <a:schemeClr val="bg1"/>
                </a:solidFill>
              </a:rPr>
              <a:t>Stalingrad remembered </a:t>
            </a:r>
            <a:r>
              <a:rPr lang="ru-RU" sz="2000" dirty="0" smtClean="0">
                <a:solidFill>
                  <a:schemeClr val="bg1"/>
                </a:solidFill>
              </a:rPr>
              <a:t/>
            </a:r>
            <a:br>
              <a:rPr lang="ru-RU" sz="2000" dirty="0" smtClean="0">
                <a:solidFill>
                  <a:schemeClr val="bg1"/>
                </a:solidFill>
              </a:rPr>
            </a:br>
            <a:r>
              <a:rPr sz="2000" smtClean="0">
                <a:solidFill>
                  <a:schemeClr val="bg1"/>
                </a:solidFill>
              </a:rPr>
              <a:t>    Few battles on the Eastern front in World War II are remembered by people in the West. Ask anyone about the battles around Kharkov, or the perfect breakthrough of Operation Bagration, and you’re unlucky to get an answer. But mention Stalingrad, and most people will know that a titanic battle happened there, even if they couldn’t tell you where it is.</a:t>
            </a:r>
            <a:r>
              <a:rPr lang="ru-RU" sz="2000" dirty="0" smtClean="0">
                <a:solidFill>
                  <a:schemeClr val="bg1"/>
                </a:solidFill>
              </a:rPr>
              <a:t/>
            </a:r>
            <a:br>
              <a:rPr lang="ru-RU" sz="2000" dirty="0" smtClean="0">
                <a:solidFill>
                  <a:schemeClr val="bg1"/>
                </a:solidFill>
              </a:rPr>
            </a:br>
            <a:r>
              <a:rPr sz="2000" smtClean="0">
                <a:solidFill>
                  <a:schemeClr val="bg1"/>
                </a:solidFill>
              </a:rPr>
              <a:t>    The Battle of Stalingrad was a major battle of World War II in which Nazi Germany and its allies fought the Soviet Union for control of the city of Stalingrad (now Volgograd) in southwestern Russia. It took place between 17 July 1942 and 2 February 1943, and is often cited as one of the turning points of the war.</a:t>
            </a:r>
            <a:r>
              <a:rPr lang="ru-RU" sz="2000" dirty="0" smtClean="0">
                <a:solidFill>
                  <a:schemeClr val="bg1"/>
                </a:solidFill>
              </a:rPr>
              <a:t/>
            </a:r>
            <a:br>
              <a:rPr lang="ru-RU" sz="2000" dirty="0" smtClean="0">
                <a:solidFill>
                  <a:schemeClr val="bg1"/>
                </a:solidFill>
              </a:rPr>
            </a:br>
            <a:r>
              <a:rPr sz="2000" smtClean="0">
                <a:solidFill>
                  <a:schemeClr val="bg1"/>
                </a:solidFill>
              </a:rPr>
              <a:t>    Stalingrad is probably best remembered as the place where the Nazi expansion into Europe came up against Russian heroic defence. For Russian people, it is one of their proudest episodes, one of their best military operations of the war.</a:t>
            </a:r>
            <a:r>
              <a:rPr lang="ru-RU" sz="2000" dirty="0" smtClean="0">
                <a:solidFill>
                  <a:schemeClr val="bg1"/>
                </a:solidFill>
              </a:rPr>
              <a:t/>
            </a:r>
            <a:br>
              <a:rPr lang="ru-RU" sz="2000" dirty="0" smtClean="0">
                <a:solidFill>
                  <a:schemeClr val="bg1"/>
                </a:solidFill>
              </a:rPr>
            </a:br>
            <a:r>
              <a:rPr sz="2000" smtClean="0">
                <a:solidFill>
                  <a:schemeClr val="bg1"/>
                </a:solidFill>
              </a:rPr>
              <a:t>  The open plains of Russia were good country for the mobile German tanks supported by air-attacks: Blitzkrieg, literally, ‘lightning war”. However, the block-by-block, house-by-house and room-by-room fighting that happened in the city of Stalingrad didn’t suit the German method of war. Heroic Russian defence made the Germans pay for every yard of ground.</a:t>
            </a:r>
            <a:r>
              <a:rPr lang="ru-RU" sz="2000" dirty="0" smtClean="0">
                <a:solidFill>
                  <a:schemeClr val="bg1"/>
                </a:solidFill>
              </a:rPr>
              <a:t/>
            </a:r>
            <a:br>
              <a:rPr lang="ru-RU" sz="2000" dirty="0" smtClean="0">
                <a:solidFill>
                  <a:schemeClr val="bg1"/>
                </a:solidFill>
              </a:rPr>
            </a:br>
            <a:r>
              <a:rPr sz="2000" smtClean="0">
                <a:solidFill>
                  <a:schemeClr val="bg1"/>
                </a:solidFill>
              </a:rPr>
              <a:t>    On the 31 January 1943 the German Sixth Army surrendered to the Russians. Almost 65,000 Germans were prisoners.</a:t>
            </a:r>
            <a:endParaRPr lang="ru-RU" altLang="ru-RU" sz="2000" dirty="0" smtClean="0">
              <a:solidFill>
                <a:schemeClr val="bg1"/>
              </a:solidFill>
            </a:endParaRPr>
          </a:p>
        </p:txBody>
      </p:sp>
    </p:spTree>
  </p:cSld>
  <p:clrMapOvr>
    <a:masterClrMapping/>
  </p:clrMapOvr>
  <p:transition spd="med">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320040" indent="-320040" algn="ctr" fontAlgn="auto">
              <a:spcAft>
                <a:spcPts val="0"/>
              </a:spcAft>
              <a:buClr>
                <a:schemeClr val="accent6">
                  <a:lumMod val="75000"/>
                </a:schemeClr>
              </a:buClr>
              <a:defRPr/>
            </a:pPr>
            <a:r>
              <a:rPr smtClean="0">
                <a:solidFill>
                  <a:srgbClr val="3333CC"/>
                </a:solidFill>
              </a:rPr>
              <a:t>The Battle for Stalingrad</a:t>
            </a:r>
            <a:endParaRPr lang="ru-RU" altLang="ru-RU" smtClean="0"/>
          </a:p>
        </p:txBody>
      </p:sp>
      <p:pic>
        <p:nvPicPr>
          <p:cNvPr id="15363" name="Picture 6" descr="0011"/>
          <p:cNvPicPr>
            <a:picLocks noChangeAspect="1" noChangeArrowheads="1"/>
          </p:cNvPicPr>
          <p:nvPr/>
        </p:nvPicPr>
        <p:blipFill>
          <a:blip r:embed="rId2"/>
          <a:srcRect/>
          <a:stretch>
            <a:fillRect/>
          </a:stretch>
        </p:blipFill>
        <p:spPr bwMode="auto">
          <a:xfrm>
            <a:off x="0" y="4857750"/>
            <a:ext cx="2786063" cy="2000250"/>
          </a:xfrm>
          <a:prstGeom prst="rect">
            <a:avLst/>
          </a:prstGeom>
          <a:noFill/>
          <a:ln w="9525">
            <a:noFill/>
            <a:miter lim="800000"/>
            <a:headEnd/>
            <a:tailEnd/>
          </a:ln>
        </p:spPr>
      </p:pic>
      <p:pic>
        <p:nvPicPr>
          <p:cNvPr id="15364" name="Picture 4" descr="сталинградская"/>
          <p:cNvPicPr>
            <a:picLocks noGrp="1" noChangeAspect="1" noChangeArrowheads="1"/>
          </p:cNvPicPr>
          <p:nvPr>
            <p:ph idx="1"/>
          </p:nvPr>
        </p:nvPicPr>
        <p:blipFill>
          <a:blip r:embed="rId3"/>
          <a:srcRect/>
          <a:stretch>
            <a:fillRect/>
          </a:stretch>
        </p:blipFill>
        <p:spPr>
          <a:xfrm>
            <a:off x="0" y="1571625"/>
            <a:ext cx="4572000" cy="5286375"/>
          </a:xfrm>
          <a:noFill/>
        </p:spPr>
      </p:pic>
      <p:pic>
        <p:nvPicPr>
          <p:cNvPr id="15365" name="Picture 5" descr="сталингр"/>
          <p:cNvPicPr>
            <a:picLocks noChangeAspect="1" noChangeArrowheads="1"/>
          </p:cNvPicPr>
          <p:nvPr/>
        </p:nvPicPr>
        <p:blipFill>
          <a:blip r:embed="rId4"/>
          <a:srcRect/>
          <a:stretch>
            <a:fillRect/>
          </a:stretch>
        </p:blipFill>
        <p:spPr bwMode="auto">
          <a:xfrm>
            <a:off x="4714875" y="1571625"/>
            <a:ext cx="4246563" cy="52863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Прямоугольник 3"/>
          <p:cNvSpPr>
            <a:spLocks noChangeArrowheads="1"/>
          </p:cNvSpPr>
          <p:nvPr/>
        </p:nvSpPr>
        <p:spPr bwMode="auto">
          <a:xfrm>
            <a:off x="1" y="214290"/>
            <a:ext cx="3286116" cy="6247864"/>
          </a:xfrm>
          <a:prstGeom prst="rect">
            <a:avLst/>
          </a:prstGeom>
          <a:noFill/>
          <a:ln w="9525">
            <a:noFill/>
            <a:miter lim="800000"/>
            <a:headEnd/>
            <a:tailEnd/>
          </a:ln>
        </p:spPr>
        <p:txBody>
          <a:bodyPr wrap="square">
            <a:spAutoFit/>
          </a:bodyPr>
          <a:lstStyle/>
          <a:p>
            <a:r>
              <a:rPr lang="en-US" sz="2000" dirty="0" smtClean="0"/>
              <a:t>Many children find stories about the war interesting and very exciting. But because the war happened almost 70 years ago most elementary school children today have no direct personal connection to these events. Pupils are often able to form their own opinions about the war after learning the historical facts. Indeed ‘The war’ is a concept they understand but they are often unable to name specific events or people. They don’t have an overview or see connections between the events. </a:t>
            </a:r>
            <a:endParaRPr lang="ru-RU" sz="2000" dirty="0"/>
          </a:p>
        </p:txBody>
      </p:sp>
      <p:pic>
        <p:nvPicPr>
          <p:cNvPr id="16" name="Рисунок 2" descr="My grandfather was an artillerist"/>
          <p:cNvPicPr>
            <a:picLocks noChangeAspect="1" noChangeArrowheads="1"/>
          </p:cNvPicPr>
          <p:nvPr/>
        </p:nvPicPr>
        <p:blipFill>
          <a:blip r:embed="rId2"/>
          <a:srcRect/>
          <a:stretch>
            <a:fillRect/>
          </a:stretch>
        </p:blipFill>
        <p:spPr bwMode="auto">
          <a:xfrm>
            <a:off x="4714875" y="214291"/>
            <a:ext cx="4429125" cy="3071834"/>
          </a:xfrm>
          <a:prstGeom prst="rect">
            <a:avLst/>
          </a:prstGeom>
          <a:noFill/>
          <a:ln w="9525">
            <a:noFill/>
            <a:miter lim="800000"/>
            <a:headEnd/>
            <a:tailEnd/>
          </a:ln>
        </p:spPr>
      </p:pic>
      <p:pic>
        <p:nvPicPr>
          <p:cNvPr id="17" name="Picture 6"/>
          <p:cNvPicPr>
            <a:picLocks noChangeAspect="1" noChangeArrowheads="1"/>
          </p:cNvPicPr>
          <p:nvPr/>
        </p:nvPicPr>
        <p:blipFill>
          <a:blip r:embed="rId3"/>
          <a:srcRect/>
          <a:stretch>
            <a:fillRect/>
          </a:stretch>
        </p:blipFill>
        <p:spPr bwMode="auto">
          <a:xfrm>
            <a:off x="3357554" y="0"/>
            <a:ext cx="5786446" cy="6643678"/>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colormaster">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emplate>Sun2</Template>
  <TotalTime>1355</TotalTime>
  <Words>1083</Words>
  <Application>Microsoft Office PowerPoint</Application>
  <PresentationFormat>Экран (4:3)</PresentationFormat>
  <Paragraphs>160</Paragraphs>
  <Slides>47</Slides>
  <Notes>0</Notes>
  <HiddenSlides>0</HiddenSlides>
  <MMClips>1</MMClips>
  <ScaleCrop>false</ScaleCrop>
  <HeadingPairs>
    <vt:vector size="4" baseType="variant">
      <vt:variant>
        <vt:lpstr>Тема</vt:lpstr>
      </vt:variant>
      <vt:variant>
        <vt:i4>2</vt:i4>
      </vt:variant>
      <vt:variant>
        <vt:lpstr>Заголовки слайдов</vt:lpstr>
      </vt:variant>
      <vt:variant>
        <vt:i4>47</vt:i4>
      </vt:variant>
    </vt:vector>
  </HeadingPairs>
  <TitlesOfParts>
    <vt:vector size="49" baseType="lpstr">
      <vt:lpstr>1_colormaster</vt:lpstr>
      <vt:lpstr>Бумажная</vt:lpstr>
      <vt:lpstr>Слайд 1</vt:lpstr>
      <vt:lpstr>RUSSIA   AT  WAR 1941 - 1945  </vt:lpstr>
      <vt:lpstr>Our Cause Is Right The Enemy Will Be Smashed Victory Will Be Ours!  Наше Дело Правое Враг Будет Разбит Победа Будет За Нами!  </vt:lpstr>
      <vt:lpstr> </vt:lpstr>
      <vt:lpstr> Где бы ни находился советский человек - на фронте, в тылу страны, в тылу врага, в фашистских лагерях, - всюду и везде он делал всё от него зависящее, чтобы приблизить час  победы.                          Г. Н. Жуков </vt:lpstr>
      <vt:lpstr>A PARADE OF GRIM DETERMINATION      In the louring morning of 7th November 1941, with the enemy having already approached Moscow at a distance of only 15 miles, nevertheless, Stalin did intrepidly take a military parade in the Red Square as usual to celebrate the 24th anniversary of the Great Revolution.      Having learnt of Stalin's speech broadcast during the parade, Hitler was infuriated with Russia's sturdy defiance. Evidently, the Führer and his hangmen did not realize that nothing on earth could daunt Russians. (M. Kuznetsov) </vt:lpstr>
      <vt:lpstr>Stalingrad remembered      Few battles on the Eastern front in World War II are remembered by people in the West. Ask anyone about the battles around Kharkov, or the perfect breakthrough of Operation Bagration, and you’re unlucky to get an answer. But mention Stalingrad, and most people will know that a titanic battle happened there, even if they couldn’t tell you where it is.     The Battle of Stalingrad was a major battle of World War II in which Nazi Germany and its allies fought the Soviet Union for control of the city of Stalingrad (now Volgograd) in southwestern Russia. It took place between 17 July 1942 and 2 February 1943, and is often cited as one of the turning points of the war.     Stalingrad is probably best remembered as the place where the Nazi expansion into Europe came up against Russian heroic defence. For Russian people, it is one of their proudest episodes, one of their best military operations of the war.   The open plains of Russia were good country for the mobile German tanks supported by air-attacks: Blitzkrieg, literally, ‘lightning war”. However, the block-by-block, house-by-house and room-by-room fighting that happened in the city of Stalingrad didn’t suit the German method of war. Heroic Russian defence made the Germans pay for every yard of ground.     On the 31 January 1943 the German Sixth Army surrendered to the Russians. Almost 65,000 Germans were prisoners.</vt:lpstr>
      <vt:lpstr>The Battle for Stalingrad</vt:lpstr>
      <vt:lpstr>Слайд 9</vt:lpstr>
      <vt:lpstr>       My grandmother was a military medical officer. She used to treat not only Russian wounded soldiers, but also German prisoners of war.     Out of my grandmother's five brothers, three gave their lives in the sacred fighting for the independence and liberty of our Motherland, and only two of them returned home heroes. Or rather they returned to the ruins that had remained of the once thriving town where their home used to be before the war. (M. Kuznetsov)    </vt:lpstr>
      <vt:lpstr>ОГОНЬ! FIRE!      My grandfather was an artilleryman. He beat Germans bravely in 1914 – 1918, and then he beat them again even more bravely and fiercely in 1941 – 1945.     All of my grandparents, as well as their siblings and children, defended our Motherland with the utmost self-sacrifice and velour. I am very proud of my ancestors. They were true heroes. (M. Kuznetsov)    STALIN'S ARTILLERY WAS THE BEST IN THE WORLD   </vt:lpstr>
      <vt:lpstr>Слайд 12</vt:lpstr>
      <vt:lpstr>Слайд 13</vt:lpstr>
      <vt:lpstr>A group of Jews, including a small boy, is escorted from the Warsaw Ghetto by German soldiers in this April 19, 1943 photo. The picture formed part of a report from SS Gen. Stroop to his Commanding Officer, and was introduced as evidence to the War Crimes trials in Nuremberg in 1945.</vt:lpstr>
      <vt:lpstr>Слайд 15</vt:lpstr>
      <vt:lpstr>The 900-day Siege of Leningrad  This was undoubtedly the most tragic period in the history of the city, a period full of suffering and heroism. For everyone who lives in St. Petersburg the Blokada (the Siege) of Leningrad is an important part of the city's heritage and a painful memory for the population's older generations.  Less than two and a half months after the Soviet Union was attacked by Nazi Germany, German troops were already approaching Leningrad. The Red Army was outflanked and on September 8 1941 the Germans had fully encircled Leningrad and the siege began. The siege lasted for a total of 900 days, from September 8 1941 until January 27 1944. The city's almost 3 million civilians (including about 400,000 children) refused to surrender and endured rapidly increasing hardships in the encircled city. </vt:lpstr>
      <vt:lpstr>Слайд 17</vt:lpstr>
      <vt:lpstr>On Monday, August 6, 1945, a mushroom cloud billows into the sky about one hour after an atomic bomb was dropped by American B-29 bomber, the Enola Gay, detonating above Hiroshima, Japan. Nearly 80,000 people are believed to have been killed immediately, with possibly another 60,000 survivors dying of injuries and radiation exposure by 1950. (AP Photo/U.S. Army via Hiroshima Peace Memorial Museum)</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    Two hundred captive German military banners and standards were chosen out of many, and prepared to be flung down at the Victors' feet during the Great Victory Parade in the sacred Red Square in Moscow on the 24th of June 1945  </vt:lpstr>
      <vt:lpstr>The triumph of good over evil. 200 captured Nazi banners were tilted down in dishonour in the Red Square, Moscow</vt:lpstr>
      <vt:lpstr>       </vt:lpstr>
      <vt:lpstr>Слайд 32</vt:lpstr>
      <vt:lpstr>Слайд 33</vt:lpstr>
      <vt:lpstr>Слайд 34</vt:lpstr>
      <vt:lpstr>1.  When did Adolf Hitler come to power?                                      a)  in 1923                                                                                                       b)  in 1933                                                                                                       c) in 1938  2. When did  the World War II start?                                            a)  in  1938                                                                                                     b)  in  1939                                                                                                     c) in  1940 3. What two countries were Germany’s allies?                             a) Italy and  Japan                                                                                                     b) Italy and Spain                                                                                                     c) Japan and China  4.  Who was head of Germany’s Luftwaffe?                                  a) Herman Goering                                                                                                     b) Heinrich Himmler                                                                                                      c) Martin Borman 5. What two countries declared war on  Germany       after  the Nazi troops invaded Poland?                                     a) Great Britain and the USA                                                                                                      b) Norway and Denmark                                                                                                     c) France and Great Britain 6. What was the only WWII  battle  that  was     fought   solely in the air?                                                         a)  the Battle of Britain                                                                                                     b)  the   Battle  of Stalingrad                                                                                                     c)   the   Battle  of Berlin 7. Who was Britain’s Prime Minister during     the war?                                                                                   a) Harold Winston                                                                                                      b) Winston Churchill                                                                                                     c) Margaret Thatcher    </vt:lpstr>
      <vt:lpstr>Слайд 36</vt:lpstr>
      <vt:lpstr>Слайд 37</vt:lpstr>
      <vt:lpstr>Слайд 38</vt:lpstr>
      <vt:lpstr>Слайд 39</vt:lpstr>
      <vt:lpstr>Слайд 40</vt:lpstr>
      <vt:lpstr>Слайд 41</vt:lpstr>
      <vt:lpstr>Слайд 42</vt:lpstr>
      <vt:lpstr>Слайд 43</vt:lpstr>
      <vt:lpstr>Слайд 44</vt:lpstr>
      <vt:lpstr>Conclusion: There is nothing horrible and awful than war. In comparison we’ve taken three different articles. They are very different. History can’t be rewritten. Monuments and memorials erected in honor of dead shouldn’t be ruined. Sufferings, famine, death of innocent children mustn’t be forgotten. Never. New lie bear new lie. People must live in peace, not in lie. During preparation for our project we intently surf the net in searching for useful information about WW2 in the English language. Unfortunately, we didn’t find any truthful material in foreign mass media. We faced to misunderstanding and a strong wish of the abroad historians to rewrite the history of Russia. Our generation will never betray our ancestors’ glorious victory on fascism. We’ll always remember their immortal deeds for the benefit of the good fortune and happy life and cloudless sky over our heads. We won’t allow to pagan the history of Russia and dear veterans. They are the only witnesses and they are still alive. That is why it was necessary to do this project on the 70th anniversary eve. We made a survey among the students of 5-11 forms of our school (approximately 35%) to consider what they know about WW2. They were given questions in English. Now you are able to see the results.  Naturally, the students of the upper grades showed the best results. Others show good knowledge of WW2 events. Also we organized “The best poem about war” contest and “The best booklet“. </vt:lpstr>
      <vt:lpstr>Our generation will never betray our ancestors’ glorious victory on fascism. We’ll always remember their immortal deeds for the benefit of the good fortune and happy life and cloudless sky over our heads. </vt:lpstr>
      <vt:lpstr>Список использованной литературы   1. Аксел А. Герои России. 1941-1945 / А. Аксел. – М.: Интерстамо, 2002. 2. Баграмян И.Х. Так мы шли к победе. Военные мемуары / И.Х.Баграмян. – М.: Воениздат, 1990. 3. Дмитриенко В.П. История Отечества. XX век.: Пособие для учащихся / В.П. Дмитриенко, В.Д. Есаков, В.А. Шестаков. – М.: Дрофа, 2002. 4. Краткая всемирная история. В 2 книгах / Под ред. А.З. Манфреда. – М.: Изд-во Наука, 1996. 5. Падерин А.А. Война и мир: роль духовной культуры в воспитании патриотического сознания / А.А. Падерин // Материалы научно-практической конференции. – Москва: Изд-во Серебряные нити, 2005. 6. Википедиа (интернет) 7. Articles by:  Dr. Paul Craig Roberts   http://paulcraigroberts.org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89</cp:revision>
  <dcterms:created xsi:type="dcterms:W3CDTF">2010-04-04T06:24:22Z</dcterms:created>
  <dcterms:modified xsi:type="dcterms:W3CDTF">2015-05-03T15:49:05Z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000800ac1d000000000001023620</vt:lpwstr>
  </property>
</Properties>
</file>