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3" r:id="rId5"/>
    <p:sldId id="262" r:id="rId6"/>
    <p:sldId id="258" r:id="rId7"/>
    <p:sldId id="259" r:id="rId8"/>
    <p:sldId id="267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3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9F9D-2303-4014-91A7-0CB95F555048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0E6C-CFD3-4D56-8C4C-6AE604EF7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9F9D-2303-4014-91A7-0CB95F555048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0E6C-CFD3-4D56-8C4C-6AE604EF7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9F9D-2303-4014-91A7-0CB95F555048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0E6C-CFD3-4D56-8C4C-6AE604EF7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B9DC41D-7879-4F25-B5AB-81B941ABCD3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9F9D-2303-4014-91A7-0CB95F555048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0E6C-CFD3-4D56-8C4C-6AE604EF7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9F9D-2303-4014-91A7-0CB95F555048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0E6C-CFD3-4D56-8C4C-6AE604EF7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9F9D-2303-4014-91A7-0CB95F555048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0E6C-CFD3-4D56-8C4C-6AE604EF7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9F9D-2303-4014-91A7-0CB95F555048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0E6C-CFD3-4D56-8C4C-6AE604EF7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9F9D-2303-4014-91A7-0CB95F555048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0E6C-CFD3-4D56-8C4C-6AE604EF7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9F9D-2303-4014-91A7-0CB95F555048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0E6C-CFD3-4D56-8C4C-6AE604EF7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9F9D-2303-4014-91A7-0CB95F555048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0E6C-CFD3-4D56-8C4C-6AE604EF7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9F9D-2303-4014-91A7-0CB95F555048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30E6C-CFD3-4D56-8C4C-6AE604EF7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39F9D-2303-4014-91A7-0CB95F555048}" type="datetimeFigureOut">
              <a:rPr lang="ru-RU" smtClean="0"/>
              <a:pPr/>
              <a:t>03.02.2010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30E6C-CFD3-4D56-8C4C-6AE604EF7F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kyiv-moscow.narod.ru/photo/P1010686.JPG" TargetMode="External"/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hyperlink" Target="http://nina1967.ucoz.ru/_pu/0/4697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egapolisural.ru/images/support_gallery/333_posylka1.jpg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www.vipmed.ru/images/8marta.jpg" TargetMode="External"/><Relationship Id="rId9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K:\&#1091;&#1088;&#1086;&#1082;&#1080;%202%20&#1082;&#1083;&#1072;&#1089;&#1089;\&#1090;&#1077;&#1084;&#1072;%201\&#1091;&#1088;&#1086;&#1082;%204-5\41_-_Urok_1-4-5_-_Upr._10.mp3" TargetMode="External"/><Relationship Id="rId4" Type="http://schemas.openxmlformats.org/officeDocument/2006/relationships/image" Target="../media/image1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K:\&#1091;&#1088;&#1086;&#1082;&#1080;%202%20&#1082;&#1083;&#1072;&#1089;&#1089;\&#1090;&#1077;&#1084;&#1072;%201\&#1091;&#1088;&#1086;&#1082;%204-5\35_-_Urok_1-3_-_Upr._1.mp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K:\&#1091;&#1088;&#1086;&#1082;&#1080;%202%20&#1082;&#1083;&#1072;&#1089;&#1089;\&#1090;&#1077;&#1084;&#1072;%201\&#1091;&#1088;&#1086;&#1082;%204-5\39_-_Urok_1-4-5_-_Upr._2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K:\&#1091;&#1088;&#1086;&#1082;&#1080;%202%20&#1082;&#1083;&#1072;&#1089;&#1089;\&#1090;&#1077;&#1084;&#1072;%201\&#1091;&#1088;&#1086;&#1082;%204-5\40_-_Urok_1-4-5_-_Upr._8.mp3" TargetMode="External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772400" cy="1470025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Урок 4-5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2786058"/>
            <a:ext cx="7858180" cy="1752600"/>
          </a:xfrm>
        </p:spPr>
        <p:txBody>
          <a:bodyPr>
            <a:noAutofit/>
          </a:bodyPr>
          <a:lstStyle/>
          <a:p>
            <a:r>
              <a:rPr lang="en-US" sz="5400" b="1" dirty="0" err="1" smtClean="0">
                <a:solidFill>
                  <a:schemeClr val="accent6">
                    <a:lumMod val="50000"/>
                  </a:schemeClr>
                </a:solidFill>
              </a:rPr>
              <a:t>Wir</a:t>
            </a:r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5400" b="1" dirty="0" err="1" smtClean="0">
                <a:solidFill>
                  <a:schemeClr val="accent6">
                    <a:lumMod val="50000"/>
                  </a:schemeClr>
                </a:solidFill>
              </a:rPr>
              <a:t>spielen</a:t>
            </a:r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</a:rPr>
              <a:t> und singen</a:t>
            </a:r>
          </a:p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en-US" sz="5400" b="1" dirty="0" err="1" smtClean="0">
                <a:solidFill>
                  <a:schemeClr val="accent6">
                    <a:lumMod val="50000"/>
                  </a:schemeClr>
                </a:solidFill>
              </a:rPr>
              <a:t>Wiederholung</a:t>
            </a:r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5 из 8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71480"/>
            <a:ext cx="2582067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Картинка 16 из 400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3786190"/>
            <a:ext cx="1522413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Картинка 1 из 5962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00892" y="357166"/>
            <a:ext cx="14287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Картинка 1 из 1465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5008" y="3286124"/>
            <a:ext cx="2714625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000364" y="0"/>
            <a:ext cx="37073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Was ist das?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643182"/>
            <a:ext cx="26782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der Br. .f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2071678"/>
            <a:ext cx="30015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as P .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ket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786454"/>
            <a:ext cx="43122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die Postk.rte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27873" y="5214950"/>
            <a:ext cx="42091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das </a:t>
            </a:r>
            <a:r>
              <a:rPr lang="en-US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Päck</a:t>
            </a:r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.. en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2643182"/>
            <a:ext cx="702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ie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72396" y="5214950"/>
            <a:ext cx="8467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ch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488" y="5786454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29454" y="2071678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44" y="0"/>
            <a:ext cx="44652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de-DE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</a:t>
            </a:r>
            <a:r>
              <a:rPr lang="de-DE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ie Post ist da!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42852"/>
            <a:ext cx="387856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Tra-ra-ra-ra-ra-ra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Tra-ra-ra-ra-ra-ra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Die Post ist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da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Die Post ist da!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Die Post ist da!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786050" y="3500438"/>
            <a:ext cx="610147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Herbei, ihr junge Leute.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Was bringt die Post uns heute?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36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Tra-ra-ra-ra</a:t>
            </a:r>
            <a:r>
              <a:rPr kumimoji="0" lang="de-DE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,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die Post ist da,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die Post ist da.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</a:rPr>
              <a:t> </a:t>
            </a:r>
          </a:p>
        </p:txBody>
      </p:sp>
      <p:pic>
        <p:nvPicPr>
          <p:cNvPr id="5" name="41_-_Urok_1-4-5_-_Upr._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57224" y="6143644"/>
            <a:ext cx="304800" cy="304800"/>
          </a:xfrm>
          <a:prstGeom prst="rect">
            <a:avLst/>
          </a:prstGeom>
        </p:spPr>
      </p:pic>
      <p:pic>
        <p:nvPicPr>
          <p:cNvPr id="1027" name="Picture 3" descr="C:\Documents and Settings\Admin\Мои документы\Светлана\bilder\анимации\почта\man1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641" y="1000109"/>
            <a:ext cx="1367828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4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8926" y="1285860"/>
            <a:ext cx="4336444" cy="34163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Ich bin Peter.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Du 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bist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Paul.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Ich bin 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fleißig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Du 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bist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faul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785794"/>
            <a:ext cx="4572000" cy="28007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Ich </a:t>
            </a:r>
            <a:r>
              <a:rPr lang="en-US" sz="4400" b="1" spc="50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bin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groß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Du </a:t>
            </a:r>
            <a:r>
              <a:rPr lang="en-US" sz="4400" b="1" spc="50" dirty="0" err="1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bist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klein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Sie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400" b="1" spc="50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ist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schön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Es </a:t>
            </a:r>
            <a:r>
              <a:rPr lang="en-US" sz="4400" b="1" spc="50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ist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fein</a:t>
            </a: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3857628"/>
            <a:ext cx="5429288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Wir </a:t>
            </a:r>
            <a:r>
              <a:rPr lang="de-DE" sz="4000" b="1" spc="50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sind</a:t>
            </a:r>
            <a:r>
              <a:rPr lang="de-DE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lustig.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Ihr </a:t>
            </a:r>
            <a:r>
              <a:rPr lang="de-DE" sz="4000" b="1" spc="50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seid</a:t>
            </a:r>
            <a:r>
              <a:rPr lang="de-DE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nett.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Alle mögen Internet!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35_-_Urok_1-3_-_Upr._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429625" y="5929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72066" y="142852"/>
            <a:ext cx="3154261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Повторяем!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08729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Послушайте, прочитайте, угадайте!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5" descr="C:\Documents and Settings\Admin\Мои документы\Светлана\bilder\Тиль\anim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785926"/>
            <a:ext cx="2331754" cy="3026040"/>
          </a:xfrm>
          <a:prstGeom prst="rect">
            <a:avLst/>
          </a:prstGeom>
          <a:noFill/>
        </p:spPr>
      </p:pic>
      <p:pic>
        <p:nvPicPr>
          <p:cNvPr id="4" name="Picture 3" descr="C:\Documents and Settings\Admin\Мои документы\Светлана\bilder\сказочные герои\disney-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1857364"/>
            <a:ext cx="2071702" cy="2071702"/>
          </a:xfrm>
          <a:prstGeom prst="rect">
            <a:avLst/>
          </a:prstGeom>
          <a:noFill/>
        </p:spPr>
      </p:pic>
      <p:pic>
        <p:nvPicPr>
          <p:cNvPr id="5" name="Picture 3" descr="C:\Documents and Settings\Admin\Мои документы\Светлана\bilder\сказочные герои\Munxgauzen__Zuuev_00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1714488"/>
            <a:ext cx="2571767" cy="1928826"/>
          </a:xfrm>
          <a:prstGeom prst="rect">
            <a:avLst/>
          </a:prstGeom>
          <a:noFill/>
        </p:spPr>
      </p:pic>
      <p:pic>
        <p:nvPicPr>
          <p:cNvPr id="6" name="Picture 2" descr="C:\Documents and Settings\Admin\Мои документы\Светлана\bilder\сказочные герои\692va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1643050"/>
            <a:ext cx="2930345" cy="20121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00298" y="4500570"/>
            <a:ext cx="378879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Till </a:t>
            </a:r>
          </a:p>
          <a:p>
            <a:pPr algn="ctr"/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Eulenspiegel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4143380"/>
            <a:ext cx="3988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Aschenputtel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71736" y="3857628"/>
            <a:ext cx="443422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Baron von</a:t>
            </a:r>
          </a:p>
          <a:p>
            <a:pPr algn="ctr"/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M</a:t>
            </a:r>
            <a:r>
              <a:rPr lang="de-DE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ünchhausen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57422" y="3857628"/>
            <a:ext cx="44149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de-DE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Däumelinchen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39_-_Urok_1-4-5_-_Upr._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35821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85860"/>
            <a:ext cx="2430474" cy="526297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ich</a:t>
            </a: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я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du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ты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е</a:t>
            </a: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r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он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sie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она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es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оно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)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628" y="1285860"/>
            <a:ext cx="2513830" cy="452431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wir</a:t>
            </a: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мы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)</a:t>
            </a:r>
            <a:endParaRPr lang="de-DE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ihr</a:t>
            </a: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вы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) </a:t>
            </a:r>
            <a:endParaRPr lang="de-DE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sie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они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Sie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(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Вы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)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1214422"/>
            <a:ext cx="1098378" cy="92333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bin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2786058"/>
            <a:ext cx="1234890" cy="92333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bist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4857760"/>
            <a:ext cx="862993" cy="92333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ist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72396" y="4572008"/>
            <a:ext cx="1374095" cy="92333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sind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643834" y="2857496"/>
            <a:ext cx="1350050" cy="92333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seid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72396" y="1357298"/>
            <a:ext cx="1374095" cy="92333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sind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7224" y="214290"/>
            <a:ext cx="350769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sein -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быть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0"/>
            <a:ext cx="49524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Соедини слова!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785794"/>
            <a:ext cx="1136850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ich</a:t>
            </a:r>
            <a:endParaRPr lang="en-US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er</a:t>
            </a:r>
            <a:endParaRPr lang="en-US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du</a:t>
            </a:r>
          </a:p>
          <a:p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wir</a:t>
            </a:r>
            <a:endParaRPr lang="en-US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es</a:t>
            </a:r>
            <a:endParaRPr lang="en-US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ihr</a:t>
            </a:r>
            <a:endParaRPr lang="en-US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sie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58016" y="1857364"/>
            <a:ext cx="13740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sind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3636" y="1071546"/>
            <a:ext cx="862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ist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86446" y="2285992"/>
            <a:ext cx="10983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bin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00892" y="3214686"/>
            <a:ext cx="12348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bist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29322" y="3929066"/>
            <a:ext cx="13500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seid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768" y="4929198"/>
            <a:ext cx="13740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sind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57884" y="5786454"/>
            <a:ext cx="862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ist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928662" y="1214422"/>
            <a:ext cx="5000660" cy="15001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714348" y="1643050"/>
            <a:ext cx="5500726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857224" y="3000372"/>
            <a:ext cx="6286544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1071538" y="2357430"/>
            <a:ext cx="5857916" cy="1428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785786" y="4643446"/>
            <a:ext cx="5286412" cy="17145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857224" y="4500570"/>
            <a:ext cx="5143536" cy="10001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928662" y="5500702"/>
            <a:ext cx="6286544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4"/>
          <p:cNvSpPr>
            <a:spLocks noChangeArrowheads="1" noChangeShapeType="1" noTextEdit="1"/>
          </p:cNvSpPr>
          <p:nvPr/>
        </p:nvSpPr>
        <p:spPr bwMode="auto">
          <a:xfrm>
            <a:off x="1547813" y="404813"/>
            <a:ext cx="6408737" cy="703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50000">
                      <a:srgbClr val="CC0000"/>
                    </a:gs>
                    <a:gs pos="100000">
                      <a:srgbClr val="FFFF00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Повторим цвета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50000">
                    <a:srgbClr val="CC0000"/>
                  </a:gs>
                  <a:gs pos="100000">
                    <a:srgbClr val="FFFF00"/>
                  </a:gs>
                </a:gsLst>
                <a:lin ang="2700000" scaled="1"/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6147" name="Rectangle 1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                 </a:t>
            </a:r>
            <a:r>
              <a:rPr lang="ru-RU" dirty="0" smtClean="0">
                <a:solidFill>
                  <a:srgbClr val="FF0000"/>
                </a:solidFill>
              </a:rPr>
              <a:t>             </a:t>
            </a:r>
            <a:r>
              <a:rPr lang="ru-RU" dirty="0" smtClean="0"/>
              <a:t>                                                                                                                   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 </a:t>
            </a:r>
          </a:p>
        </p:txBody>
      </p:sp>
      <p:sp>
        <p:nvSpPr>
          <p:cNvPr id="128005" name="Oval 5"/>
          <p:cNvSpPr>
            <a:spLocks noChangeArrowheads="1"/>
          </p:cNvSpPr>
          <p:nvPr/>
        </p:nvSpPr>
        <p:spPr bwMode="auto">
          <a:xfrm>
            <a:off x="468313" y="1484313"/>
            <a:ext cx="790575" cy="7921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28007" name="Oval 7"/>
          <p:cNvSpPr>
            <a:spLocks noChangeArrowheads="1"/>
          </p:cNvSpPr>
          <p:nvPr/>
        </p:nvSpPr>
        <p:spPr bwMode="auto">
          <a:xfrm>
            <a:off x="468313" y="2636838"/>
            <a:ext cx="790575" cy="792162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28008" name="Oval 8"/>
          <p:cNvSpPr>
            <a:spLocks noChangeArrowheads="1"/>
          </p:cNvSpPr>
          <p:nvPr/>
        </p:nvSpPr>
        <p:spPr bwMode="auto">
          <a:xfrm>
            <a:off x="395288" y="3860800"/>
            <a:ext cx="790575" cy="7921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28009" name="Oval 9"/>
          <p:cNvSpPr>
            <a:spLocks noChangeArrowheads="1"/>
          </p:cNvSpPr>
          <p:nvPr/>
        </p:nvSpPr>
        <p:spPr bwMode="auto">
          <a:xfrm>
            <a:off x="395288" y="5229225"/>
            <a:ext cx="790575" cy="792163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28010" name="Oval 10"/>
          <p:cNvSpPr>
            <a:spLocks noChangeArrowheads="1"/>
          </p:cNvSpPr>
          <p:nvPr/>
        </p:nvSpPr>
        <p:spPr bwMode="auto">
          <a:xfrm>
            <a:off x="4716463" y="1557338"/>
            <a:ext cx="790575" cy="792162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28011" name="Oval 11"/>
          <p:cNvSpPr>
            <a:spLocks noChangeArrowheads="1"/>
          </p:cNvSpPr>
          <p:nvPr/>
        </p:nvSpPr>
        <p:spPr bwMode="auto">
          <a:xfrm>
            <a:off x="4716463" y="2708275"/>
            <a:ext cx="790575" cy="792163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28012" name="Oval 12"/>
          <p:cNvSpPr>
            <a:spLocks noChangeArrowheads="1"/>
          </p:cNvSpPr>
          <p:nvPr/>
        </p:nvSpPr>
        <p:spPr bwMode="auto">
          <a:xfrm>
            <a:off x="4787900" y="4005263"/>
            <a:ext cx="790575" cy="7921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128013" name="Oval 13"/>
          <p:cNvSpPr>
            <a:spLocks noChangeArrowheads="1"/>
          </p:cNvSpPr>
          <p:nvPr/>
        </p:nvSpPr>
        <p:spPr bwMode="auto">
          <a:xfrm>
            <a:off x="4787900" y="5300663"/>
            <a:ext cx="790575" cy="792162"/>
          </a:xfrm>
          <a:prstGeom prst="ellipse">
            <a:avLst/>
          </a:prstGeom>
          <a:solidFill>
            <a:srgbClr val="00A85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6156" name="WordArt 21"/>
          <p:cNvSpPr>
            <a:spLocks noChangeArrowheads="1" noChangeShapeType="1" noTextEdit="1"/>
          </p:cNvSpPr>
          <p:nvPr/>
        </p:nvSpPr>
        <p:spPr bwMode="auto">
          <a:xfrm>
            <a:off x="2124075" y="1628775"/>
            <a:ext cx="11525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kern="10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weiss</a:t>
            </a:r>
            <a:endParaRPr lang="ru-RU" sz="3600" b="1" kern="1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6157" name="WordArt 22"/>
          <p:cNvSpPr>
            <a:spLocks noChangeArrowheads="1" noChangeShapeType="1" noTextEdit="1"/>
          </p:cNvSpPr>
          <p:nvPr/>
        </p:nvSpPr>
        <p:spPr bwMode="auto">
          <a:xfrm>
            <a:off x="2195513" y="2636838"/>
            <a:ext cx="1008062" cy="552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kern="10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blau</a:t>
            </a:r>
            <a:endParaRPr lang="ru-RU" sz="3600" b="1" kern="1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6158" name="WordArt 23"/>
          <p:cNvSpPr>
            <a:spLocks noChangeArrowheads="1" noChangeShapeType="1" noTextEdit="1"/>
          </p:cNvSpPr>
          <p:nvPr/>
        </p:nvSpPr>
        <p:spPr bwMode="auto">
          <a:xfrm>
            <a:off x="2124075" y="3860800"/>
            <a:ext cx="11541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kern="10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gelb</a:t>
            </a:r>
            <a:endParaRPr lang="ru-RU" sz="3600" b="1" kern="1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6159" name="WordArt 24"/>
          <p:cNvSpPr>
            <a:spLocks noChangeArrowheads="1" noChangeShapeType="1" noTextEdit="1"/>
          </p:cNvSpPr>
          <p:nvPr/>
        </p:nvSpPr>
        <p:spPr bwMode="auto">
          <a:xfrm>
            <a:off x="2051050" y="5300663"/>
            <a:ext cx="13684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kern="10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braun</a:t>
            </a:r>
            <a:endParaRPr lang="ru-RU" sz="3600" b="1" kern="1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6160" name="WordArt 25"/>
          <p:cNvSpPr>
            <a:spLocks noChangeArrowheads="1" noChangeShapeType="1" noTextEdit="1"/>
          </p:cNvSpPr>
          <p:nvPr/>
        </p:nvSpPr>
        <p:spPr bwMode="auto">
          <a:xfrm>
            <a:off x="6516688" y="1628775"/>
            <a:ext cx="8636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rot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6161" name="WordArt 26"/>
          <p:cNvSpPr>
            <a:spLocks noChangeArrowheads="1" noChangeShapeType="1" noTextEdit="1"/>
          </p:cNvSpPr>
          <p:nvPr/>
        </p:nvSpPr>
        <p:spPr bwMode="auto">
          <a:xfrm>
            <a:off x="6443663" y="2708275"/>
            <a:ext cx="1296987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grau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6162" name="WordArt 27"/>
          <p:cNvSpPr>
            <a:spLocks noChangeArrowheads="1" noChangeShapeType="1" noTextEdit="1"/>
          </p:cNvSpPr>
          <p:nvPr/>
        </p:nvSpPr>
        <p:spPr bwMode="auto">
          <a:xfrm>
            <a:off x="6156325" y="4005263"/>
            <a:ext cx="2376488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schwarz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6443663" y="5157788"/>
            <a:ext cx="1584325" cy="666750"/>
            <a:chOff x="4059" y="3249"/>
            <a:chExt cx="998" cy="420"/>
          </a:xfrm>
        </p:grpSpPr>
        <p:sp>
          <p:nvSpPr>
            <p:cNvPr id="6164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4059" y="3339"/>
              <a:ext cx="998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grun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6165" name="Oval 31"/>
            <p:cNvSpPr>
              <a:spLocks noChangeArrowheads="1"/>
            </p:cNvSpPr>
            <p:nvPr/>
          </p:nvSpPr>
          <p:spPr bwMode="auto">
            <a:xfrm>
              <a:off x="4558" y="3249"/>
              <a:ext cx="46" cy="4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66" name="Oval 32"/>
            <p:cNvSpPr>
              <a:spLocks noChangeArrowheads="1"/>
            </p:cNvSpPr>
            <p:nvPr/>
          </p:nvSpPr>
          <p:spPr bwMode="auto">
            <a:xfrm>
              <a:off x="4694" y="3249"/>
              <a:ext cx="46" cy="4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8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8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8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8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5" grpId="0" animBg="1"/>
      <p:bldP spid="128007" grpId="0" animBg="1"/>
      <p:bldP spid="128008" grpId="0" animBg="1"/>
      <p:bldP spid="128009" grpId="0" animBg="1"/>
      <p:bldP spid="128010" grpId="0" animBg="1"/>
      <p:bldP spid="128011" grpId="0" animBg="1"/>
      <p:bldP spid="128012" grpId="0" animBg="1"/>
      <p:bldP spid="1280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Блок-схема: узел 16"/>
          <p:cNvSpPr/>
          <p:nvPr/>
        </p:nvSpPr>
        <p:spPr>
          <a:xfrm>
            <a:off x="6143636" y="2285992"/>
            <a:ext cx="500066" cy="428628"/>
          </a:xfrm>
          <a:prstGeom prst="flowChartConnector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Блок-схема: узел 17"/>
          <p:cNvSpPr/>
          <p:nvPr/>
        </p:nvSpPr>
        <p:spPr>
          <a:xfrm>
            <a:off x="6715140" y="1357298"/>
            <a:ext cx="500066" cy="428628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Блок-схема: узел 15"/>
          <p:cNvSpPr/>
          <p:nvPr/>
        </p:nvSpPr>
        <p:spPr>
          <a:xfrm>
            <a:off x="1428728" y="5429264"/>
            <a:ext cx="500066" cy="42862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Блок-схема: узел 14"/>
          <p:cNvSpPr/>
          <p:nvPr/>
        </p:nvSpPr>
        <p:spPr>
          <a:xfrm>
            <a:off x="1785918" y="3643314"/>
            <a:ext cx="500066" cy="428628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Блок-схема: узел 13"/>
          <p:cNvSpPr/>
          <p:nvPr/>
        </p:nvSpPr>
        <p:spPr>
          <a:xfrm>
            <a:off x="2214546" y="2857496"/>
            <a:ext cx="500066" cy="428628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Блок-схема: узел 12"/>
          <p:cNvSpPr/>
          <p:nvPr/>
        </p:nvSpPr>
        <p:spPr>
          <a:xfrm>
            <a:off x="1785918" y="2143116"/>
            <a:ext cx="500066" cy="428628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Блок-схема: узел 11"/>
          <p:cNvSpPr/>
          <p:nvPr/>
        </p:nvSpPr>
        <p:spPr>
          <a:xfrm>
            <a:off x="2071670" y="1142984"/>
            <a:ext cx="500066" cy="428628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186" name="Picture 18" descr="j02330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3141663"/>
            <a:ext cx="3671888" cy="3455987"/>
          </a:xfrm>
          <a:prstGeom prst="rect">
            <a:avLst/>
          </a:prstGeom>
          <a:noFill/>
        </p:spPr>
      </p:pic>
      <p:sp>
        <p:nvSpPr>
          <p:cNvPr id="7173" name="Rectangle 5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964612" cy="1008062"/>
          </a:xfrm>
          <a:effectLst>
            <a:outerShdw dist="17961" dir="2700000" algn="ctr" rotWithShape="0">
              <a:srgbClr val="0000FF"/>
            </a:outerShdw>
          </a:effectLst>
        </p:spPr>
        <p:txBody>
          <a:bodyPr>
            <a:normAutofit fontScale="90000"/>
          </a:bodyPr>
          <a:lstStyle/>
          <a:p>
            <a:pPr algn="l"/>
            <a:r>
              <a:rPr lang="ru-RU" sz="3600" b="1" dirty="0">
                <a:solidFill>
                  <a:srgbClr val="FF3300"/>
                </a:solidFill>
                <a:latin typeface="Comic Sans MS" pitchFamily="66" charset="0"/>
              </a:rPr>
              <a:t>Игра «Помоги девочке </a:t>
            </a:r>
            <a:br>
              <a:rPr lang="ru-RU" sz="3600" b="1" dirty="0">
                <a:solidFill>
                  <a:srgbClr val="FF3300"/>
                </a:solidFill>
                <a:latin typeface="Comic Sans MS" pitchFamily="66" charset="0"/>
              </a:rPr>
            </a:br>
            <a:r>
              <a:rPr lang="ru-RU" sz="3600" b="1" dirty="0">
                <a:solidFill>
                  <a:srgbClr val="FF3300"/>
                </a:solidFill>
                <a:latin typeface="Comic Sans MS" pitchFamily="66" charset="0"/>
              </a:rPr>
              <a:t>					собрать яблоки»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071547"/>
            <a:ext cx="8497888" cy="5597542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de-DE" sz="7400" b="1" dirty="0" smtClean="0"/>
              <a:t>schwarz                                                           </a:t>
            </a:r>
          </a:p>
          <a:p>
            <a:pPr>
              <a:buNone/>
            </a:pPr>
            <a:r>
              <a:rPr lang="de-DE" sz="7400" b="1" dirty="0" smtClean="0"/>
              <a:t>                                                                         braun</a:t>
            </a:r>
          </a:p>
          <a:p>
            <a:pPr>
              <a:buFontTx/>
              <a:buNone/>
            </a:pPr>
            <a:r>
              <a:rPr lang="de-DE" sz="7400" b="1" dirty="0" smtClean="0"/>
              <a:t>   </a:t>
            </a:r>
          </a:p>
          <a:p>
            <a:pPr>
              <a:buFontTx/>
              <a:buNone/>
            </a:pPr>
            <a:r>
              <a:rPr lang="de-DE" sz="7400" b="1" dirty="0" smtClean="0"/>
              <a:t>grün                                                                 grau</a:t>
            </a:r>
          </a:p>
          <a:p>
            <a:pPr>
              <a:buFontTx/>
              <a:buNone/>
            </a:pPr>
            <a:endParaRPr lang="de-DE" sz="7400" b="1" dirty="0" smtClean="0"/>
          </a:p>
          <a:p>
            <a:pPr>
              <a:buFontTx/>
              <a:buNone/>
            </a:pPr>
            <a:r>
              <a:rPr lang="de-DE" sz="7400" b="1" dirty="0" smtClean="0"/>
              <a:t>weiß</a:t>
            </a:r>
          </a:p>
          <a:p>
            <a:pPr>
              <a:buFontTx/>
              <a:buNone/>
            </a:pPr>
            <a:endParaRPr lang="de-DE" sz="7400" b="1" dirty="0" smtClean="0"/>
          </a:p>
          <a:p>
            <a:pPr>
              <a:buFontTx/>
              <a:buNone/>
            </a:pPr>
            <a:r>
              <a:rPr lang="de-DE" sz="7400" b="1" dirty="0" smtClean="0"/>
              <a:t>blau</a:t>
            </a:r>
          </a:p>
          <a:p>
            <a:pPr>
              <a:buFontTx/>
              <a:buNone/>
            </a:pPr>
            <a:endParaRPr lang="de-DE" sz="7400" b="1" dirty="0" smtClean="0"/>
          </a:p>
          <a:p>
            <a:pPr>
              <a:buFontTx/>
              <a:buNone/>
            </a:pPr>
            <a:endParaRPr lang="de-DE" sz="7400" b="1" dirty="0" smtClean="0"/>
          </a:p>
          <a:p>
            <a:pPr>
              <a:buFontTx/>
              <a:buNone/>
            </a:pPr>
            <a:endParaRPr lang="de-DE" sz="7400" b="1" dirty="0" smtClean="0"/>
          </a:p>
          <a:p>
            <a:pPr>
              <a:buFontTx/>
              <a:buNone/>
            </a:pPr>
            <a:r>
              <a:rPr lang="de-DE" sz="7400" b="1" dirty="0" smtClean="0"/>
              <a:t>gelb</a:t>
            </a:r>
          </a:p>
          <a:p>
            <a:pPr>
              <a:buFontTx/>
              <a:buNone/>
            </a:pPr>
            <a:endParaRPr lang="ru-RU" sz="4400" b="1" dirty="0"/>
          </a:p>
          <a:p>
            <a:pPr>
              <a:buFontTx/>
              <a:buNone/>
            </a:pPr>
            <a:r>
              <a:rPr lang="ru-RU" sz="4400" b="1" dirty="0"/>
              <a:t>		</a:t>
            </a:r>
            <a:endParaRPr lang="ru-RU" b="1" dirty="0"/>
          </a:p>
        </p:txBody>
      </p:sp>
      <p:pic>
        <p:nvPicPr>
          <p:cNvPr id="7175" name="Picture 7" descr="j034487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6072198" y="2071678"/>
            <a:ext cx="687387" cy="719138"/>
          </a:xfrm>
          <a:noFill/>
          <a:ln/>
        </p:spPr>
      </p:pic>
      <p:pic>
        <p:nvPicPr>
          <p:cNvPr id="7177" name="Picture 9" descr="j030009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3500438"/>
            <a:ext cx="73818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 descr="j030009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1214422"/>
            <a:ext cx="66675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1" descr="j030009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1928802"/>
            <a:ext cx="66675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12" descr="j03448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5214950"/>
            <a:ext cx="792162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13" descr="j03448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2643182"/>
            <a:ext cx="687387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2" name="Picture 14" descr="j03448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928670"/>
            <a:ext cx="687387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112E-17 0.00116 C 0.03733 0.04954 0.075 0.09792 0.10955 0.13704 C 0.14392 0.17616 0.16337 0.24861 0.20625 0.23704 C 0.24931 0.22523 0.29132 -0.01805 0.36701 0.06783 C 0.44271 0.15394 0.55191 0.45371 0.66111 0.75301 " pathEditMode="relative" rAng="0" ptsTypes="aaaaA">
                                      <p:cBhvr>
                                        <p:cTn id="13" dur="2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" y="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1967 C 0.05694 -0.08866 0.11406 -0.19676 0.12534 -0.16158 C 0.1368 -0.12616 -0.00278 0.10046 0.06823 0.23217 C 0.13923 0.36389 0.34531 0.49606 0.55156 0.62824 " pathEditMode="relative" rAng="0" ptsTypes="aaaA">
                                      <p:cBhvr>
                                        <p:cTn id="17" dur="2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96296E-6 C 0.04219 -0.04051 0.0849 -0.08078 0.09965 -0.03935 C 0.11424 0.00232 0.04445 0.16042 0.0882 0.24977 C 0.13195 0.33889 0.24688 0.41736 0.36215 0.49676 " pathEditMode="relative" rAng="0" ptsTypes="aaaA">
                                      <p:cBhvr>
                                        <p:cTn id="21" dur="2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2 0.06297 C 0.01024 0.0294 0.01284 -0.01551 0.00364 -0.0456 C -0.00869 -0.0875 -0.02396 -0.11597 -0.04462 -0.14305 C -0.04914 -0.14861 -0.05469 -0.14977 -0.05938 -0.1544 C -0.0823 -0.17569 -0.06198 -0.16504 -0.08716 -0.17453 C -0.10434 -0.1919 -0.13855 -0.18148 -0.15469 -0.18055 C -0.17292 -0.15509 -0.17605 -0.11088 -0.18542 -0.0743 C -0.18889 -0.02014 -0.18369 -0.0794 -0.19132 -0.03426 C -0.19358 -0.01944 -0.19393 -0.00347 -0.19532 0.01158 C -0.19358 0.04422 -0.19358 0.07709 -0.18976 0.1088 C -0.18646 0.13611 -0.16129 0.14815 -0.15035 0.15463 C -0.10209 0.14769 -0.09636 0.17084 -0.07553 0.12014 C -0.06441 0.05301 -0.11719 0.00394 -0.14289 -0.01111 C -0.15348 -0.00185 -0.16094 0.00255 -0.16928 0.01713 C -0.17171 0.0213 -0.17327 0.02639 -0.17518 0.03148 C -0.17709 0.03704 -0.18091 0.04885 -0.18091 0.04908 C -0.1849 0.07709 -0.18316 0.06389 -0.18542 0.08866 C -0.18438 0.1176 -0.18629 0.14676 -0.1823 0.17477 C -0.18178 0.17894 -0.16355 0.21042 -0.16059 0.21459 C -0.12726 0.26065 -0.0882 0.26829 -0.04896 0.28033 C 0.0493 0.31135 0.10034 0.29908 0.22656 0.3007 C 0.2434 0.30857 0.26232 0.31412 0.27934 0.31783 C 0.29496 0.3213 0.32621 0.32361 0.32621 0.32408 C 0.32829 0.32431 0.3302 0.32593 0.33194 0.32639 C 0.35885 0.33611 0.32621 0.32639 0.31441 0.32639 " pathEditMode="relative" rAng="0" ptsTypes="ffffffffffffffffffffffffA">
                                      <p:cBhvr>
                                        <p:cTn id="25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9028 C 0.03281 -0.04236 0.0658 -0.175 0.08628 -0.20324 C 0.10659 -0.23148 0.09878 -0.09838 0.12274 -0.07963 C 0.1467 -0.06111 0.20434 -0.12129 0.23003 -0.0919 C 0.25555 -0.06273 0.26614 0.0169 0.27691 0.09676 " pathEditMode="relative" rAng="0" ptsTypes="aaaaA">
                                      <p:cBhvr>
                                        <p:cTn id="29" dur="2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1.85185E-6 C 0.00799 -0.00371 0.01546 -0.00996 0.02344 -0.01343 C 0.02605 -0.01459 0.029 -0.01459 0.03178 -0.01551 C 0.03351 -0.01598 0.03508 -0.01713 0.03681 -0.01783 C 0.04341 -0.01436 0.05001 -0.01181 0.05678 -0.00903 C 0.06233 -0.00394 0.06529 0.00277 0.07015 0.00879 C 0.07067 0.0118 0.07188 0.01481 0.07171 0.01782 C 0.07119 0.02893 0.07067 0.04027 0.06841 0.05115 C 0.06772 0.05416 0.06494 0.05532 0.06338 0.05764 C 0.05643 0.06875 0.05279 0.06782 0.04515 0.07546 C 0.03247 0.08819 0.04497 0.08287 0.03004 0.08657 C -0.02221 0.12129 -0.08662 0.09467 -0.14496 0.0956 C -0.14669 0.09699 -0.14808 0.09907 -0.14999 0.1 C -0.15208 0.10115 -0.15468 0.10046 -0.15659 0.10208 C -0.15833 0.10347 -0.1585 0.10694 -0.15989 0.10879 C -0.16128 0.11064 -0.16336 0.11157 -0.16492 0.11319 C -0.16614 0.11458 -0.16718 0.1162 -0.16822 0.11782 C -0.17308 0.14907 -0.1677 0.18055 -0.14652 0.19768 C -0.13524 0.21851 -0.11162 0.22569 -0.09322 0.22893 C -0.07603 0.22824 -0.05885 0.22847 -0.04166 0.22662 C -0.03298 0.22569 -0.01805 0.20648 -0.01162 0.19768 C -0.00364 0.17083 -0.01423 0.19907 -0.00156 0.18217 C 0.00244 0.17685 0.00504 0.17037 0.00834 0.16435 C 0.02101 0.14143 0.00157 0.17037 0.01667 0.14652 C 0.02344 0.13588 0.02015 0.14467 0.02501 0.13333 C 0.03022 0.12106 0.03629 0.10787 0.04515 0.1 C 0.05313 0.08379 0.06094 0.09236 0.07674 0.0956 C 0.08004 0.1 0.08577 0.10277 0.08681 0.10879 C 0.09046 0.13009 0.09636 0.14328 0.09844 0.16666 C 0.10244 0.21157 0.10053 0.25717 0.10504 0.30208 C 0.10331 0.34814 0.10244 0.39421 0.10001 0.44004 C 0.09844 0.47083 0.09115 0.50486 0.08681 0.53541 C 0.08456 0.56921 0.08317 0.60046 0.07171 0.63078 C 0.07067 0.63657 0.07049 0.65324 0.06511 0.65324 " pathEditMode="relative" ptsTypes="fffffffffffffffffffffffffffffffffA">
                                      <p:cBhvr>
                                        <p:cTn id="33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24 0.02731 C 0.09879 -0.04097 0.10851 -0.10857 0.11198 -0.0956 C 0.11545 -0.08241 0.1158 0.08194 0.11042 0.1081 C 0.10538 0.13472 0.08229 0.03657 0.08143 0.06366 C 0.08056 0.09074 0.10347 0.18866 0.10434 0.26991 C 0.10538 0.35162 0.0908 0.5044 0.08768 0.55509 " pathEditMode="relative" rAng="0" ptsTypes="aaaaaA">
                                      <p:cBhvr>
                                        <p:cTn id="37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557338"/>
            <a:ext cx="8229600" cy="4530725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sz="4000" b="1" dirty="0" smtClean="0"/>
              <a:t>Gelb                               </a:t>
            </a:r>
            <a:r>
              <a:rPr lang="ru-RU" sz="4000" b="1" dirty="0" smtClean="0"/>
              <a:t>черный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4000" b="1" dirty="0" smtClean="0"/>
              <a:t>Weiss</a:t>
            </a:r>
            <a:r>
              <a:rPr lang="ru-RU" sz="4000" b="1" dirty="0" smtClean="0"/>
              <a:t>                             красный</a:t>
            </a:r>
            <a:endParaRPr lang="en-US" sz="4000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sz="4000" b="1" dirty="0" err="1" smtClean="0"/>
              <a:t>Blau</a:t>
            </a:r>
            <a:r>
              <a:rPr lang="ru-RU" sz="4000" b="1" dirty="0" smtClean="0"/>
              <a:t>                                коричневый</a:t>
            </a:r>
            <a:endParaRPr lang="en-US" sz="4000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sz="4000" b="1" dirty="0" smtClean="0"/>
              <a:t>Rot</a:t>
            </a:r>
            <a:r>
              <a:rPr lang="ru-RU" sz="4000" b="1" dirty="0" smtClean="0"/>
              <a:t>                                 белый</a:t>
            </a:r>
            <a:endParaRPr lang="en-US" sz="4000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sz="4000" b="1" dirty="0" smtClean="0"/>
              <a:t>Schwarz</a:t>
            </a:r>
            <a:r>
              <a:rPr lang="ru-RU" sz="4000" b="1" dirty="0" smtClean="0"/>
              <a:t>                         синий</a:t>
            </a:r>
            <a:endParaRPr lang="en-US" sz="4000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sz="4000" b="1" dirty="0" smtClean="0"/>
              <a:t>Braun</a:t>
            </a:r>
            <a:r>
              <a:rPr lang="ru-RU" sz="4000" b="1" dirty="0" smtClean="0"/>
              <a:t>                             желтый</a:t>
            </a:r>
          </a:p>
        </p:txBody>
      </p:sp>
      <p:sp>
        <p:nvSpPr>
          <p:cNvPr id="8195" name="WordArt 4"/>
          <p:cNvSpPr>
            <a:spLocks noChangeArrowheads="1" noChangeShapeType="1" noTextEdit="1"/>
          </p:cNvSpPr>
          <p:nvPr/>
        </p:nvSpPr>
        <p:spPr bwMode="auto">
          <a:xfrm>
            <a:off x="827088" y="260350"/>
            <a:ext cx="76327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50000">
                      <a:srgbClr val="CC0000"/>
                    </a:gs>
                    <a:gs pos="100000">
                      <a:srgbClr val="FFFF00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Соедини слова по значению</a:t>
            </a:r>
          </a:p>
        </p:txBody>
      </p:sp>
      <p:sp>
        <p:nvSpPr>
          <p:cNvPr id="129032" name="Line 8"/>
          <p:cNvSpPr>
            <a:spLocks noChangeShapeType="1"/>
          </p:cNvSpPr>
          <p:nvPr/>
        </p:nvSpPr>
        <p:spPr bwMode="auto">
          <a:xfrm>
            <a:off x="2000232" y="2000240"/>
            <a:ext cx="3643338" cy="364333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29033" name="Line 9"/>
          <p:cNvSpPr>
            <a:spLocks noChangeShapeType="1"/>
          </p:cNvSpPr>
          <p:nvPr/>
        </p:nvSpPr>
        <p:spPr bwMode="auto">
          <a:xfrm>
            <a:off x="2214546" y="2714620"/>
            <a:ext cx="3286148" cy="135732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29034" name="Line 10"/>
          <p:cNvSpPr>
            <a:spLocks noChangeShapeType="1"/>
          </p:cNvSpPr>
          <p:nvPr/>
        </p:nvSpPr>
        <p:spPr bwMode="auto">
          <a:xfrm>
            <a:off x="2000232" y="3571876"/>
            <a:ext cx="3571900" cy="1285884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29035" name="Line 11"/>
          <p:cNvSpPr>
            <a:spLocks noChangeShapeType="1"/>
          </p:cNvSpPr>
          <p:nvPr/>
        </p:nvSpPr>
        <p:spPr bwMode="auto">
          <a:xfrm flipV="1">
            <a:off x="1785918" y="2643181"/>
            <a:ext cx="3786214" cy="143827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29036" name="Line 12"/>
          <p:cNvSpPr>
            <a:spLocks noChangeShapeType="1"/>
          </p:cNvSpPr>
          <p:nvPr/>
        </p:nvSpPr>
        <p:spPr bwMode="auto">
          <a:xfrm flipV="1">
            <a:off x="2357422" y="3429000"/>
            <a:ext cx="3286148" cy="223361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29037" name="Line 13"/>
          <p:cNvSpPr>
            <a:spLocks noChangeShapeType="1"/>
          </p:cNvSpPr>
          <p:nvPr/>
        </p:nvSpPr>
        <p:spPr bwMode="auto">
          <a:xfrm flipV="1">
            <a:off x="2571736" y="2000240"/>
            <a:ext cx="3000396" cy="280035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9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9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2" grpId="0" animBg="1"/>
      <p:bldP spid="129033" grpId="0" animBg="1"/>
      <p:bldP spid="129034" grpId="0" animBg="1"/>
      <p:bldP spid="129035" grpId="0" animBg="1"/>
      <p:bldP spid="129036" grpId="0" animBg="1"/>
      <p:bldP spid="1290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0"/>
            <a:ext cx="686412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Сравним русские</a:t>
            </a:r>
          </a:p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и немецкие  имена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214554"/>
            <a:ext cx="7286660" cy="39703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 smtClean="0"/>
              <a:t>Евгений Белов – </a:t>
            </a:r>
            <a:r>
              <a:rPr lang="en-US" sz="3600" b="1" dirty="0" err="1" smtClean="0"/>
              <a:t>Eugen</a:t>
            </a:r>
            <a:r>
              <a:rPr lang="en-US" sz="3600" b="1" dirty="0" smtClean="0"/>
              <a:t> Wei</a:t>
            </a:r>
            <a:r>
              <a:rPr lang="ru-RU" sz="3600" b="1" dirty="0" err="1" smtClean="0"/>
              <a:t>ß</a:t>
            </a:r>
            <a:endParaRPr lang="ru-RU" sz="3600" b="1" dirty="0" smtClean="0"/>
          </a:p>
          <a:p>
            <a:endParaRPr lang="ru-RU" sz="3600" b="1" dirty="0" smtClean="0"/>
          </a:p>
          <a:p>
            <a:r>
              <a:rPr lang="ru-RU" sz="3600" b="1" dirty="0" smtClean="0"/>
              <a:t>Ирина Серова – </a:t>
            </a:r>
            <a:r>
              <a:rPr lang="de-DE" sz="3600" b="1" dirty="0" smtClean="0"/>
              <a:t>Irene Grau</a:t>
            </a:r>
            <a:endParaRPr lang="ru-RU" sz="3600" b="1" dirty="0" smtClean="0"/>
          </a:p>
          <a:p>
            <a:endParaRPr lang="ru-RU" sz="3600" b="1" dirty="0" smtClean="0"/>
          </a:p>
          <a:p>
            <a:r>
              <a:rPr lang="ru-RU" sz="3600" b="1" dirty="0" smtClean="0"/>
              <a:t>Михаил Силаев – </a:t>
            </a:r>
            <a:r>
              <a:rPr lang="de-DE" sz="3600" b="1" dirty="0" smtClean="0"/>
              <a:t>Michael Stark</a:t>
            </a:r>
            <a:endParaRPr lang="ru-RU" sz="3600" b="1" dirty="0" smtClean="0"/>
          </a:p>
          <a:p>
            <a:endParaRPr lang="ru-RU" sz="3600" b="1" dirty="0" smtClean="0"/>
          </a:p>
          <a:p>
            <a:r>
              <a:rPr lang="ru-RU" sz="3600" b="1" dirty="0" smtClean="0"/>
              <a:t>Екатерина Толстая – </a:t>
            </a:r>
            <a:r>
              <a:rPr lang="de-DE" sz="3600" b="1" dirty="0" smtClean="0"/>
              <a:t>Katharina Dick</a:t>
            </a:r>
            <a:endParaRPr lang="ru-RU" sz="3600" b="1" dirty="0"/>
          </a:p>
        </p:txBody>
      </p:sp>
      <p:pic>
        <p:nvPicPr>
          <p:cNvPr id="4" name="40_-_Urok_1-4-5_-_Upr._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501090" y="6143644"/>
            <a:ext cx="304800" cy="304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57224" y="571480"/>
            <a:ext cx="73623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de-DE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Herr Weiß und Frau Grau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Admin\Мои документы\Светлана\bilder\люди\QE27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1428736"/>
            <a:ext cx="2214578" cy="5043168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Мои документы\Светлана\bilder\люди\QE26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794" y="1571612"/>
            <a:ext cx="1936069" cy="50101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animBg="1"/>
      <p:bldP spid="3" grpId="1" animBg="1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277</Words>
  <Application>Microsoft Office PowerPoint</Application>
  <PresentationFormat>Экран (4:3)</PresentationFormat>
  <Paragraphs>120</Paragraphs>
  <Slides>11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Урок 4-5</vt:lpstr>
      <vt:lpstr>Слайд 2</vt:lpstr>
      <vt:lpstr>Слайд 3</vt:lpstr>
      <vt:lpstr>Слайд 4</vt:lpstr>
      <vt:lpstr>Слайд 5</vt:lpstr>
      <vt:lpstr>Слайд 6</vt:lpstr>
      <vt:lpstr>Игра «Помоги девочке       собрать яблоки»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4-5</dc:title>
  <dc:creator>Admin</dc:creator>
  <cp:lastModifiedBy>Admin</cp:lastModifiedBy>
  <cp:revision>14</cp:revision>
  <dcterms:created xsi:type="dcterms:W3CDTF">2010-01-31T15:28:22Z</dcterms:created>
  <dcterms:modified xsi:type="dcterms:W3CDTF">2010-02-03T18:28:55Z</dcterms:modified>
</cp:coreProperties>
</file>