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2162886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383372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44731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137800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140279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BEFA3D-9F6A-464E-81D7-AD4648F72DE1}"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365782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BEFA3D-9F6A-464E-81D7-AD4648F72DE1}" type="datetimeFigureOut">
              <a:rPr lang="ru-RU" smtClean="0"/>
              <a:t>10.03.2014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37080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BEFA3D-9F6A-464E-81D7-AD4648F72DE1}" type="datetimeFigureOut">
              <a:rPr lang="ru-RU" smtClean="0"/>
              <a:t>10.03.2014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119724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BEFA3D-9F6A-464E-81D7-AD4648F72DE1}" type="datetimeFigureOut">
              <a:rPr lang="ru-RU" smtClean="0"/>
              <a:t>10.03.2014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150276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BEFA3D-9F6A-464E-81D7-AD4648F72DE1}"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312586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BEFA3D-9F6A-464E-81D7-AD4648F72DE1}"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86D44C-B194-431F-9FD9-F77A2B23F444}" type="slidenum">
              <a:rPr lang="ru-RU" smtClean="0"/>
              <a:t>‹#›</a:t>
            </a:fld>
            <a:endParaRPr lang="ru-RU"/>
          </a:p>
        </p:txBody>
      </p:sp>
    </p:spTree>
    <p:extLst>
      <p:ext uri="{BB962C8B-B14F-4D97-AF65-F5344CB8AC3E}">
        <p14:creationId xmlns:p14="http://schemas.microsoft.com/office/powerpoint/2010/main" val="161305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EFA3D-9F6A-464E-81D7-AD4648F72DE1}" type="datetimeFigureOut">
              <a:rPr lang="ru-RU" smtClean="0"/>
              <a:t>10.03.2014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6D44C-B194-431F-9FD9-F77A2B23F444}" type="slidenum">
              <a:rPr lang="ru-RU" smtClean="0"/>
              <a:t>‹#›</a:t>
            </a:fld>
            <a:endParaRPr lang="ru-RU"/>
          </a:p>
        </p:txBody>
      </p:sp>
    </p:spTree>
    <p:extLst>
      <p:ext uri="{BB962C8B-B14F-4D97-AF65-F5344CB8AC3E}">
        <p14:creationId xmlns:p14="http://schemas.microsoft.com/office/powerpoint/2010/main" val="533910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1" y="0"/>
            <a:ext cx="9144000" cy="6858000"/>
          </a:xfrm>
          <a:prstGeom prst="rect">
            <a:avLst/>
          </a:prstGeom>
        </p:spPr>
      </p:pic>
      <p:sp>
        <p:nvSpPr>
          <p:cNvPr id="2" name="Заголовок 1"/>
          <p:cNvSpPr>
            <a:spLocks noGrp="1"/>
          </p:cNvSpPr>
          <p:nvPr>
            <p:ph type="ctrTitle"/>
          </p:nvPr>
        </p:nvSpPr>
        <p:spPr>
          <a:xfrm>
            <a:off x="687771" y="2780928"/>
            <a:ext cx="7772400" cy="1470025"/>
          </a:xfrm>
        </p:spPr>
        <p:txBody>
          <a:bodyPr>
            <a:normAutofit fontScale="90000"/>
          </a:bodyPr>
          <a:lstStyle/>
          <a:p>
            <a:pPr>
              <a:lnSpc>
                <a:spcPct val="115000"/>
              </a:lnSpc>
              <a:spcAft>
                <a:spcPts val="1000"/>
              </a:spcAft>
            </a:pPr>
            <a:r>
              <a:rPr lang="ru-RU" b="1" dirty="0" smtClean="0">
                <a:effectLst/>
                <a:latin typeface="Times New Roman"/>
                <a:ea typeface="Calibri"/>
                <a:cs typeface="Times New Roman"/>
              </a:rPr>
              <a:t> Проект «Олимпийская неделя» (неделя здоровья) для детей старшего возраста.</a:t>
            </a:r>
            <a:r>
              <a:rPr lang="ru-RU" sz="2800" dirty="0">
                <a:ea typeface="Calibri"/>
                <a:cs typeface="Times New Roman"/>
              </a:rPr>
              <a:t/>
            </a:r>
            <a:br>
              <a:rPr lang="ru-RU" sz="2800" dirty="0">
                <a:ea typeface="Calibri"/>
                <a:cs typeface="Times New Roman"/>
              </a:rPr>
            </a:br>
            <a:endParaRPr lang="ru-RU" dirty="0"/>
          </a:p>
        </p:txBody>
      </p:sp>
      <p:sp>
        <p:nvSpPr>
          <p:cNvPr id="3" name="Подзаголовок 2"/>
          <p:cNvSpPr>
            <a:spLocks noGrp="1"/>
          </p:cNvSpPr>
          <p:nvPr>
            <p:ph type="subTitle" idx="1"/>
          </p:nvPr>
        </p:nvSpPr>
        <p:spPr>
          <a:xfrm>
            <a:off x="467544" y="5877271"/>
            <a:ext cx="8568952" cy="1224137"/>
          </a:xfrm>
        </p:spPr>
        <p:txBody>
          <a:bodyPr>
            <a:normAutofit/>
          </a:bodyPr>
          <a:lstStyle/>
          <a:p>
            <a:r>
              <a:rPr lang="ru-RU" sz="2400" b="1" dirty="0" smtClean="0">
                <a:solidFill>
                  <a:srgbClr val="00B0F0"/>
                </a:solidFill>
                <a:cs typeface="AngsanaUPC" pitchFamily="18" charset="-34"/>
              </a:rPr>
              <a:t>МАДОУ «Детский сад комбинированного вида «Радуга»</a:t>
            </a:r>
            <a:endParaRPr lang="ru-RU" sz="2400" b="1" dirty="0">
              <a:solidFill>
                <a:srgbClr val="00B0F0"/>
              </a:solidFill>
              <a:cs typeface="AngsanaUPC" pitchFamily="18" charset="-34"/>
            </a:endParaRPr>
          </a:p>
        </p:txBody>
      </p:sp>
    </p:spTree>
    <p:extLst>
      <p:ext uri="{BB962C8B-B14F-4D97-AF65-F5344CB8AC3E}">
        <p14:creationId xmlns:p14="http://schemas.microsoft.com/office/powerpoint/2010/main" val="130444722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7"/>
          </a:xfrm>
          <a:prstGeom prst="rect">
            <a:avLst/>
          </a:prstGeom>
        </p:spPr>
      </p:pic>
      <p:sp>
        <p:nvSpPr>
          <p:cNvPr id="2" name="Заголовок 1"/>
          <p:cNvSpPr>
            <a:spLocks noGrp="1"/>
          </p:cNvSpPr>
          <p:nvPr>
            <p:ph type="title"/>
          </p:nvPr>
        </p:nvSpPr>
        <p:spPr>
          <a:xfrm>
            <a:off x="457200" y="274638"/>
            <a:ext cx="8229600" cy="5314602"/>
          </a:xfrm>
        </p:spPr>
        <p:txBody>
          <a:bodyPr>
            <a:normAutofit fontScale="90000"/>
          </a:bodyPr>
          <a:lstStyle/>
          <a:p>
            <a:pPr>
              <a:lnSpc>
                <a:spcPct val="115000"/>
              </a:lnSpc>
              <a:spcAft>
                <a:spcPts val="0"/>
              </a:spcAft>
            </a:pPr>
            <a:r>
              <a:rPr lang="ru-RU" sz="5400" b="1" dirty="0" smtClean="0">
                <a:solidFill>
                  <a:srgbClr val="1F497D"/>
                </a:solidFill>
                <a:effectLst/>
                <a:latin typeface="Times New Roman"/>
                <a:ea typeface="Calibri"/>
                <a:cs typeface="Times New Roman"/>
              </a:rPr>
              <a:t>Что мы хотим узнать?</a:t>
            </a:r>
            <a:br>
              <a:rPr lang="ru-RU" sz="5400" b="1" dirty="0" smtClean="0">
                <a:solidFill>
                  <a:srgbClr val="1F497D"/>
                </a:solidFill>
                <a:effectLst/>
                <a:latin typeface="Times New Roman"/>
                <a:ea typeface="Calibri"/>
                <a:cs typeface="Times New Roman"/>
              </a:rPr>
            </a:br>
            <a:r>
              <a:rPr lang="ru-RU" sz="5400" dirty="0">
                <a:ea typeface="Calibri"/>
                <a:cs typeface="Times New Roman"/>
              </a:rPr>
              <a:t/>
            </a:r>
            <a:br>
              <a:rPr lang="ru-RU" sz="5400" dirty="0">
                <a:ea typeface="Calibri"/>
                <a:cs typeface="Times New Roman"/>
              </a:rPr>
            </a:br>
            <a:r>
              <a:rPr lang="ru-RU" sz="2800" dirty="0" smtClean="0">
                <a:effectLst/>
                <a:latin typeface="Times New Roman"/>
                <a:ea typeface="Calibri"/>
                <a:cs typeface="Times New Roman"/>
              </a:rPr>
              <a:t>-Что такое Олимпиада?</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-Где она возникла?</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-Как стать участником Олимпиады?</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-Что нужно сделать, чтобы стать Олимпийцем?</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-Все ли спортсмены могут принимать участие в Олимпийских играх?</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-Почему победа на Олимпиаде самая почетная?</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-Символы и талисманы Олимпиад?</a:t>
            </a:r>
            <a:r>
              <a:rPr lang="ru-RU" sz="2800" dirty="0">
                <a:ea typeface="Calibri"/>
                <a:cs typeface="Times New Roman"/>
              </a:rPr>
              <a:t/>
            </a:r>
            <a:br>
              <a:rPr lang="ru-RU" sz="2800" dirty="0">
                <a:ea typeface="Calibri"/>
                <a:cs typeface="Times New Roman"/>
              </a:rPr>
            </a:br>
            <a:r>
              <a:rPr lang="ru-RU" sz="2800" dirty="0" smtClean="0">
                <a:effectLst/>
                <a:latin typeface="Times New Roman"/>
                <a:ea typeface="Calibri"/>
                <a:cs typeface="Times New Roman"/>
              </a:rPr>
              <a:t> </a:t>
            </a:r>
            <a:endParaRPr lang="ru-RU" sz="2800" dirty="0">
              <a:ea typeface="Calibri"/>
              <a:cs typeface="Times New Roman"/>
            </a:endParaRPr>
          </a:p>
        </p:txBody>
      </p:sp>
    </p:spTree>
    <p:extLst>
      <p:ext uri="{BB962C8B-B14F-4D97-AF65-F5344CB8AC3E}">
        <p14:creationId xmlns:p14="http://schemas.microsoft.com/office/powerpoint/2010/main" val="33995319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6" y="0"/>
            <a:ext cx="9138094" cy="6861792"/>
          </a:xfrm>
          <a:prstGeom prst="rect">
            <a:avLst/>
          </a:prstGeom>
        </p:spPr>
      </p:pic>
      <p:sp>
        <p:nvSpPr>
          <p:cNvPr id="2" name="Заголовок 1"/>
          <p:cNvSpPr>
            <a:spLocks noGrp="1"/>
          </p:cNvSpPr>
          <p:nvPr>
            <p:ph type="title"/>
          </p:nvPr>
        </p:nvSpPr>
        <p:spPr>
          <a:xfrm>
            <a:off x="457200" y="274638"/>
            <a:ext cx="8229600" cy="5386610"/>
          </a:xfrm>
        </p:spPr>
        <p:txBody>
          <a:bodyPr>
            <a:normAutofit fontScale="90000"/>
          </a:bodyPr>
          <a:lstStyle/>
          <a:p>
            <a:pPr>
              <a:lnSpc>
                <a:spcPct val="115000"/>
              </a:lnSpc>
              <a:spcAft>
                <a:spcPts val="0"/>
              </a:spcAft>
            </a:pPr>
            <a:r>
              <a:rPr lang="ru-RU" sz="3600" b="1" dirty="0" smtClean="0">
                <a:solidFill>
                  <a:srgbClr val="1F497D"/>
                </a:solidFill>
                <a:effectLst/>
                <a:latin typeface="Times New Roman"/>
                <a:ea typeface="Calibri"/>
                <a:cs typeface="Times New Roman"/>
              </a:rPr>
              <a:t>Как мы можем это узнать?</a:t>
            </a:r>
            <a:br>
              <a:rPr lang="ru-RU" sz="3600" b="1" dirty="0" smtClean="0">
                <a:solidFill>
                  <a:srgbClr val="1F497D"/>
                </a:solidFill>
                <a:effectLst/>
                <a:latin typeface="Times New Roman"/>
                <a:ea typeface="Calibri"/>
                <a:cs typeface="Times New Roman"/>
              </a:rPr>
            </a:b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-От родителей, воспитателей.</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-Из интернета.</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-Из книг, энциклопедий, журналов, газет.</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-Из спортивных передач по ТВ.</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-Занимаясь в спортивной секции, посещая спортивные соревнования.</a:t>
            </a:r>
            <a:r>
              <a:rPr lang="ru-RU" sz="3600" dirty="0">
                <a:ea typeface="Calibri"/>
                <a:cs typeface="Times New Roman"/>
              </a:rPr>
              <a:t/>
            </a:r>
            <a:br>
              <a:rPr lang="ru-RU" sz="3600" dirty="0">
                <a:ea typeface="Calibri"/>
                <a:cs typeface="Times New Roman"/>
              </a:rPr>
            </a:br>
            <a:endParaRPr lang="ru-RU" dirty="0"/>
          </a:p>
        </p:txBody>
      </p:sp>
    </p:spTree>
    <p:extLst>
      <p:ext uri="{BB962C8B-B14F-4D97-AF65-F5344CB8AC3E}">
        <p14:creationId xmlns:p14="http://schemas.microsoft.com/office/powerpoint/2010/main" val="192391157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96" y="8135"/>
            <a:ext cx="9122304" cy="6849297"/>
          </a:xfrm>
          <a:prstGeom prst="rect">
            <a:avLst/>
          </a:prstGeom>
        </p:spPr>
      </p:pic>
      <p:sp>
        <p:nvSpPr>
          <p:cNvPr id="2" name="Заголовок 1"/>
          <p:cNvSpPr>
            <a:spLocks noGrp="1"/>
          </p:cNvSpPr>
          <p:nvPr>
            <p:ph type="title"/>
          </p:nvPr>
        </p:nvSpPr>
        <p:spPr>
          <a:xfrm>
            <a:off x="457200" y="274638"/>
            <a:ext cx="8229600" cy="5674642"/>
          </a:xfrm>
        </p:spPr>
        <p:txBody>
          <a:bodyPr>
            <a:noAutofit/>
          </a:bodyPr>
          <a:lstStyle/>
          <a:p>
            <a:pPr algn="l">
              <a:lnSpc>
                <a:spcPct val="115000"/>
              </a:lnSpc>
              <a:spcAft>
                <a:spcPts val="0"/>
              </a:spcAft>
            </a:pPr>
            <a:r>
              <a:rPr lang="ru-RU" sz="1800" b="1" dirty="0" smtClean="0">
                <a:effectLst/>
                <a:latin typeface="Times New Roman"/>
                <a:ea typeface="Calibri"/>
                <a:cs typeface="Times New Roman"/>
              </a:rPr>
              <a:t>2 этап – разработка</a:t>
            </a:r>
            <a:r>
              <a:rPr lang="ru-RU" sz="1800" dirty="0">
                <a:ea typeface="Calibri"/>
                <a:cs typeface="Times New Roman"/>
              </a:rPr>
              <a:t/>
            </a:r>
            <a:br>
              <a:rPr lang="ru-RU" sz="1800" dirty="0">
                <a:ea typeface="Calibri"/>
                <a:cs typeface="Times New Roman"/>
              </a:rPr>
            </a:br>
            <a:r>
              <a:rPr lang="ru-RU" sz="1800" b="1" dirty="0" smtClean="0">
                <a:effectLst/>
                <a:latin typeface="Times New Roman"/>
                <a:ea typeface="Calibri"/>
                <a:cs typeface="Times New Roman"/>
              </a:rPr>
              <a:t> </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-Обсуждение вариантов поиска информации.</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-Составление плана реализации проекта.</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-Подбор литературы (для рассматривания и чтения).</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-Подбор фотографий, открыток (о зимних Олимпийских видах спорта, спортсменах-олимпийцах).</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-Подбор музыкальных произведений (взаимодействие с музыкальным руководителем).</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-Подбор спортивного инвентаря, эстафет, подвижных, дидактических, настольных игр и т.д.</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-Создание картотек утренней,  ритмической гимнастики под музыку, закаливающей гимнастики после дневного сна.</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-Создание банка раскрасок о зимних видах спорта  и рисунков на олимпийскую тему.</a:t>
            </a:r>
            <a:r>
              <a:rPr lang="ru-RU" sz="1800" dirty="0" smtClean="0">
                <a:effectLst/>
                <a:latin typeface="Times New Roman"/>
                <a:ea typeface="Calibri"/>
                <a:cs typeface="Times New Roman"/>
              </a:rPr>
              <a:t> (взаимодействие с изо руководителем).</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-Взаимодействие с родителями (рекомендации посещения спортивных соревнований, помощь в создании библиотеки, коллекции мультфильмов, участие в создании мини-музея, помощь в изготовлении атрибутов к спортивному празднику). </a:t>
            </a:r>
            <a:r>
              <a:rPr lang="ru-RU" sz="1800" dirty="0">
                <a:ea typeface="Calibri"/>
                <a:cs typeface="Times New Roman"/>
              </a:rPr>
              <a:t/>
            </a:r>
            <a:br>
              <a:rPr lang="ru-RU" sz="1800" dirty="0">
                <a:ea typeface="Calibri"/>
                <a:cs typeface="Times New Roman"/>
              </a:rPr>
            </a:br>
            <a:endParaRPr lang="ru-RU" sz="1800" dirty="0"/>
          </a:p>
        </p:txBody>
      </p:sp>
    </p:spTree>
    <p:extLst>
      <p:ext uri="{BB962C8B-B14F-4D97-AF65-F5344CB8AC3E}">
        <p14:creationId xmlns:p14="http://schemas.microsoft.com/office/powerpoint/2010/main" val="110911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467"/>
            <a:ext cx="9144000" cy="6866467"/>
          </a:xfrm>
          <a:prstGeom prst="rect">
            <a:avLst/>
          </a:prstGeom>
        </p:spPr>
      </p:pic>
      <p:sp>
        <p:nvSpPr>
          <p:cNvPr id="2" name="Заголовок 1"/>
          <p:cNvSpPr>
            <a:spLocks noGrp="1"/>
          </p:cNvSpPr>
          <p:nvPr>
            <p:ph type="title"/>
          </p:nvPr>
        </p:nvSpPr>
        <p:spPr>
          <a:xfrm>
            <a:off x="457200" y="274638"/>
            <a:ext cx="8229600" cy="634082"/>
          </a:xfrm>
        </p:spPr>
        <p:txBody>
          <a:bodyPr>
            <a:normAutofit fontScale="90000"/>
          </a:bodyPr>
          <a:lstStyle/>
          <a:p>
            <a:pPr>
              <a:lnSpc>
                <a:spcPct val="115000"/>
              </a:lnSpc>
              <a:spcAft>
                <a:spcPts val="1000"/>
              </a:spcAft>
            </a:pPr>
            <a:r>
              <a:rPr lang="ru-RU" sz="3200" b="1" dirty="0" smtClean="0">
                <a:effectLst/>
                <a:latin typeface="Times New Roman"/>
                <a:ea typeface="Calibri"/>
                <a:cs typeface="Times New Roman"/>
              </a:rPr>
              <a:t>Реализация проекта</a:t>
            </a:r>
            <a:r>
              <a:rPr lang="ru-RU" sz="3200" dirty="0">
                <a:ea typeface="Calibri"/>
                <a:cs typeface="Times New Roman"/>
              </a:rPr>
              <a:t/>
            </a:r>
            <a:br>
              <a:rPr lang="ru-RU" sz="3200" dirty="0">
                <a:ea typeface="Calibri"/>
                <a:cs typeface="Times New Roman"/>
              </a:rPr>
            </a:br>
            <a:endParaRPr lang="ru-RU" sz="3200" dirty="0"/>
          </a:p>
        </p:txBody>
      </p:sp>
      <p:graphicFrame>
        <p:nvGraphicFramePr>
          <p:cNvPr id="5" name="Таблица 4"/>
          <p:cNvGraphicFramePr>
            <a:graphicFrameLocks noGrp="1"/>
          </p:cNvGraphicFramePr>
          <p:nvPr>
            <p:extLst>
              <p:ext uri="{D42A27DB-BD31-4B8C-83A1-F6EECF244321}">
                <p14:modId xmlns:p14="http://schemas.microsoft.com/office/powerpoint/2010/main" val="3493399518"/>
              </p:ext>
            </p:extLst>
          </p:nvPr>
        </p:nvGraphicFramePr>
        <p:xfrm>
          <a:off x="1619672" y="764704"/>
          <a:ext cx="6192688" cy="2304256"/>
        </p:xfrm>
        <a:graphic>
          <a:graphicData uri="http://schemas.openxmlformats.org/drawingml/2006/table">
            <a:tbl>
              <a:tblPr firstRow="1" bandRow="1">
                <a:tableStyleId>{5C22544A-7EE6-4342-B048-85BDC9FD1C3A}</a:tableStyleId>
              </a:tblPr>
              <a:tblGrid>
                <a:gridCol w="1243364"/>
                <a:gridCol w="1243364"/>
                <a:gridCol w="1243364"/>
                <a:gridCol w="1243364"/>
                <a:gridCol w="1219232"/>
              </a:tblGrid>
              <a:tr h="1745417">
                <a:tc>
                  <a:txBody>
                    <a:bodyPr/>
                    <a:lstStyle/>
                    <a:p>
                      <a:pPr algn="ctr"/>
                      <a:r>
                        <a:rPr lang="ru-RU" sz="1400" dirty="0" smtClean="0">
                          <a:effectLst/>
                          <a:latin typeface="Times New Roman"/>
                          <a:ea typeface="Calibri"/>
                        </a:rPr>
                        <a:t>Интеграция образовательных областей</a:t>
                      </a:r>
                      <a:endParaRPr lang="ru-RU" sz="1400" dirty="0"/>
                    </a:p>
                  </a:txBody>
                  <a:tcPr/>
                </a:tc>
                <a:tc>
                  <a:txBody>
                    <a:bodyPr/>
                    <a:lstStyle/>
                    <a:p>
                      <a:pPr algn="ctr"/>
                      <a:r>
                        <a:rPr lang="ru-RU" sz="1400" dirty="0" smtClean="0">
                          <a:effectLst/>
                          <a:latin typeface="Times New Roman"/>
                          <a:ea typeface="Calibri"/>
                        </a:rPr>
                        <a:t>Формы совместной деятельности взрослых и детей</a:t>
                      </a:r>
                      <a:endParaRPr lang="ru-RU" sz="1400" dirty="0"/>
                    </a:p>
                  </a:txBody>
                  <a:tcPr/>
                </a:tc>
                <a:tc>
                  <a:txBody>
                    <a:bodyPr/>
                    <a:lstStyle/>
                    <a:p>
                      <a:pPr algn="ctr"/>
                      <a:r>
                        <a:rPr lang="ru-RU" sz="1400" dirty="0" smtClean="0">
                          <a:effectLst/>
                          <a:latin typeface="Times New Roman"/>
                          <a:ea typeface="Calibri"/>
                        </a:rPr>
                        <a:t>Создание условий деятельности детей</a:t>
                      </a:r>
                      <a:endParaRPr lang="ru-RU" sz="1400" dirty="0"/>
                    </a:p>
                  </a:txBody>
                  <a:tcPr/>
                </a:tc>
                <a:tc>
                  <a:txBody>
                    <a:bodyPr/>
                    <a:lstStyle/>
                    <a:p>
                      <a:pPr algn="ctr"/>
                      <a:r>
                        <a:rPr lang="ru-RU" sz="1400" dirty="0" smtClean="0">
                          <a:effectLst/>
                          <a:latin typeface="Times New Roman"/>
                          <a:ea typeface="Calibri"/>
                        </a:rPr>
                        <a:t>Взаимодействие с родителями</a:t>
                      </a:r>
                      <a:endParaRPr lang="ru-RU" sz="1400" dirty="0"/>
                    </a:p>
                  </a:txBody>
                  <a:tcPr/>
                </a:tc>
                <a:tc>
                  <a:txBody>
                    <a:bodyPr/>
                    <a:lstStyle/>
                    <a:p>
                      <a:pPr algn="ctr"/>
                      <a:r>
                        <a:rPr lang="ru-RU" sz="1400" b="1" kern="1200" dirty="0" smtClean="0">
                          <a:solidFill>
                            <a:schemeClr val="lt1"/>
                          </a:solidFill>
                          <a:effectLst/>
                          <a:latin typeface="+mn-lt"/>
                          <a:ea typeface="+mn-ea"/>
                          <a:cs typeface="+mn-cs"/>
                        </a:rPr>
                        <a:t>Промежуточный продукт проекта</a:t>
                      </a:r>
                      <a:endParaRPr lang="ru-RU" sz="1400" dirty="0"/>
                    </a:p>
                  </a:txBody>
                  <a:tcPr/>
                </a:tc>
              </a:tr>
              <a:tr h="558839">
                <a:tc>
                  <a:txBody>
                    <a:bodyPr/>
                    <a:lstStyle/>
                    <a:p>
                      <a:endParaRPr lang="ru-RU" dirty="0"/>
                    </a:p>
                  </a:txBody>
                  <a:tcPr/>
                </a:tc>
                <a:tc>
                  <a:txBody>
                    <a:bodyPr/>
                    <a:lstStyle/>
                    <a:p>
                      <a:pPr algn="just">
                        <a:lnSpc>
                          <a:spcPct val="115000"/>
                        </a:lnSpc>
                        <a:spcAft>
                          <a:spcPts val="0"/>
                        </a:spcAft>
                      </a:pP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val="51244701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7"/>
          </a:xfrm>
          <a:prstGeom prst="rect">
            <a:avLst/>
          </a:prstGeom>
        </p:spPr>
      </p:pic>
      <p:sp>
        <p:nvSpPr>
          <p:cNvPr id="2" name="Заголовок 1"/>
          <p:cNvSpPr>
            <a:spLocks noGrp="1"/>
          </p:cNvSpPr>
          <p:nvPr>
            <p:ph type="title"/>
          </p:nvPr>
        </p:nvSpPr>
        <p:spPr>
          <a:xfrm>
            <a:off x="457200" y="1340768"/>
            <a:ext cx="8229600" cy="4536504"/>
          </a:xfrm>
        </p:spPr>
        <p:txBody>
          <a:bodyPr>
            <a:normAutofit fontScale="90000"/>
          </a:bodyPr>
          <a:lstStyle/>
          <a:p>
            <a:pPr algn="l">
              <a:lnSpc>
                <a:spcPct val="115000"/>
              </a:lnSpc>
              <a:spcAft>
                <a:spcPts val="1000"/>
              </a:spcAft>
            </a:pPr>
            <a:r>
              <a:rPr lang="ru-RU" sz="1600" b="1" dirty="0">
                <a:ea typeface="Calibri"/>
                <a:cs typeface="Times New Roman"/>
              </a:rPr>
              <a:t> </a:t>
            </a:r>
            <a:r>
              <a:rPr lang="ru-RU" sz="1600" b="1" dirty="0" smtClean="0">
                <a:ea typeface="Calibri"/>
                <a:cs typeface="Times New Roman"/>
              </a:rPr>
              <a:t/>
            </a:r>
            <a:br>
              <a:rPr lang="ru-RU" sz="1600" b="1" dirty="0" smtClean="0">
                <a:ea typeface="Calibri"/>
                <a:cs typeface="Times New Roman"/>
              </a:rPr>
            </a:br>
            <a:r>
              <a:rPr lang="ru-RU" sz="1600" b="1" dirty="0">
                <a:ea typeface="Calibri"/>
                <a:cs typeface="Times New Roman"/>
              </a:rPr>
              <a:t/>
            </a:r>
            <a:br>
              <a:rPr lang="ru-RU" sz="1600" b="1" dirty="0">
                <a:ea typeface="Calibri"/>
                <a:cs typeface="Times New Roman"/>
              </a:rPr>
            </a:br>
            <a:r>
              <a:rPr lang="ru-RU" sz="1600" b="1" u="sng" dirty="0" smtClean="0">
                <a:effectLst/>
                <a:latin typeface="Times New Roman"/>
                <a:ea typeface="Calibri"/>
                <a:cs typeface="Times New Roman"/>
              </a:rPr>
              <a:t>Приложение</a:t>
            </a:r>
            <a:r>
              <a:rPr lang="ru-RU" sz="1600" u="sng" dirty="0">
                <a:ea typeface="Calibri"/>
                <a:cs typeface="Times New Roman"/>
              </a:rPr>
              <a:t/>
            </a:r>
            <a:br>
              <a:rPr lang="ru-RU" sz="1600" u="sng" dirty="0">
                <a:ea typeface="Calibri"/>
                <a:cs typeface="Times New Roman"/>
              </a:rPr>
            </a:br>
            <a:r>
              <a:rPr lang="ru-RU" sz="1600" b="1" u="sng" dirty="0" smtClean="0">
                <a:effectLst/>
                <a:latin typeface="Times New Roman"/>
                <a:ea typeface="Calibri"/>
                <a:cs typeface="Times New Roman"/>
              </a:rPr>
              <a:t>Используемые материалы и литература.</a:t>
            </a:r>
            <a:r>
              <a:rPr lang="ru-RU" sz="1600" u="sng" dirty="0">
                <a:ea typeface="Calibri"/>
                <a:cs typeface="Times New Roman"/>
              </a:rPr>
              <a:t/>
            </a:r>
            <a:br>
              <a:rPr lang="ru-RU" sz="1600" u="sng" dirty="0">
                <a:ea typeface="Calibri"/>
                <a:cs typeface="Times New Roman"/>
              </a:rPr>
            </a:br>
            <a:r>
              <a:rPr lang="ru-RU" sz="1600" b="1" u="sng" dirty="0" smtClean="0">
                <a:effectLst/>
                <a:latin typeface="Times New Roman"/>
                <a:ea typeface="Calibri"/>
                <a:cs typeface="Times New Roman"/>
              </a:rPr>
              <a:t>Интернет ресурсы.</a:t>
            </a:r>
            <a:r>
              <a:rPr lang="ru-RU" sz="1600" u="sng" dirty="0">
                <a:ea typeface="Calibri"/>
                <a:cs typeface="Times New Roman"/>
              </a:rPr>
              <a:t/>
            </a:r>
            <a:br>
              <a:rPr lang="ru-RU" sz="1600" u="sng" dirty="0">
                <a:ea typeface="Calibri"/>
                <a:cs typeface="Times New Roman"/>
              </a:rPr>
            </a:br>
            <a:r>
              <a:rPr lang="ru-RU" sz="1600" dirty="0" err="1" smtClean="0">
                <a:effectLst/>
                <a:latin typeface="Times New Roman"/>
                <a:ea typeface="Calibri"/>
                <a:cs typeface="Times New Roman"/>
              </a:rPr>
              <a:t>Л.В.Баль</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В.В.Ветрова</a:t>
            </a:r>
            <a:r>
              <a:rPr lang="ru-RU" sz="1600" dirty="0" smtClean="0">
                <a:effectLst/>
                <a:latin typeface="Times New Roman"/>
                <a:ea typeface="Calibri"/>
                <a:cs typeface="Times New Roman"/>
              </a:rPr>
              <a:t> «Букварь здоровья», </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М., </a:t>
            </a:r>
            <a:r>
              <a:rPr lang="ru-RU" sz="1600" dirty="0" err="1" smtClean="0">
                <a:effectLst/>
                <a:latin typeface="Times New Roman"/>
                <a:ea typeface="Calibri"/>
                <a:cs typeface="Times New Roman"/>
              </a:rPr>
              <a:t>Эксмо</a:t>
            </a:r>
            <a:r>
              <a:rPr lang="ru-RU" sz="1600" dirty="0" smtClean="0">
                <a:effectLst/>
                <a:latin typeface="Times New Roman"/>
                <a:ea typeface="Calibri"/>
                <a:cs typeface="Times New Roman"/>
              </a:rPr>
              <a:t>, 1995 г.</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3. </a:t>
            </a:r>
            <a:r>
              <a:rPr lang="ru-RU" sz="1600" dirty="0" err="1" smtClean="0">
                <a:effectLst/>
                <a:latin typeface="Times New Roman"/>
                <a:ea typeface="Calibri"/>
                <a:cs typeface="Times New Roman"/>
              </a:rPr>
              <a:t>М.Ю.Картушина</a:t>
            </a:r>
            <a:r>
              <a:rPr lang="ru-RU" sz="1600" dirty="0" smtClean="0">
                <a:effectLst/>
                <a:latin typeface="Times New Roman"/>
                <a:ea typeface="Calibri"/>
                <a:cs typeface="Times New Roman"/>
              </a:rPr>
              <a:t> «Быть здоровыми хотим».</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     М., Творческий Центр, 2004 г.</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4. </a:t>
            </a:r>
            <a:r>
              <a:rPr lang="ru-RU" sz="1600" dirty="0" err="1" smtClean="0">
                <a:effectLst/>
                <a:latin typeface="Times New Roman"/>
                <a:ea typeface="Calibri"/>
                <a:cs typeface="Times New Roman"/>
              </a:rPr>
              <a:t>Р.Ротенберт</a:t>
            </a:r>
            <a:r>
              <a:rPr lang="ru-RU" sz="1600" dirty="0" smtClean="0">
                <a:effectLst/>
                <a:latin typeface="Times New Roman"/>
                <a:ea typeface="Calibri"/>
                <a:cs typeface="Times New Roman"/>
              </a:rPr>
              <a:t> «Расти здоровыми» (детская энциклопедия здоровья),</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5. </a:t>
            </a:r>
            <a:r>
              <a:rPr lang="ru-RU" sz="1600" dirty="0" err="1" smtClean="0">
                <a:effectLst/>
                <a:latin typeface="Times New Roman"/>
                <a:ea typeface="Calibri"/>
                <a:cs typeface="Times New Roman"/>
              </a:rPr>
              <a:t>М.Федотов</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Е.Данилова</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Е.Тропп</a:t>
            </a:r>
            <a:r>
              <a:rPr lang="ru-RU" sz="1600" dirty="0" smtClean="0">
                <a:effectLst/>
                <a:latin typeface="Times New Roman"/>
                <a:ea typeface="Calibri"/>
                <a:cs typeface="Times New Roman"/>
              </a:rPr>
              <a:t> «Энциклопедия физической подготовки к школе». </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   М., «</a:t>
            </a:r>
            <a:r>
              <a:rPr lang="ru-RU" sz="1600" dirty="0" err="1" smtClean="0">
                <a:effectLst/>
                <a:latin typeface="Times New Roman"/>
                <a:ea typeface="Calibri"/>
                <a:cs typeface="Times New Roman"/>
              </a:rPr>
              <a:t>Олма</a:t>
            </a:r>
            <a:r>
              <a:rPr lang="ru-RU" sz="1600" dirty="0" smtClean="0">
                <a:effectLst/>
                <a:latin typeface="Times New Roman"/>
                <a:ea typeface="Calibri"/>
                <a:cs typeface="Times New Roman"/>
              </a:rPr>
              <a:t>-Пресс», СПб Издательский дом «Нева», 2003 г.</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6. «Мое тело» (энциклопедия «Всё обо всем»).</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   М., «Планета детства», издательство «</a:t>
            </a:r>
            <a:r>
              <a:rPr lang="ru-RU" sz="1600" dirty="0" err="1" smtClean="0">
                <a:effectLst/>
                <a:latin typeface="Times New Roman"/>
                <a:ea typeface="Calibri"/>
                <a:cs typeface="Times New Roman"/>
              </a:rPr>
              <a:t>Астрель</a:t>
            </a:r>
            <a:r>
              <a:rPr lang="ru-RU" sz="1600" dirty="0" smtClean="0">
                <a:effectLst/>
                <a:latin typeface="Times New Roman"/>
                <a:ea typeface="Calibri"/>
                <a:cs typeface="Times New Roman"/>
              </a:rPr>
              <a:t>», 2000 г.</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7. </a:t>
            </a:r>
            <a:r>
              <a:rPr lang="ru-RU" sz="1600" dirty="0" err="1" smtClean="0">
                <a:effectLst/>
                <a:latin typeface="Times New Roman"/>
                <a:ea typeface="Calibri"/>
                <a:cs typeface="Times New Roman"/>
              </a:rPr>
              <a:t>В.Г.Гришин</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Н.Ф.Осипов</a:t>
            </a:r>
            <a:r>
              <a:rPr lang="ru-RU" sz="1600" dirty="0" smtClean="0">
                <a:effectLst/>
                <a:latin typeface="Times New Roman"/>
                <a:ea typeface="Calibri"/>
                <a:cs typeface="Times New Roman"/>
              </a:rPr>
              <a:t> «Малыши открывают спорт».</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8. </a:t>
            </a:r>
            <a:r>
              <a:rPr lang="ru-RU" sz="1600" dirty="0" err="1" smtClean="0">
                <a:effectLst/>
                <a:latin typeface="Times New Roman"/>
                <a:ea typeface="Calibri"/>
                <a:cs typeface="Times New Roman"/>
              </a:rPr>
              <a:t>И.В.Чупаха</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Е.З.Пужаева</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И.Ю.Соколова</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Здоровьесберегающи</a:t>
            </a:r>
            <a:r>
              <a:rPr lang="ru-RU" sz="1600" dirty="0" smtClean="0">
                <a:effectLst/>
                <a:latin typeface="Times New Roman"/>
                <a:ea typeface="Calibri"/>
                <a:cs typeface="Times New Roman"/>
              </a:rPr>
              <a:t> технологии в образовательно-воспитательном процессе»(научно-практический сборник инновационного опыта).</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М., Ставрополь «</a:t>
            </a:r>
            <a:r>
              <a:rPr lang="ru-RU" sz="1600" dirty="0" err="1" smtClean="0">
                <a:effectLst/>
                <a:latin typeface="Times New Roman"/>
                <a:ea typeface="Calibri"/>
                <a:cs typeface="Times New Roman"/>
              </a:rPr>
              <a:t>Илекса</a:t>
            </a:r>
            <a:r>
              <a:rPr lang="ru-RU" sz="1600" dirty="0" smtClean="0">
                <a:effectLst/>
                <a:latin typeface="Times New Roman"/>
                <a:ea typeface="Calibri"/>
                <a:cs typeface="Times New Roman"/>
              </a:rPr>
              <a:t>», «</a:t>
            </a:r>
            <a:r>
              <a:rPr lang="ru-RU" sz="1600" dirty="0" err="1" smtClean="0">
                <a:effectLst/>
                <a:latin typeface="Times New Roman"/>
                <a:ea typeface="Calibri"/>
                <a:cs typeface="Times New Roman"/>
              </a:rPr>
              <a:t>Сервисшкола</a:t>
            </a:r>
            <a:r>
              <a:rPr lang="ru-RU" sz="1600" dirty="0" smtClean="0">
                <a:effectLst/>
                <a:latin typeface="Times New Roman"/>
                <a:ea typeface="Calibri"/>
                <a:cs typeface="Times New Roman"/>
              </a:rPr>
              <a:t>», 2001 г.</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9. Оздоровительная программа «К здоровой семье через детский сад»,</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10. «К здоровой России. Рождение и воспитание здорового ребенка (полный курс подготовки). </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11. «История талисманов Сочи 2014 Белого Мишки, Леопарда, Зайки»</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    (КМП – аудио/видео файл МП4) – интернет.</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12. «Талисманы </a:t>
            </a:r>
            <a:r>
              <a:rPr lang="ru-RU" sz="1600" dirty="0" err="1" smtClean="0">
                <a:effectLst/>
                <a:latin typeface="Times New Roman"/>
                <a:ea typeface="Calibri"/>
                <a:cs typeface="Times New Roman"/>
              </a:rPr>
              <a:t>Паралимпиады</a:t>
            </a:r>
            <a:r>
              <a:rPr lang="ru-RU" sz="1600" dirty="0" smtClean="0">
                <a:effectLst/>
                <a:latin typeface="Times New Roman"/>
                <a:ea typeface="Calibri"/>
                <a:cs typeface="Times New Roman"/>
              </a:rPr>
              <a:t> 2014 – Снежинка и Лучик» (КМП – аудио/видео файл МП4) – интернет.</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13. М/ф «Шайбу! Шайбу!», «Матч-реванш», «Как казаки олимпийцами стали» - (</a:t>
            </a:r>
            <a:r>
              <a:rPr lang="en-US" sz="1600" dirty="0" smtClean="0">
                <a:effectLst/>
                <a:latin typeface="Times New Roman"/>
                <a:ea typeface="Calibri"/>
                <a:cs typeface="Times New Roman"/>
              </a:rPr>
              <a:t>DVD</a:t>
            </a:r>
            <a:r>
              <a:rPr lang="ru-RU" sz="1600" dirty="0" smtClean="0">
                <a:effectLst/>
                <a:latin typeface="Times New Roman"/>
                <a:ea typeface="Calibri"/>
                <a:cs typeface="Times New Roman"/>
              </a:rPr>
              <a:t>).</a:t>
            </a:r>
            <a:r>
              <a:rPr lang="ru-RU" sz="1600" dirty="0">
                <a:ea typeface="Calibri"/>
                <a:cs typeface="Times New Roman"/>
              </a:rPr>
              <a:t/>
            </a:r>
            <a:br>
              <a:rPr lang="ru-RU" sz="1600" dirty="0">
                <a:ea typeface="Calibri"/>
                <a:cs typeface="Times New Roman"/>
              </a:rPr>
            </a:br>
            <a:r>
              <a:rPr lang="ru-RU" sz="1600" dirty="0" smtClean="0">
                <a:effectLst/>
                <a:latin typeface="Times New Roman"/>
                <a:ea typeface="Calibri"/>
                <a:cs typeface="Times New Roman"/>
              </a:rPr>
              <a:t>      </a:t>
            </a:r>
            <a:r>
              <a:rPr lang="ru-RU" sz="1600" dirty="0">
                <a:ea typeface="Calibri"/>
                <a:cs typeface="Times New Roman"/>
              </a:rPr>
              <a:t/>
            </a:r>
            <a:br>
              <a:rPr lang="ru-RU" sz="1600" dirty="0">
                <a:ea typeface="Calibri"/>
                <a:cs typeface="Times New Roman"/>
              </a:rPr>
            </a:br>
            <a:r>
              <a:rPr lang="ru-RU" dirty="0" smtClean="0">
                <a:effectLst/>
                <a:latin typeface="Times New Roman"/>
                <a:ea typeface="Calibri"/>
                <a:cs typeface="Times New Roman"/>
              </a:rPr>
              <a:t> </a:t>
            </a:r>
            <a:r>
              <a:rPr lang="ru-RU" sz="3200" dirty="0">
                <a:ea typeface="Calibri"/>
                <a:cs typeface="Times New Roman"/>
              </a:rPr>
              <a:t/>
            </a:r>
            <a:br>
              <a:rPr lang="ru-RU" sz="3200" dirty="0">
                <a:ea typeface="Calibri"/>
                <a:cs typeface="Times New Roman"/>
              </a:rPr>
            </a:br>
            <a:r>
              <a:rPr lang="ru-RU" dirty="0" smtClean="0">
                <a:effectLst/>
                <a:latin typeface="Times New Roman"/>
                <a:ea typeface="Calibri"/>
                <a:cs typeface="Times New Roman"/>
              </a:rPr>
              <a:t> </a:t>
            </a:r>
            <a:endParaRPr lang="ru-RU" dirty="0"/>
          </a:p>
        </p:txBody>
      </p:sp>
    </p:spTree>
    <p:extLst>
      <p:ext uri="{BB962C8B-B14F-4D97-AF65-F5344CB8AC3E}">
        <p14:creationId xmlns:p14="http://schemas.microsoft.com/office/powerpoint/2010/main" val="26992844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3606" cy="6858000"/>
          </a:xfrm>
          <a:prstGeom prst="rect">
            <a:avLst/>
          </a:prstGeom>
        </p:spPr>
      </p:pic>
      <p:sp>
        <p:nvSpPr>
          <p:cNvPr id="2" name="Заголовок 1"/>
          <p:cNvSpPr>
            <a:spLocks noGrp="1"/>
          </p:cNvSpPr>
          <p:nvPr>
            <p:ph type="title"/>
          </p:nvPr>
        </p:nvSpPr>
        <p:spPr>
          <a:xfrm>
            <a:off x="457200" y="274638"/>
            <a:ext cx="8229600" cy="2578298"/>
          </a:xfrm>
        </p:spPr>
        <p:txBody>
          <a:bodyPr>
            <a:normAutofit/>
          </a:bodyPr>
          <a:lstStyle/>
          <a:p>
            <a:r>
              <a:rPr lang="ru-RU" sz="6000" b="1" i="1" dirty="0" smtClean="0">
                <a:solidFill>
                  <a:schemeClr val="bg1"/>
                </a:solidFill>
              </a:rPr>
              <a:t>Спасибо за внимание!</a:t>
            </a:r>
            <a:endParaRPr lang="ru-RU" sz="6000" b="1" i="1" dirty="0">
              <a:solidFill>
                <a:schemeClr val="bg1"/>
              </a:solidFill>
            </a:endParaRPr>
          </a:p>
        </p:txBody>
      </p:sp>
    </p:spTree>
    <p:extLst>
      <p:ext uri="{BB962C8B-B14F-4D97-AF65-F5344CB8AC3E}">
        <p14:creationId xmlns:p14="http://schemas.microsoft.com/office/powerpoint/2010/main" val="259258588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4522514"/>
          </a:xfrm>
        </p:spPr>
        <p:txBody>
          <a:bodyPr>
            <a:normAutofit/>
          </a:bodyPr>
          <a:lstStyle/>
          <a:p>
            <a:pPr>
              <a:lnSpc>
                <a:spcPct val="115000"/>
              </a:lnSpc>
              <a:spcAft>
                <a:spcPts val="1000"/>
              </a:spcAft>
            </a:pPr>
            <a:r>
              <a:rPr lang="ru-RU" sz="3600" b="1" dirty="0" smtClean="0">
                <a:effectLst/>
                <a:latin typeface="Times New Roman"/>
                <a:ea typeface="Calibri"/>
                <a:cs typeface="Times New Roman"/>
              </a:rPr>
              <a:t>Проект «Олимпийская неделя»</a:t>
            </a:r>
            <a:r>
              <a:rPr lang="ru-RU" sz="1600" dirty="0">
                <a:ea typeface="Calibri"/>
                <a:cs typeface="Times New Roman"/>
              </a:rPr>
              <a:t/>
            </a:r>
            <a:br>
              <a:rPr lang="ru-RU" sz="1600" dirty="0">
                <a:ea typeface="Calibri"/>
                <a:cs typeface="Times New Roman"/>
              </a:rPr>
            </a:br>
            <a:r>
              <a:rPr lang="ru-RU" sz="2000" b="1" u="sng" dirty="0" smtClean="0">
                <a:effectLst/>
                <a:latin typeface="Times New Roman"/>
                <a:ea typeface="Calibri"/>
                <a:cs typeface="Times New Roman"/>
              </a:rPr>
              <a:t>Автор: </a:t>
            </a:r>
            <a:r>
              <a:rPr lang="ru-RU" sz="2000" u="sng" dirty="0" smtClean="0">
                <a:effectLst/>
                <a:latin typeface="Times New Roman"/>
                <a:ea typeface="Calibri"/>
                <a:cs typeface="Times New Roman"/>
              </a:rPr>
              <a:t> </a:t>
            </a:r>
            <a:r>
              <a:rPr lang="ru-RU" sz="2000" u="sng" dirty="0" err="1" smtClean="0">
                <a:effectLst/>
                <a:latin typeface="Times New Roman"/>
                <a:ea typeface="Calibri"/>
                <a:cs typeface="Times New Roman"/>
              </a:rPr>
              <a:t>Парикина</a:t>
            </a:r>
            <a:r>
              <a:rPr lang="ru-RU" sz="2000" u="sng" dirty="0" smtClean="0">
                <a:effectLst/>
                <a:latin typeface="Times New Roman"/>
                <a:ea typeface="Calibri"/>
                <a:cs typeface="Times New Roman"/>
              </a:rPr>
              <a:t> С.С.</a:t>
            </a:r>
            <a:r>
              <a:rPr lang="ru-RU" sz="1600" dirty="0" smtClean="0">
                <a:effectLst/>
                <a:latin typeface="Times New Roman"/>
                <a:ea typeface="Calibri"/>
                <a:cs typeface="Times New Roman"/>
              </a:rPr>
              <a:t/>
            </a:r>
            <a:br>
              <a:rPr lang="ru-RU" sz="1600" dirty="0" smtClean="0">
                <a:effectLst/>
                <a:latin typeface="Times New Roman"/>
                <a:ea typeface="Calibri"/>
                <a:cs typeface="Times New Roman"/>
              </a:rPr>
            </a:br>
            <a:r>
              <a:rPr lang="ru-RU" sz="1600" dirty="0">
                <a:ea typeface="Calibri"/>
                <a:cs typeface="Times New Roman"/>
              </a:rPr>
              <a:t/>
            </a:r>
            <a:br>
              <a:rPr lang="ru-RU" sz="1600" dirty="0">
                <a:ea typeface="Calibri"/>
                <a:cs typeface="Times New Roman"/>
              </a:rPr>
            </a:br>
            <a:r>
              <a:rPr lang="ru-RU" sz="1600" b="1" dirty="0" smtClean="0">
                <a:effectLst/>
                <a:latin typeface="Times New Roman"/>
                <a:ea typeface="Calibri"/>
                <a:cs typeface="Times New Roman"/>
              </a:rPr>
              <a:t> </a:t>
            </a:r>
            <a:r>
              <a:rPr lang="ru-RU" sz="2400" b="1" dirty="0" smtClean="0">
                <a:effectLst/>
                <a:latin typeface="Times New Roman"/>
                <a:ea typeface="Calibri"/>
                <a:cs typeface="Times New Roman"/>
              </a:rPr>
              <a:t>Проблема:</a:t>
            </a:r>
            <a:r>
              <a:rPr lang="ru-RU" sz="2400" dirty="0" smtClean="0">
                <a:effectLst/>
                <a:latin typeface="Times New Roman"/>
                <a:ea typeface="Calibri"/>
                <a:cs typeface="Times New Roman"/>
              </a:rPr>
              <a:t> поверхностный интерес к спорту (современные дети думают, что спорт – это развлечение, и не знают, какой это серьезный, каждодневный труд), недостаточная информированность об олимпийских играх и их возникновении, о зимних видах спорта.</a:t>
            </a:r>
            <a:r>
              <a:rPr lang="ru-RU" sz="1600" dirty="0">
                <a:ea typeface="Calibri"/>
                <a:cs typeface="Times New Roman"/>
              </a:rPr>
              <a:t/>
            </a:r>
            <a:br>
              <a:rPr lang="ru-RU" sz="1600" dirty="0">
                <a:ea typeface="Calibri"/>
                <a:cs typeface="Times New Roman"/>
              </a:rPr>
            </a:br>
            <a:endParaRPr lang="ru-RU" sz="1600" dirty="0"/>
          </a:p>
        </p:txBody>
      </p:sp>
    </p:spTree>
    <p:extLst>
      <p:ext uri="{BB962C8B-B14F-4D97-AF65-F5344CB8AC3E}">
        <p14:creationId xmlns:p14="http://schemas.microsoft.com/office/powerpoint/2010/main" val="337929716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812"/>
            <a:ext cx="9144000" cy="6923453"/>
          </a:xfrm>
          <a:prstGeom prst="rect">
            <a:avLst/>
          </a:prstGeom>
        </p:spPr>
      </p:pic>
      <p:sp>
        <p:nvSpPr>
          <p:cNvPr id="2" name="Заголовок 1"/>
          <p:cNvSpPr>
            <a:spLocks noGrp="1"/>
          </p:cNvSpPr>
          <p:nvPr>
            <p:ph type="title"/>
          </p:nvPr>
        </p:nvSpPr>
        <p:spPr>
          <a:xfrm>
            <a:off x="323528" y="3471538"/>
            <a:ext cx="8229600" cy="1143000"/>
          </a:xfrm>
        </p:spPr>
        <p:txBody>
          <a:bodyPr>
            <a:normAutofit fontScale="90000"/>
          </a:bodyPr>
          <a:lstStyle/>
          <a:p>
            <a:pPr>
              <a:lnSpc>
                <a:spcPct val="115000"/>
              </a:lnSpc>
              <a:spcAft>
                <a:spcPts val="1000"/>
              </a:spcAft>
            </a:pPr>
            <a:r>
              <a:rPr lang="ru-RU" sz="2700" b="1" dirty="0" smtClean="0">
                <a:effectLst/>
                <a:latin typeface="Times New Roman"/>
                <a:ea typeface="Calibri"/>
                <a:cs typeface="Times New Roman"/>
              </a:rPr>
              <a:t>Актуальность:   </a:t>
            </a:r>
            <a:r>
              <a:rPr lang="ru-RU" sz="2700" dirty="0" smtClean="0">
                <a:effectLst/>
                <a:latin typeface="Times New Roman"/>
                <a:ea typeface="Times New Roman"/>
                <a:cs typeface="Times New Roman"/>
              </a:rPr>
              <a:t>Здоровье – главная ценность жизни, занимающая самую высокую ступень в иерархии потребностей человека. В то же время оно является одним из ведущих условий успешного социального и экономического развития общества. Формирование здорового образа жизни – государственно важная задача, вызванная снижением уровня здоровья и физического состояния современного общества.  Ситуацию усугубляют большие психоэмоциональные нагрузки, отсутствие навыков личной гигиены, режима дня, полноценного питания, наличие вредных привычек и  знаний о важности и  необходимости двигательной активности, а значит и умений в этой области у большинства взрослых. В преддверии Олимпиады 2014 года у детей ярко выразился интерес к олимпийскому движению.</a:t>
            </a:r>
            <a:r>
              <a:rPr lang="ru-RU" sz="3600" dirty="0">
                <a:ea typeface="Calibri"/>
                <a:cs typeface="Times New Roman"/>
              </a:rPr>
              <a:t/>
            </a:r>
            <a:br>
              <a:rPr lang="ru-RU" sz="3600" dirty="0">
                <a:ea typeface="Calibri"/>
                <a:cs typeface="Times New Roman"/>
              </a:rPr>
            </a:br>
            <a:endParaRPr lang="ru-RU" dirty="0"/>
          </a:p>
        </p:txBody>
      </p:sp>
    </p:spTree>
    <p:extLst>
      <p:ext uri="{BB962C8B-B14F-4D97-AF65-F5344CB8AC3E}">
        <p14:creationId xmlns:p14="http://schemas.microsoft.com/office/powerpoint/2010/main" val="169232598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42055"/>
          </a:xfrm>
          <a:prstGeom prst="rect">
            <a:avLst/>
          </a:prstGeom>
        </p:spPr>
      </p:pic>
      <p:sp>
        <p:nvSpPr>
          <p:cNvPr id="2" name="Заголовок 1"/>
          <p:cNvSpPr>
            <a:spLocks noGrp="1"/>
          </p:cNvSpPr>
          <p:nvPr>
            <p:ph type="title"/>
          </p:nvPr>
        </p:nvSpPr>
        <p:spPr>
          <a:xfrm>
            <a:off x="457200" y="274638"/>
            <a:ext cx="8229600" cy="6682754"/>
          </a:xfrm>
        </p:spPr>
        <p:txBody>
          <a:bodyPr>
            <a:normAutofit fontScale="90000"/>
          </a:bodyPr>
          <a:lstStyle/>
          <a:p>
            <a:pPr>
              <a:lnSpc>
                <a:spcPct val="115000"/>
              </a:lnSpc>
              <a:spcAft>
                <a:spcPts val="1000"/>
              </a:spcAft>
            </a:pPr>
            <a:r>
              <a:rPr lang="ru-RU" sz="2700" dirty="0" smtClean="0">
                <a:effectLst/>
                <a:latin typeface="Times New Roman"/>
                <a:ea typeface="Times New Roman"/>
                <a:cs typeface="Times New Roman"/>
              </a:rPr>
              <a:t>Олимпийское движение - важная часть культуры человечества, и изучение его истории, несомненно, должно стать частью образования любого культурного человека. Олимпийское образование дошкольников  дает возможность объединить  воспитательные, развивающие и обучающие цели и задачи процесса образования детей дошкольного возраста  не только  в системе физкультурно-оздоровительной работы ДОУ, но и во всем </a:t>
            </a:r>
            <a:r>
              <a:rPr lang="ru-RU" sz="2700" dirty="0" err="1" smtClean="0">
                <a:effectLst/>
                <a:latin typeface="Times New Roman"/>
                <a:ea typeface="Times New Roman"/>
                <a:cs typeface="Times New Roman"/>
              </a:rPr>
              <a:t>воспитательно</a:t>
            </a:r>
            <a:r>
              <a:rPr lang="ru-RU" sz="2700" dirty="0" smtClean="0">
                <a:effectLst/>
                <a:latin typeface="Times New Roman"/>
                <a:ea typeface="Times New Roman"/>
                <a:cs typeface="Times New Roman"/>
              </a:rPr>
              <a:t>-образовательном комплексе семьи, детского сада. Активное участие родителей в педагогическом процессе  создает необходимые условия для укрепления семьи, формирования ее здорового образа жизни.</a:t>
            </a:r>
            <a:r>
              <a:rPr lang="ru-RU" sz="3600" dirty="0">
                <a:ea typeface="Calibri"/>
                <a:cs typeface="Times New Roman"/>
              </a:rPr>
              <a:t/>
            </a:r>
            <a:br>
              <a:rPr lang="ru-RU" sz="3600" dirty="0">
                <a:ea typeface="Calibri"/>
                <a:cs typeface="Times New Roman"/>
              </a:rPr>
            </a:br>
            <a:endParaRPr lang="ru-RU" dirty="0"/>
          </a:p>
        </p:txBody>
      </p:sp>
    </p:spTree>
    <p:extLst>
      <p:ext uri="{BB962C8B-B14F-4D97-AF65-F5344CB8AC3E}">
        <p14:creationId xmlns:p14="http://schemas.microsoft.com/office/powerpoint/2010/main" val="251792424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6"/>
          </a:xfrm>
          <a:prstGeom prst="rect">
            <a:avLst/>
          </a:prstGeom>
        </p:spPr>
      </p:pic>
      <p:sp>
        <p:nvSpPr>
          <p:cNvPr id="2" name="Заголовок 1"/>
          <p:cNvSpPr>
            <a:spLocks noGrp="1"/>
          </p:cNvSpPr>
          <p:nvPr>
            <p:ph type="title"/>
          </p:nvPr>
        </p:nvSpPr>
        <p:spPr>
          <a:xfrm>
            <a:off x="457200" y="274638"/>
            <a:ext cx="8229600" cy="3010346"/>
          </a:xfrm>
        </p:spPr>
        <p:txBody>
          <a:bodyPr>
            <a:normAutofit/>
          </a:bodyPr>
          <a:lstStyle/>
          <a:p>
            <a:pPr algn="l">
              <a:lnSpc>
                <a:spcPct val="115000"/>
              </a:lnSpc>
              <a:spcAft>
                <a:spcPts val="0"/>
              </a:spcAft>
            </a:pPr>
            <a:r>
              <a:rPr lang="ru-RU" sz="1800" b="1" dirty="0" smtClean="0">
                <a:effectLst/>
                <a:latin typeface="Times New Roman"/>
                <a:ea typeface="Calibri"/>
                <a:cs typeface="Times New Roman"/>
              </a:rPr>
              <a:t>Цель: </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-развитие устойчивого интереса к спорту, Олимпийским играм, как части общечеловеческой культуры;</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-формирование социальной и личностной мотивации на сохранение и укрепление своего здоровья, и воспитание социально значимых личностных качеств посредством знакомства с олимпийским движением.</a:t>
            </a:r>
            <a:r>
              <a:rPr lang="ru-RU" sz="1800" dirty="0">
                <a:ea typeface="Calibri"/>
                <a:cs typeface="Times New Roman"/>
              </a:rPr>
              <a:t/>
            </a:r>
            <a:br>
              <a:rPr lang="ru-RU" sz="1800" dirty="0">
                <a:ea typeface="Calibri"/>
                <a:cs typeface="Times New Roman"/>
              </a:rPr>
            </a:br>
            <a:endParaRPr lang="ru-RU" sz="1800"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3068960"/>
            <a:ext cx="3115418" cy="3894272"/>
          </a:xfrm>
          <a:prstGeom prst="rect">
            <a:avLst/>
          </a:prstGeom>
        </p:spPr>
      </p:pic>
    </p:spTree>
    <p:extLst>
      <p:ext uri="{BB962C8B-B14F-4D97-AF65-F5344CB8AC3E}">
        <p14:creationId xmlns:p14="http://schemas.microsoft.com/office/powerpoint/2010/main" val="426954849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7"/>
          </a:xfrm>
          <a:prstGeom prst="rect">
            <a:avLst/>
          </a:prstGeom>
        </p:spPr>
      </p:pic>
      <p:sp>
        <p:nvSpPr>
          <p:cNvPr id="2" name="Заголовок 1"/>
          <p:cNvSpPr>
            <a:spLocks noGrp="1"/>
          </p:cNvSpPr>
          <p:nvPr>
            <p:ph type="title"/>
          </p:nvPr>
        </p:nvSpPr>
        <p:spPr>
          <a:xfrm>
            <a:off x="457200" y="274638"/>
            <a:ext cx="8229600" cy="6250706"/>
          </a:xfrm>
        </p:spPr>
        <p:txBody>
          <a:bodyPr>
            <a:noAutofit/>
          </a:bodyPr>
          <a:lstStyle/>
          <a:p>
            <a:pPr algn="l">
              <a:lnSpc>
                <a:spcPct val="115000"/>
              </a:lnSpc>
              <a:spcAft>
                <a:spcPts val="0"/>
              </a:spcAft>
            </a:pPr>
            <a:r>
              <a:rPr lang="ru-RU" sz="1800" b="1" dirty="0" smtClean="0">
                <a:effectLst/>
                <a:latin typeface="Times New Roman"/>
                <a:ea typeface="Calibri"/>
                <a:cs typeface="Times New Roman"/>
              </a:rPr>
              <a:t>Задачи (для детей):</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-формировать у детей представление об Олимпийских играх, как мирном соревновании с целью физического и социально-нравственного совершенствования людей;</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-познакомить детей с историей олимпийского движения древности и современности, с символикой и ритуалами Олимпийских игр, спортивными талисманами, с именами спортсменов, награжденных олимпийскими медалями, спортивными достижениями своих земляков;</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-изучить качества, которые позволили спортсменам стать победителями Олимпиады;</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-закреплять представления о зимних видах спорта, познакомить с олимпийскими зимними видами спорта;</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-формировать потребность в двигательной активности и физическом самосовершенствовании, в регулярных занятиях физической культурой и спортом, развивать стремление к здоровому образу</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жизни;</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-воспитывать целеустремленность, организованность, инициативность, развивать творчество, образное мышление;</a:t>
            </a:r>
            <a:r>
              <a:rPr lang="ru-RU" sz="1800" dirty="0">
                <a:ea typeface="Calibri"/>
                <a:cs typeface="Times New Roman"/>
              </a:rPr>
              <a:t/>
            </a:r>
            <a:br>
              <a:rPr lang="ru-RU" sz="1800" dirty="0">
                <a:ea typeface="Calibri"/>
                <a:cs typeface="Times New Roman"/>
              </a:rPr>
            </a:br>
            <a:r>
              <a:rPr lang="ru-RU" sz="1800" dirty="0" smtClean="0">
                <a:effectLst/>
                <a:latin typeface="Times New Roman"/>
                <a:ea typeface="Calibri"/>
                <a:cs typeface="Times New Roman"/>
              </a:rPr>
              <a:t>-формировать проектно-исследовательские умения и навыки в ходе реализации проекта: выявлять проблему, самостоятельно искать нужное решение и анализировать полученные результаты.</a:t>
            </a:r>
            <a:endParaRPr lang="ru-RU" sz="1800" dirty="0">
              <a:ea typeface="Calibri"/>
              <a:cs typeface="Times New Roman"/>
            </a:endParaRPr>
          </a:p>
        </p:txBody>
      </p:sp>
    </p:spTree>
    <p:extLst>
      <p:ext uri="{BB962C8B-B14F-4D97-AF65-F5344CB8AC3E}">
        <p14:creationId xmlns:p14="http://schemas.microsoft.com/office/powerpoint/2010/main" val="41128502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6"/>
          </a:xfrm>
          <a:prstGeom prst="rect">
            <a:avLst/>
          </a:prstGeom>
        </p:spPr>
      </p:pic>
      <p:sp>
        <p:nvSpPr>
          <p:cNvPr id="2" name="Заголовок 1"/>
          <p:cNvSpPr>
            <a:spLocks noGrp="1"/>
          </p:cNvSpPr>
          <p:nvPr>
            <p:ph type="title"/>
          </p:nvPr>
        </p:nvSpPr>
        <p:spPr>
          <a:xfrm>
            <a:off x="457200" y="274638"/>
            <a:ext cx="8229600" cy="5962674"/>
          </a:xfrm>
        </p:spPr>
        <p:txBody>
          <a:bodyPr>
            <a:noAutofit/>
          </a:bodyPr>
          <a:lstStyle/>
          <a:p>
            <a:pPr algn="l">
              <a:lnSpc>
                <a:spcPct val="115000"/>
              </a:lnSpc>
              <a:spcAft>
                <a:spcPts val="0"/>
              </a:spcAft>
            </a:pPr>
            <a:r>
              <a:rPr lang="ru-RU" sz="2000" b="1" dirty="0" smtClean="0">
                <a:effectLst/>
                <a:latin typeface="Times New Roman"/>
                <a:ea typeface="Calibri"/>
                <a:cs typeface="Times New Roman"/>
              </a:rPr>
              <a:t>Задачи (для педагогов):</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-создать информационную базу (оформление картотек, создание конспектов, презентаций, планирование, подбор музыкального материала и др.);</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-организовать пространство, скорректировать деятельность воспитателей, специалистов и сотрудников детского сада, родителей;</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-создать условия для благополучного и комфортного состояния детей в процессе выполнения проекта.</a:t>
            </a:r>
            <a:r>
              <a:rPr lang="ru-RU" sz="2000" dirty="0">
                <a:ea typeface="Calibri"/>
                <a:cs typeface="Times New Roman"/>
              </a:rPr>
              <a:t/>
            </a:r>
            <a:br>
              <a:rPr lang="ru-RU" sz="2000" dirty="0">
                <a:ea typeface="Calibri"/>
                <a:cs typeface="Times New Roman"/>
              </a:rPr>
            </a:br>
            <a:r>
              <a:rPr lang="ru-RU" sz="2000" b="1" dirty="0" smtClean="0">
                <a:effectLst/>
                <a:latin typeface="Times New Roman"/>
                <a:ea typeface="Calibri"/>
                <a:cs typeface="Times New Roman"/>
              </a:rPr>
              <a:t>Задачи (для родителей):</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-познакомить детей с разными поисками необходимой информации;</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-участвовать в создании выставок,  презентаций, спортивном празднике;</a:t>
            </a:r>
            <a:r>
              <a:rPr lang="ru-RU" sz="2000" dirty="0">
                <a:ea typeface="Calibri"/>
                <a:cs typeface="Times New Roman"/>
              </a:rPr>
              <a:t/>
            </a:r>
            <a:br>
              <a:rPr lang="ru-RU" sz="2000" dirty="0">
                <a:ea typeface="Calibri"/>
                <a:cs typeface="Times New Roman"/>
              </a:rPr>
            </a:br>
            <a:r>
              <a:rPr lang="ru-RU" sz="2000" dirty="0" smtClean="0">
                <a:effectLst/>
                <a:latin typeface="Times New Roman"/>
                <a:ea typeface="Calibri"/>
                <a:cs typeface="Times New Roman"/>
              </a:rPr>
              <a:t>-создать условия для физического самосовершенствования ребенка дома.</a:t>
            </a:r>
            <a:r>
              <a:rPr lang="ru-RU" sz="2000" dirty="0">
                <a:ea typeface="Calibri"/>
                <a:cs typeface="Times New Roman"/>
              </a:rPr>
              <a:t/>
            </a:r>
            <a:br>
              <a:rPr lang="ru-RU" sz="2000" dirty="0">
                <a:ea typeface="Calibri"/>
                <a:cs typeface="Times New Roman"/>
              </a:rPr>
            </a:br>
            <a:endParaRPr lang="ru-RU" sz="2000" dirty="0"/>
          </a:p>
        </p:txBody>
      </p:sp>
    </p:spTree>
    <p:extLst>
      <p:ext uri="{BB962C8B-B14F-4D97-AF65-F5344CB8AC3E}">
        <p14:creationId xmlns:p14="http://schemas.microsoft.com/office/powerpoint/2010/main" val="32622152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778098"/>
          </a:xfrm>
        </p:spPr>
        <p:txBody>
          <a:bodyPr>
            <a:normAutofit fontScale="90000"/>
          </a:bodyPr>
          <a:lstStyle/>
          <a:p>
            <a:pPr>
              <a:lnSpc>
                <a:spcPct val="115000"/>
              </a:lnSpc>
            </a:pPr>
            <a:r>
              <a:rPr lang="ru-RU" b="1" dirty="0" smtClean="0">
                <a:effectLst/>
                <a:latin typeface="Times New Roman"/>
                <a:ea typeface="Calibri"/>
                <a:cs typeface="Times New Roman"/>
              </a:rPr>
              <a:t>Паспорт проекта.</a:t>
            </a:r>
            <a:r>
              <a:rPr lang="ru-RU" sz="3200" dirty="0">
                <a:ea typeface="Calibri"/>
                <a:cs typeface="Times New Roman"/>
              </a:rPr>
              <a:t/>
            </a:r>
            <a:br>
              <a:rPr lang="ru-RU" sz="3200" dirty="0">
                <a:ea typeface="Calibri"/>
                <a:cs typeface="Times New Roman"/>
              </a:rPr>
            </a:br>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3084956407"/>
              </p:ext>
            </p:extLst>
          </p:nvPr>
        </p:nvGraphicFramePr>
        <p:xfrm>
          <a:off x="755576" y="540629"/>
          <a:ext cx="7128792" cy="6128731"/>
        </p:xfrm>
        <a:graphic>
          <a:graphicData uri="http://schemas.openxmlformats.org/drawingml/2006/table">
            <a:tbl>
              <a:tblPr firstRow="1" bandRow="1">
                <a:tableStyleId>{073A0DAA-6AF3-43AB-8588-CEC1D06C72B9}</a:tableStyleId>
              </a:tblPr>
              <a:tblGrid>
                <a:gridCol w="3564396"/>
                <a:gridCol w="3564396"/>
              </a:tblGrid>
              <a:tr h="443811">
                <a:tc>
                  <a:txBody>
                    <a:bodyPr/>
                    <a:lstStyle/>
                    <a:p>
                      <a:r>
                        <a:rPr lang="ru-RU" sz="1400" dirty="0" smtClean="0">
                          <a:effectLst/>
                          <a:latin typeface="Times New Roman"/>
                          <a:ea typeface="Calibri"/>
                        </a:rPr>
                        <a:t>Вид проекта</a:t>
                      </a:r>
                      <a:endParaRPr lang="ru-RU" sz="1400" dirty="0"/>
                    </a:p>
                  </a:txBody>
                  <a:tcPr/>
                </a:tc>
                <a:tc>
                  <a:txBody>
                    <a:bodyPr/>
                    <a:lstStyle/>
                    <a:p>
                      <a:r>
                        <a:rPr lang="ru-RU" sz="1400" dirty="0" smtClean="0">
                          <a:effectLst/>
                          <a:latin typeface="Times New Roman"/>
                          <a:ea typeface="Calibri"/>
                        </a:rPr>
                        <a:t>Комплексный</a:t>
                      </a:r>
                      <a:endParaRPr lang="ru-RU" sz="1400" dirty="0"/>
                    </a:p>
                  </a:txBody>
                  <a:tcPr/>
                </a:tc>
              </a:tr>
              <a:tr h="544463">
                <a:tc>
                  <a:txBody>
                    <a:bodyPr/>
                    <a:lstStyle/>
                    <a:p>
                      <a:r>
                        <a:rPr lang="ru-RU" sz="1400" dirty="0" smtClean="0">
                          <a:effectLst/>
                          <a:latin typeface="Times New Roman"/>
                          <a:ea typeface="Calibri"/>
                        </a:rPr>
                        <a:t>Тип проекта</a:t>
                      </a:r>
                      <a:endParaRPr lang="ru-RU" sz="1400" dirty="0"/>
                    </a:p>
                  </a:txBody>
                  <a:tcPr/>
                </a:tc>
                <a:tc>
                  <a:txBody>
                    <a:bodyPr/>
                    <a:lstStyle/>
                    <a:p>
                      <a:r>
                        <a:rPr lang="ru-RU" sz="1400" dirty="0" smtClean="0">
                          <a:effectLst/>
                          <a:latin typeface="Times New Roman"/>
                          <a:ea typeface="Calibri"/>
                        </a:rPr>
                        <a:t>Смешанный (информационный, познавательный, игровой)</a:t>
                      </a:r>
                      <a:endParaRPr lang="ru-RU" sz="1400" dirty="0"/>
                    </a:p>
                  </a:txBody>
                  <a:tcPr/>
                </a:tc>
              </a:tr>
              <a:tr h="320273">
                <a:tc>
                  <a:txBody>
                    <a:bodyPr/>
                    <a:lstStyle/>
                    <a:p>
                      <a:r>
                        <a:rPr lang="ru-RU" sz="1400" dirty="0" smtClean="0">
                          <a:effectLst/>
                          <a:latin typeface="Times New Roman"/>
                          <a:ea typeface="Calibri"/>
                        </a:rPr>
                        <a:t>Длительность проекта</a:t>
                      </a:r>
                      <a:endParaRPr lang="ru-RU" sz="1400" dirty="0"/>
                    </a:p>
                  </a:txBody>
                  <a:tcPr/>
                </a:tc>
                <a:tc>
                  <a:txBody>
                    <a:bodyPr/>
                    <a:lstStyle/>
                    <a:p>
                      <a:r>
                        <a:rPr lang="ru-RU" sz="1400" dirty="0" smtClean="0">
                          <a:effectLst/>
                          <a:latin typeface="Times New Roman"/>
                          <a:ea typeface="Calibri"/>
                        </a:rPr>
                        <a:t>Краткосрочный (1 неделя)</a:t>
                      </a:r>
                      <a:endParaRPr lang="ru-RU" sz="1400" dirty="0"/>
                    </a:p>
                  </a:txBody>
                  <a:tcPr/>
                </a:tc>
              </a:tr>
              <a:tr h="320273">
                <a:tc>
                  <a:txBody>
                    <a:bodyPr/>
                    <a:lstStyle/>
                    <a:p>
                      <a:r>
                        <a:rPr lang="ru-RU" sz="1400" dirty="0" smtClean="0">
                          <a:effectLst/>
                          <a:latin typeface="Times New Roman"/>
                          <a:ea typeface="Calibri"/>
                        </a:rPr>
                        <a:t>Срок реализации проекта</a:t>
                      </a:r>
                      <a:endParaRPr lang="ru-RU" sz="1400" dirty="0"/>
                    </a:p>
                  </a:txBody>
                  <a:tcPr/>
                </a:tc>
                <a:tc>
                  <a:txBody>
                    <a:bodyPr/>
                    <a:lstStyle/>
                    <a:p>
                      <a:r>
                        <a:rPr lang="ru-RU" sz="1400" dirty="0" smtClean="0">
                          <a:effectLst/>
                          <a:latin typeface="Times New Roman"/>
                          <a:ea typeface="Calibri"/>
                        </a:rPr>
                        <a:t>с 7 февраля 2014г. по 14 февраля 2014г.</a:t>
                      </a:r>
                      <a:endParaRPr lang="ru-RU" sz="1400" dirty="0"/>
                    </a:p>
                  </a:txBody>
                  <a:tcPr/>
                </a:tc>
              </a:tr>
              <a:tr h="1111013">
                <a:tc>
                  <a:txBody>
                    <a:bodyPr/>
                    <a:lstStyle/>
                    <a:p>
                      <a:r>
                        <a:rPr lang="ru-RU" sz="1400" dirty="0" smtClean="0">
                          <a:effectLst/>
                          <a:latin typeface="Times New Roman"/>
                          <a:ea typeface="Calibri"/>
                        </a:rPr>
                        <a:t>Участники проекта</a:t>
                      </a:r>
                      <a:endParaRPr lang="ru-RU" sz="1400" dirty="0"/>
                    </a:p>
                  </a:txBody>
                  <a:tcPr/>
                </a:tc>
                <a:tc>
                  <a:txBody>
                    <a:bodyPr/>
                    <a:lstStyle/>
                    <a:p>
                      <a:pPr>
                        <a:lnSpc>
                          <a:spcPct val="115000"/>
                        </a:lnSpc>
                        <a:spcAft>
                          <a:spcPts val="1000"/>
                        </a:spcAft>
                      </a:pPr>
                      <a:r>
                        <a:rPr lang="ru-RU" sz="1400" dirty="0" smtClean="0">
                          <a:effectLst/>
                          <a:latin typeface="Times New Roman"/>
                          <a:ea typeface="Calibri"/>
                          <a:cs typeface="Times New Roman"/>
                        </a:rPr>
                        <a:t> </a:t>
                      </a:r>
                      <a:r>
                        <a:rPr lang="ru-RU" sz="1400" dirty="0" smtClean="0">
                          <a:effectLst/>
                          <a:latin typeface="Times New Roman"/>
                          <a:ea typeface="Calibri"/>
                        </a:rPr>
                        <a:t>Дети старшей и подготовительной групп, воспитатель</a:t>
                      </a:r>
                      <a:r>
                        <a:rPr lang="ru-RU" sz="1400" baseline="0" dirty="0" smtClean="0">
                          <a:effectLst/>
                          <a:latin typeface="Times New Roman"/>
                          <a:ea typeface="Calibri"/>
                        </a:rPr>
                        <a:t> ИЗО</a:t>
                      </a:r>
                      <a:r>
                        <a:rPr lang="ru-RU" sz="1400" dirty="0" smtClean="0">
                          <a:effectLst/>
                          <a:latin typeface="Times New Roman"/>
                          <a:ea typeface="Calibri"/>
                        </a:rPr>
                        <a:t>, воспитатели, руководитель физического воспитания, музыкальный руководитель, родители</a:t>
                      </a:r>
                      <a:endParaRPr lang="ru-RU" sz="1400" dirty="0"/>
                    </a:p>
                  </a:txBody>
                  <a:tcPr/>
                </a:tc>
              </a:tr>
              <a:tr h="2800451">
                <a:tc>
                  <a:txBody>
                    <a:bodyPr/>
                    <a:lstStyle/>
                    <a:p>
                      <a:r>
                        <a:rPr lang="ru-RU" sz="1400" dirty="0" smtClean="0">
                          <a:effectLst/>
                          <a:latin typeface="Times New Roman"/>
                          <a:ea typeface="Calibri"/>
                        </a:rPr>
                        <a:t>Продукты проектной деятельности</a:t>
                      </a:r>
                      <a:endParaRPr lang="ru-RU" sz="1400" dirty="0"/>
                    </a:p>
                  </a:txBody>
                  <a:tcPr/>
                </a:tc>
                <a:tc>
                  <a:txBody>
                    <a:bodyPr/>
                    <a:lstStyle/>
                    <a:p>
                      <a:pPr>
                        <a:lnSpc>
                          <a:spcPct val="115000"/>
                        </a:lnSpc>
                        <a:spcAft>
                          <a:spcPts val="1000"/>
                        </a:spcAft>
                      </a:pPr>
                      <a:r>
                        <a:rPr lang="ru-RU" sz="1400" dirty="0" smtClean="0">
                          <a:effectLst/>
                          <a:latin typeface="Times New Roman"/>
                          <a:ea typeface="Calibri"/>
                          <a:cs typeface="Times New Roman"/>
                        </a:rPr>
                        <a:t>- создание мини музея «Олимпийские символы и                                     талисманы, спортивные награды»;</a:t>
                      </a:r>
                      <a:endParaRPr lang="ru-RU" sz="1400" dirty="0" smtClean="0">
                        <a:effectLst/>
                        <a:latin typeface="+mn-lt"/>
                        <a:ea typeface="Calibri"/>
                        <a:cs typeface="Times New Roman"/>
                      </a:endParaRPr>
                    </a:p>
                    <a:p>
                      <a:pPr>
                        <a:lnSpc>
                          <a:spcPct val="115000"/>
                        </a:lnSpc>
                        <a:spcAft>
                          <a:spcPts val="1000"/>
                        </a:spcAft>
                      </a:pPr>
                      <a:r>
                        <a:rPr lang="ru-RU" sz="1400" dirty="0" smtClean="0">
                          <a:effectLst/>
                          <a:latin typeface="Times New Roman"/>
                          <a:ea typeface="Calibri"/>
                          <a:cs typeface="Times New Roman"/>
                        </a:rPr>
                        <a:t>- выставка зимнего спортивного оборудования и инвентаря;</a:t>
                      </a:r>
                      <a:endParaRPr lang="ru-RU" sz="1400" dirty="0" smtClean="0">
                        <a:effectLst/>
                        <a:latin typeface="+mn-lt"/>
                        <a:ea typeface="Calibri"/>
                        <a:cs typeface="Times New Roman"/>
                      </a:endParaRPr>
                    </a:p>
                    <a:p>
                      <a:pPr>
                        <a:lnSpc>
                          <a:spcPct val="115000"/>
                        </a:lnSpc>
                        <a:spcAft>
                          <a:spcPts val="1000"/>
                        </a:spcAft>
                      </a:pPr>
                      <a:r>
                        <a:rPr lang="ru-RU" sz="1400" dirty="0" smtClean="0">
                          <a:effectLst/>
                          <a:latin typeface="Times New Roman"/>
                          <a:ea typeface="Calibri"/>
                          <a:cs typeface="Times New Roman"/>
                        </a:rPr>
                        <a:t>- фотовыставка «Мы – будущие Олимпийцы»;</a:t>
                      </a:r>
                      <a:endParaRPr lang="ru-RU" sz="1400" dirty="0" smtClean="0">
                        <a:effectLst/>
                        <a:latin typeface="+mn-lt"/>
                        <a:ea typeface="Calibri"/>
                        <a:cs typeface="Times New Roman"/>
                      </a:endParaRPr>
                    </a:p>
                    <a:p>
                      <a:pPr>
                        <a:lnSpc>
                          <a:spcPct val="115000"/>
                        </a:lnSpc>
                        <a:spcAft>
                          <a:spcPts val="1000"/>
                        </a:spcAft>
                      </a:pPr>
                      <a:r>
                        <a:rPr lang="ru-RU" sz="1400" dirty="0" smtClean="0">
                          <a:effectLst/>
                          <a:latin typeface="Times New Roman"/>
                          <a:ea typeface="Calibri"/>
                        </a:rPr>
                        <a:t>- создание выставки</a:t>
                      </a:r>
                      <a:r>
                        <a:rPr lang="ru-RU" sz="1400" baseline="0" dirty="0" smtClean="0">
                          <a:effectLst/>
                          <a:latin typeface="Times New Roman"/>
                          <a:ea typeface="Calibri"/>
                        </a:rPr>
                        <a:t> рисунков</a:t>
                      </a:r>
                      <a:r>
                        <a:rPr lang="ru-RU" sz="1400" dirty="0" smtClean="0">
                          <a:effectLst/>
                          <a:latin typeface="Times New Roman"/>
                          <a:ea typeface="Calibri"/>
                        </a:rPr>
                        <a:t> «Олимпиада в Сочи</a:t>
                      </a:r>
                      <a:r>
                        <a:rPr lang="ru-RU" sz="1400" baseline="0" dirty="0" smtClean="0">
                          <a:effectLst/>
                          <a:latin typeface="Times New Roman"/>
                          <a:ea typeface="Calibri"/>
                        </a:rPr>
                        <a:t> глазами детей</a:t>
                      </a:r>
                      <a:r>
                        <a:rPr lang="ru-RU" sz="1400" dirty="0" smtClean="0">
                          <a:effectLst/>
                          <a:latin typeface="Times New Roman"/>
                          <a:ea typeface="Calibri"/>
                        </a:rPr>
                        <a:t>».</a:t>
                      </a:r>
                      <a:endParaRPr lang="ru-RU" sz="1400" dirty="0"/>
                    </a:p>
                  </a:txBody>
                  <a:tcPr/>
                </a:tc>
              </a:tr>
              <a:tr h="588447">
                <a:tc>
                  <a:txBody>
                    <a:bodyPr/>
                    <a:lstStyle/>
                    <a:p>
                      <a:r>
                        <a:rPr lang="ru-RU" sz="1400" dirty="0" smtClean="0">
                          <a:effectLst/>
                          <a:latin typeface="Times New Roman"/>
                          <a:ea typeface="Calibri"/>
                        </a:rPr>
                        <a:t>Итоговое мероприятие</a:t>
                      </a:r>
                      <a:endParaRPr lang="ru-RU" sz="1400" dirty="0"/>
                    </a:p>
                  </a:txBody>
                  <a:tcPr/>
                </a:tc>
                <a:tc>
                  <a:txBody>
                    <a:bodyPr/>
                    <a:lstStyle/>
                    <a:p>
                      <a:r>
                        <a:rPr lang="ru-RU" sz="1400" dirty="0" smtClean="0">
                          <a:effectLst/>
                          <a:latin typeface="Times New Roman"/>
                          <a:ea typeface="Calibri"/>
                        </a:rPr>
                        <a:t>Спортивный праздник «Зимняя Олимпиада в детском саду».</a:t>
                      </a:r>
                      <a:endParaRPr lang="ru-RU" sz="1400" dirty="0"/>
                    </a:p>
                  </a:txBody>
                  <a:tcPr/>
                </a:tc>
              </a:tr>
            </a:tbl>
          </a:graphicData>
        </a:graphic>
      </p:graphicFrame>
    </p:spTree>
    <p:extLst>
      <p:ext uri="{BB962C8B-B14F-4D97-AF65-F5344CB8AC3E}">
        <p14:creationId xmlns:p14="http://schemas.microsoft.com/office/powerpoint/2010/main" val="12845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66467"/>
          </a:xfrm>
          <a:prstGeom prst="rect">
            <a:avLst/>
          </a:prstGeom>
        </p:spPr>
      </p:pic>
      <p:sp>
        <p:nvSpPr>
          <p:cNvPr id="2" name="Заголовок 1"/>
          <p:cNvSpPr>
            <a:spLocks noGrp="1"/>
          </p:cNvSpPr>
          <p:nvPr>
            <p:ph type="title"/>
          </p:nvPr>
        </p:nvSpPr>
        <p:spPr>
          <a:xfrm>
            <a:off x="457200" y="274638"/>
            <a:ext cx="8229600" cy="5170586"/>
          </a:xfrm>
        </p:spPr>
        <p:txBody>
          <a:bodyPr>
            <a:normAutofit fontScale="90000"/>
          </a:bodyPr>
          <a:lstStyle/>
          <a:p>
            <a:pPr>
              <a:lnSpc>
                <a:spcPct val="115000"/>
              </a:lnSpc>
              <a:spcAft>
                <a:spcPts val="1000"/>
              </a:spcAft>
            </a:pPr>
            <a:r>
              <a:rPr lang="ru-RU" sz="3600" dirty="0">
                <a:ea typeface="Calibri"/>
                <a:cs typeface="Times New Roman"/>
              </a:rPr>
              <a:t> </a:t>
            </a:r>
            <a:br>
              <a:rPr lang="ru-RU" sz="3600" dirty="0">
                <a:ea typeface="Calibri"/>
                <a:cs typeface="Times New Roman"/>
              </a:rPr>
            </a:br>
            <a:r>
              <a:rPr lang="ru-RU" sz="3600" b="1" dirty="0" smtClean="0">
                <a:effectLst/>
                <a:latin typeface="Times New Roman"/>
                <a:ea typeface="Calibri"/>
                <a:cs typeface="Times New Roman"/>
              </a:rPr>
              <a:t>Реализация проекта</a:t>
            </a:r>
            <a:br>
              <a:rPr lang="ru-RU" sz="3600" b="1" dirty="0" smtClean="0">
                <a:effectLst/>
                <a:latin typeface="Times New Roman"/>
                <a:ea typeface="Calibri"/>
                <a:cs typeface="Times New Roman"/>
              </a:rPr>
            </a:br>
            <a:r>
              <a:rPr lang="ru-RU" sz="3600" dirty="0">
                <a:ea typeface="Calibri"/>
                <a:cs typeface="Times New Roman"/>
              </a:rPr>
              <a:t/>
            </a:r>
            <a:br>
              <a:rPr lang="ru-RU" sz="3600" dirty="0">
                <a:ea typeface="Calibri"/>
                <a:cs typeface="Times New Roman"/>
              </a:rPr>
            </a:br>
            <a:r>
              <a:rPr lang="ru-RU" sz="3600" b="1" dirty="0" smtClean="0">
                <a:effectLst/>
                <a:latin typeface="Times New Roman"/>
                <a:ea typeface="Calibri"/>
                <a:cs typeface="Times New Roman"/>
              </a:rPr>
              <a:t>1 этап – подготовительный</a:t>
            </a:r>
            <a:br>
              <a:rPr lang="ru-RU" sz="3600" b="1" dirty="0" smtClean="0">
                <a:effectLst/>
                <a:latin typeface="Times New Roman"/>
                <a:ea typeface="Calibri"/>
                <a:cs typeface="Times New Roman"/>
              </a:rPr>
            </a:br>
            <a:r>
              <a:rPr lang="ru-RU" sz="3600" b="1" dirty="0" smtClean="0">
                <a:effectLst/>
                <a:latin typeface="Times New Roman"/>
                <a:ea typeface="Calibri"/>
                <a:cs typeface="Times New Roman"/>
              </a:rPr>
              <a:t> </a:t>
            </a:r>
            <a:r>
              <a:rPr lang="ru-RU" sz="3600" dirty="0">
                <a:ea typeface="Calibri"/>
                <a:cs typeface="Times New Roman"/>
              </a:rPr>
              <a:t/>
            </a:r>
            <a:br>
              <a:rPr lang="ru-RU" sz="3600" dirty="0">
                <a:ea typeface="Calibri"/>
                <a:cs typeface="Times New Roman"/>
              </a:rPr>
            </a:br>
            <a:r>
              <a:rPr lang="ru-RU" sz="3600" b="1" dirty="0" smtClean="0">
                <a:solidFill>
                  <a:srgbClr val="1F497D"/>
                </a:solidFill>
                <a:effectLst/>
                <a:latin typeface="Times New Roman"/>
                <a:ea typeface="Calibri"/>
                <a:cs typeface="Times New Roman"/>
              </a:rPr>
              <a:t>Что мы знаем?</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 Люди занимаются физкультурой, спортом.</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-Участвуют в соревнованиях, турнирах.</a:t>
            </a:r>
            <a:r>
              <a:rPr lang="ru-RU" sz="3600" dirty="0">
                <a:ea typeface="Calibri"/>
                <a:cs typeface="Times New Roman"/>
              </a:rPr>
              <a:t/>
            </a:r>
            <a:br>
              <a:rPr lang="ru-RU" sz="3600" dirty="0">
                <a:ea typeface="Calibri"/>
                <a:cs typeface="Times New Roman"/>
              </a:rPr>
            </a:br>
            <a:r>
              <a:rPr lang="ru-RU" sz="3600" dirty="0" smtClean="0">
                <a:effectLst/>
                <a:latin typeface="Times New Roman"/>
                <a:ea typeface="Calibri"/>
                <a:cs typeface="Times New Roman"/>
              </a:rPr>
              <a:t>-Получают разные награды.</a:t>
            </a:r>
            <a:r>
              <a:rPr lang="ru-RU" sz="3600" dirty="0">
                <a:ea typeface="Calibri"/>
                <a:cs typeface="Times New Roman"/>
              </a:rPr>
              <a:t/>
            </a:r>
            <a:br>
              <a:rPr lang="ru-RU" sz="3600" dirty="0">
                <a:ea typeface="Calibri"/>
                <a:cs typeface="Times New Roman"/>
              </a:rPr>
            </a:br>
            <a:r>
              <a:rPr lang="ru-RU" dirty="0" smtClean="0">
                <a:effectLst/>
                <a:latin typeface="Times New Roman"/>
                <a:ea typeface="Calibri"/>
                <a:cs typeface="Times New Roman"/>
              </a:rPr>
              <a:t> </a:t>
            </a:r>
            <a:r>
              <a:rPr lang="ru-RU" sz="3600" dirty="0">
                <a:ea typeface="Calibri"/>
                <a:cs typeface="Times New Roman"/>
              </a:rPr>
              <a:t/>
            </a:r>
            <a:br>
              <a:rPr lang="ru-RU" sz="3600" dirty="0">
                <a:ea typeface="Calibri"/>
                <a:cs typeface="Times New Roman"/>
              </a:rPr>
            </a:br>
            <a:endParaRPr lang="ru-RU" dirty="0"/>
          </a:p>
        </p:txBody>
      </p:sp>
    </p:spTree>
    <p:extLst>
      <p:ext uri="{BB962C8B-B14F-4D97-AF65-F5344CB8AC3E}">
        <p14:creationId xmlns:p14="http://schemas.microsoft.com/office/powerpoint/2010/main" val="8715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332</Words>
  <Application>Microsoft Office PowerPoint</Application>
  <PresentationFormat>Экран (4:3)</PresentationFormat>
  <Paragraphs>38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 Проект «Олимпийская неделя» (неделя здоровья) для детей старшего возраста. </vt:lpstr>
      <vt:lpstr>Проект «Олимпийская неделя» Автор:  Парикина С.С.   Проблема: поверхностный интерес к спорту (современные дети думают, что спорт – это развлечение, и не знают, какой это серьезный, каждодневный труд), недостаточная информированность об олимпийских играх и их возникновении, о зимних видах спорта. </vt:lpstr>
      <vt:lpstr>Актуальность:   Здоровье – главная ценность жизни, занимающая самую высокую ступень в иерархии потребностей человека. В то же время оно является одним из ведущих условий успешного социального и экономического развития общества. Формирование здорового образа жизни – государственно важная задача, вызванная снижением уровня здоровья и физического состояния современного общества.  Ситуацию усугубляют большие психоэмоциональные нагрузки, отсутствие навыков личной гигиены, режима дня, полноценного питания, наличие вредных привычек и  знаний о важности и  необходимости двигательной активности, а значит и умений в этой области у большинства взрослых. В преддверии Олимпиады 2014 года у детей ярко выразился интерес к олимпийскому движению. </vt:lpstr>
      <vt:lpstr>Олимпийское движение - важная часть культуры человечества, и изучение его истории, несомненно, должно стать частью образования любого культурного человека. Олимпийское образование дошкольников  дает возможность объединить  воспитательные, развивающие и обучающие цели и задачи процесса образования детей дошкольного возраста  не только  в системе физкультурно-оздоровительной работы ДОУ, но и во всем воспитательно-образовательном комплексе семьи, детского сада. Активное участие родителей в педагогическом процессе  создает необходимые условия для укрепления семьи, формирования ее здорового образа жизни. </vt:lpstr>
      <vt:lpstr>Цель:  -развитие устойчивого интереса к спорту, Олимпийским играм, как части общечеловеческой культуры; -формирование социальной и личностной мотивации на сохранение и укрепление своего здоровья, и воспитание социально значимых личностных качеств посредством знакомства с олимпийским движением. </vt:lpstr>
      <vt:lpstr>Задачи (для детей): -формировать у детей представление об Олимпийских играх, как мирном соревновании с целью физического и социально-нравственного совершенствования людей; -познакомить детей с историей олимпийского движения древности и современности, с символикой и ритуалами Олимпийских игр, спортивными талисманами, с именами спортсменов, награжденных олимпийскими медалями, спортивными достижениями своих земляков; -изучить качества, которые позволили спортсменам стать победителями Олимпиады; -закреплять представления о зимних видах спорта, познакомить с олимпийскими зимними видами спорта; -формировать потребность в двигательной активности и физическом самосовершенствовании, в регулярных занятиях физической культурой и спортом, развивать стремление к здоровому образу жизни; -воспитывать целеустремленность, организованность, инициативность, развивать творчество, образное мышление; -формировать проектно-исследовательские умения и навыки в ходе реализации проекта: выявлять проблему, самостоятельно искать нужное решение и анализировать полученные результаты.</vt:lpstr>
      <vt:lpstr>Задачи (для педагогов): -создать информационную базу (оформление картотек, создание конспектов, презентаций, планирование, подбор музыкального материала и др.); -организовать пространство, скорректировать деятельность воспитателей, специалистов и сотрудников детского сада, родителей; -создать условия для благополучного и комфортного состояния детей в процессе выполнения проекта. Задачи (для родителей): -познакомить детей с разными поисками необходимой информации; -участвовать в создании выставок,  презентаций, спортивном празднике; -создать условия для физического самосовершенствования ребенка дома. </vt:lpstr>
      <vt:lpstr>Паспорт проекта. </vt:lpstr>
      <vt:lpstr>  Реализация проекта  1 этап – подготовительный   Что мы знаем? - Люди занимаются физкультурой, спортом. -Участвуют в соревнованиях, турнирах. -Получают разные награды.   </vt:lpstr>
      <vt:lpstr>Что мы хотим узнать?  -Что такое Олимпиада? -Где она возникла? -Как стать участником Олимпиады? -Что нужно сделать, чтобы стать Олимпийцем? -Все ли спортсмены могут принимать участие в Олимпийских играх? -Почему победа на Олимпиаде самая почетная? -Символы и талисманы Олимпиад?  </vt:lpstr>
      <vt:lpstr>Как мы можем это узнать?  -От родителей, воспитателей. -Из интернета. -Из книг, энциклопедий, журналов, газет. -Из спортивных передач по ТВ. -Занимаясь в спортивной секции, посещая спортивные соревнования. </vt:lpstr>
      <vt:lpstr>2 этап – разработка   -Обсуждение вариантов поиска информации. -Составление плана реализации проекта. -Подбор литературы (для рассматривания и чтения). -Подбор фотографий, открыток (о зимних Олимпийских видах спорта, спортсменах-олимпийцах). -Подбор музыкальных произведений (взаимодействие с музыкальным руководителем). -Подбор спортивного инвентаря, эстафет, подвижных, дидактических, настольных игр и т.д. -Создание картотек утренней,  ритмической гимнастики под музыку, закаливающей гимнастики после дневного сна. -Создание банка раскрасок о зимних видах спорта  и рисунков на олимпийскую тему. (взаимодействие с изо руководителем). -Взаимодействие с родителями (рекомендации посещения спортивных соревнований, помощь в создании библиотеки, коллекции мультфильмов, участие в создании мини-музея, помощь в изготовлении атрибутов к спортивному празднику).  </vt:lpstr>
      <vt:lpstr>Реализация проекта </vt:lpstr>
      <vt:lpstr>   Приложение Используемые материалы и литература. Интернет ресурсы. Л.В.Баль, В.В.Ветрова «Букварь здоровья»,  М., Эксмо, 1995 г. 3. М.Ю.Картушина «Быть здоровыми хотим».      М., Творческий Центр, 2004 г. 4. Р.Ротенберт «Расти здоровыми» (детская энциклопедия здоровья), 5. М.Федотов, Е.Данилова, Е.Тропп «Энциклопедия физической подготовки к школе».     М., «Олма-Пресс», СПб Издательский дом «Нева», 2003 г. 6. «Мое тело» (энциклопедия «Всё обо всем»).    М., «Планета детства», издательство «Астрель», 2000 г. 7. В.Г.Гришин, Н.Ф.Осипов «Малыши открывают спорт». 8. И.В.Чупаха, Е.З.Пужаева, И.Ю.Соколова «Здоровьесберегающи технологии в образовательно-воспитательном процессе»(научно-практический сборник инновационного опыта). М., Ставрополь «Илекса», «Сервисшкола», 2001 г. 9. Оздоровительная программа «К здоровой семье через детский сад», 10. «К здоровой России. Рождение и воспитание здорового ребенка (полный курс подготовки).  11. «История талисманов Сочи 2014 Белого Мишки, Леопарда, Зайки»     (КМП – аудио/видео файл МП4) – интернет. 12. «Талисманы Паралимпиады 2014 – Снежинка и Лучик» (КМП – аудио/видео файл МП4) – интернет. 13. М/ф «Шайбу! Шайбу!», «Матч-реванш», «Как казаки олимпийцами стали» - (DVD).           </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«Олимпийская неделя» (неделя здоровья) для детей старшего возраста</dc:title>
  <dc:creator>стелла</dc:creator>
  <cp:lastModifiedBy>стелла</cp:lastModifiedBy>
  <cp:revision>7</cp:revision>
  <dcterms:created xsi:type="dcterms:W3CDTF">2014-03-10T10:49:19Z</dcterms:created>
  <dcterms:modified xsi:type="dcterms:W3CDTF">2014-03-10T11:49:48Z</dcterms:modified>
</cp:coreProperties>
</file>