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8" r:id="rId2"/>
    <p:sldId id="329" r:id="rId3"/>
    <p:sldId id="339" r:id="rId4"/>
    <p:sldId id="330" r:id="rId5"/>
    <p:sldId id="340" r:id="rId6"/>
    <p:sldId id="341" r:id="rId7"/>
    <p:sldId id="360" r:id="rId8"/>
    <p:sldId id="342" r:id="rId9"/>
    <p:sldId id="344" r:id="rId10"/>
    <p:sldId id="345" r:id="rId11"/>
    <p:sldId id="346" r:id="rId12"/>
    <p:sldId id="347" r:id="rId13"/>
    <p:sldId id="348" r:id="rId14"/>
    <p:sldId id="352" r:id="rId15"/>
    <p:sldId id="349" r:id="rId16"/>
    <p:sldId id="350" r:id="rId17"/>
    <p:sldId id="351" r:id="rId18"/>
    <p:sldId id="353" r:id="rId19"/>
    <p:sldId id="356" r:id="rId20"/>
    <p:sldId id="354" r:id="rId21"/>
    <p:sldId id="357" r:id="rId22"/>
    <p:sldId id="355" r:id="rId23"/>
    <p:sldId id="359" r:id="rId24"/>
    <p:sldId id="361" r:id="rId25"/>
  </p:sldIdLst>
  <p:sldSz cx="12188825" cy="6858000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4E78F0"/>
    <a:srgbClr val="828282"/>
    <a:srgbClr val="6E90FE"/>
    <a:srgbClr val="8086FC"/>
    <a:srgbClr val="6D6DFB"/>
    <a:srgbClr val="F0932C"/>
    <a:srgbClr val="92C61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0652" autoAdjust="0"/>
  </p:normalViewPr>
  <p:slideViewPr>
    <p:cSldViewPr>
      <p:cViewPr varScale="1">
        <p:scale>
          <a:sx n="81" d="100"/>
          <a:sy n="81" d="100"/>
        </p:scale>
        <p:origin x="-84" y="-71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FB8429-1480-4021-A5A4-0300471E7EBE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2249D0-EC8A-43B8-9780-B130E56B8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44AF1-50D2-4B16-A305-25E25BBE3D01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5051E1-E46C-426F-872F-50D73A99A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65DF7-6D1E-4DE7-B855-B166218C65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B8FF8-E13E-4845-9CB6-A9F95F4326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3213" y="0"/>
            <a:ext cx="4265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5"/>
          <p:cNvCxnSpPr/>
          <p:nvPr/>
        </p:nvCxnSpPr>
        <p:spPr>
          <a:xfrm>
            <a:off x="1658938" y="4783138"/>
            <a:ext cx="56546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2"/>
          <p:cNvSpPr/>
          <p:nvPr/>
        </p:nvSpPr>
        <p:spPr>
          <a:xfrm>
            <a:off x="7923213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CE39-5C6A-4381-9071-389B256028A1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6FC0-C6C2-4C9A-8D8B-07C0821BA0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9371013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85E1-4C69-4B1A-9550-2D22629BF7A9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8DF0-EA7D-4043-9CDE-970C75C74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2D45-00F1-459C-A5BC-BD392C22927B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21FD7-7CC5-422C-8AE3-7EA34F633C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3613" y="0"/>
            <a:ext cx="1065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1"/>
          <p:cNvSpPr/>
          <p:nvPr/>
        </p:nvSpPr>
        <p:spPr>
          <a:xfrm>
            <a:off x="11123612" y="10886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>
            <a:off x="1658938" y="4783138"/>
            <a:ext cx="80168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F1CE-6C88-429D-B490-7BCBF4787D63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4CE9-488F-41A3-9441-D44912B19A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7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A09F-EC47-435D-994B-CA0BD4FF17B5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840D0-FEA6-4421-B75C-CE8649EB6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6302-DCE3-4C1B-905F-E73B2A3FF09E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99BA-F67B-457F-A1CA-0E91E9255B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5"/>
          <p:cNvCxnSpPr/>
          <p:nvPr/>
        </p:nvCxnSpPr>
        <p:spPr>
          <a:xfrm>
            <a:off x="1658938" y="1709738"/>
            <a:ext cx="9617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5095-E7E6-4DCA-B649-8197603152FD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33A8-8121-4DE9-966B-E2026F54E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7AE9-6BF6-4DA1-B4AE-F16A309567B9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6D4C-3C58-4F6F-B2BB-2F59989FF5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7"/>
          <p:cNvCxnSpPr/>
          <p:nvPr/>
        </p:nvCxnSpPr>
        <p:spPr>
          <a:xfrm>
            <a:off x="1658938" y="2743200"/>
            <a:ext cx="3902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CAE6-1ECB-4C3A-9393-22CAD265F015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C038-FEA2-48CE-B429-C23A6CD244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9"/>
          <p:cNvCxnSpPr/>
          <p:nvPr/>
        </p:nvCxnSpPr>
        <p:spPr>
          <a:xfrm>
            <a:off x="1658938" y="2743200"/>
            <a:ext cx="3902075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4414" y="0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22413" y="381000"/>
            <a:ext cx="982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22413" y="1981200"/>
            <a:ext cx="98298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8013" y="6400800"/>
            <a:ext cx="1549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5478879-8D36-4E6E-8699-E27C7D21507B}" type="datetimeFigureOut">
              <a:rPr lang="ru-RU"/>
              <a:pPr>
                <a:defRPr/>
              </a:pPr>
              <a:t>07.04.2016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712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5413" y="6400800"/>
            <a:ext cx="1066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7079488-20BB-47B6-8C0F-9AB92D9A34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Рисунок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5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9" r:id="rId7"/>
    <p:sldLayoutId id="2147483666" r:id="rId8"/>
    <p:sldLayoutId id="2147483667" r:id="rId9"/>
    <p:sldLayoutId id="2147483658" r:id="rId10"/>
    <p:sldLayoutId id="21474836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485900" y="1484313"/>
            <a:ext cx="5945188" cy="2514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Его Величество Рубль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0225" y="4292600"/>
            <a:ext cx="4895850" cy="127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Выполнила: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Либерт Мария,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ученица 3-г класса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МАОУСОШ №8</a:t>
            </a:r>
            <a:endParaRPr lang="en-U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Руководитель: </a:t>
            </a: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Шаршукова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В.А.,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учитель начальных классов МАОУСОШ №8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3" y="260350"/>
            <a:ext cx="1638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54100" y="214313"/>
            <a:ext cx="4968875" cy="1270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Муниципальное автономное общеобразовательное учреждение «Средняя общеобразовательная школа №8 с углублённым изучением математики»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270000" y="1268413"/>
            <a:ext cx="4857750" cy="3571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Исследовательская работа: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998788" y="6021388"/>
            <a:ext cx="2786062" cy="62706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г.Старая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Русса</a:t>
            </a:r>
          </a:p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udely.ru/groznyimg/gk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488" y="3000375"/>
            <a:ext cx="65103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http://arcticaoy.ru/fb.ru/misc/i/gallery/24864/801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3788" y="214313"/>
            <a:ext cx="5803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451100" y="3786188"/>
            <a:ext cx="288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МОСКОВСКАЯ ДЕНЬГА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7572375" y="6340475"/>
            <a:ext cx="3162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НОВГОРОДСКАЯ ДЕНЬГА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goznak.ru/images/content/history/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6850" y="1500188"/>
            <a:ext cx="7812088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1665288" y="500063"/>
            <a:ext cx="9429750" cy="418782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Verdana" pitchFamily="34" charset="0"/>
              </a:rPr>
              <a:t>Первая монета, на которой было слово «рубль», появилась лишь в 1654 году.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4100" y="188913"/>
            <a:ext cx="11134725" cy="671512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663300"/>
                </a:solidFill>
                <a:latin typeface="Verdana" pitchFamily="34" charset="0"/>
              </a:rPr>
              <a:t>Петр Первый и первые рубли</a:t>
            </a:r>
          </a:p>
        </p:txBody>
      </p:sp>
      <p:pic>
        <p:nvPicPr>
          <p:cNvPr id="28674" name="Picture 4" descr="http://realcoin.ru/Image/History/ruble/1r1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413" y="2143125"/>
            <a:ext cx="7851775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Объект 2"/>
          <p:cNvSpPr>
            <a:spLocks noGrp="1"/>
          </p:cNvSpPr>
          <p:nvPr>
            <p:ph idx="4294967295"/>
          </p:nvPr>
        </p:nvSpPr>
        <p:spPr>
          <a:xfrm>
            <a:off x="1593850" y="1052513"/>
            <a:ext cx="9501188" cy="418782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Verdana" pitchFamily="34" charset="0"/>
              </a:rPr>
              <a:t>Пётр I возобновил чеканку рублёвых монет в 1704 году.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094288" y="6286500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РУБЛИ ПЕТРА ПЕРВОГО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4294967295"/>
          </p:nvPr>
        </p:nvSpPr>
        <p:spPr>
          <a:xfrm>
            <a:off x="1341438" y="1717675"/>
            <a:ext cx="4392612" cy="51403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smtClean="0">
                <a:latin typeface="Verdana" pitchFamily="34" charset="0"/>
              </a:rPr>
              <a:t>  В 1769 году в России, стали выпускать бумажные рубли - ассигнации. </a:t>
            </a:r>
          </a:p>
        </p:txBody>
      </p:sp>
      <p:pic>
        <p:nvPicPr>
          <p:cNvPr id="29698" name="Picture 2" descr="http://www.legion1812.narod.ru/1/pic/785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5850" y="333375"/>
            <a:ext cx="44291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6165850" y="6286500"/>
            <a:ext cx="3208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АССИГНАЦИЯ 1769 ГОДА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5538" y="381000"/>
            <a:ext cx="11063287" cy="5270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663300"/>
                </a:solidFill>
                <a:latin typeface="Verdana" pitchFamily="34" charset="0"/>
              </a:rPr>
              <a:t>«Катенька»  и  «Петенька»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4294967295"/>
          </p:nvPr>
        </p:nvSpPr>
        <p:spPr>
          <a:xfrm>
            <a:off x="1879600" y="1214438"/>
            <a:ext cx="10072688" cy="3248025"/>
          </a:xfrm>
        </p:spPr>
        <p:txBody>
          <a:bodyPr/>
          <a:lstStyle/>
          <a:p>
            <a:pPr algn="just" eaLnBrk="1" hangingPunct="1"/>
            <a:r>
              <a:rPr lang="ru-RU" sz="3200" smtClean="0">
                <a:latin typeface="Verdana" pitchFamily="34" charset="0"/>
              </a:rPr>
              <a:t>Царская сторублёвка носила ласковое народное название «Катенька» - по портрету Екатерины II, а 500 рублей с Петром I - соответственно, «Петенька».</a:t>
            </a:r>
          </a:p>
          <a:p>
            <a:pPr eaLnBrk="1" hangingPunct="1"/>
            <a:endParaRPr lang="ru-RU" sz="3200" smtClean="0"/>
          </a:p>
        </p:txBody>
      </p:sp>
      <p:pic>
        <p:nvPicPr>
          <p:cNvPr id="30723" name="Picture 4" descr="http://static.diary.ru/userdir/1/2/4/0/1240863/50529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413" y="3500438"/>
            <a:ext cx="45720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m.io.ua/img_aa/medium/2257/00/225700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863" y="3500438"/>
            <a:ext cx="57324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5538" y="381000"/>
            <a:ext cx="11063287" cy="671513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663300"/>
                </a:solidFill>
                <a:latin typeface="Verdana" pitchFamily="34" charset="0"/>
              </a:rPr>
              <a:t>Первый советский рубль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4294967295"/>
          </p:nvPr>
        </p:nvSpPr>
        <p:spPr>
          <a:xfrm>
            <a:off x="1557338" y="2133600"/>
            <a:ext cx="2709862" cy="302418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Verdana" pitchFamily="34" charset="0"/>
              </a:rPr>
              <a:t>Первый советский рубль явился на свет в 1919 году</a:t>
            </a:r>
          </a:p>
        </p:txBody>
      </p:sp>
      <p:pic>
        <p:nvPicPr>
          <p:cNvPr id="31747" name="Picture 6" descr="Dubasov Iv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913" y="1125538"/>
            <a:ext cx="6259512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737350" y="6143625"/>
            <a:ext cx="309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Иван Иванович Дубасов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static2.ozone.ru/multimedia/audio_cd_covers/10106563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2838" y="300038"/>
            <a:ext cx="6667500" cy="2808287"/>
          </a:xfrm>
        </p:spPr>
      </p:pic>
      <p:pic>
        <p:nvPicPr>
          <p:cNvPr id="32770" name="Picture 6" descr="http://static2.ozone.ru/multimedia/soft_other/1010656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3487738"/>
            <a:ext cx="66675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8638" y="836613"/>
            <a:ext cx="3810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8638" y="2616200"/>
            <a:ext cx="3810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3238" y="4405313"/>
            <a:ext cx="3835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4294188" y="6419850"/>
            <a:ext cx="5038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ПРИМЕРЫ РАННИХ СОВЕТСКИХ РУБЛЕЙ 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4100" y="404813"/>
            <a:ext cx="11134725" cy="52705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663300"/>
                </a:solidFill>
                <a:latin typeface="Verdana" pitchFamily="34" charset="0"/>
              </a:rPr>
              <a:t>Современные деньги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4294967295"/>
          </p:nvPr>
        </p:nvSpPr>
        <p:spPr>
          <a:xfrm>
            <a:off x="1054100" y="1557338"/>
            <a:ext cx="11134725" cy="3248025"/>
          </a:xfrm>
        </p:spPr>
        <p:txBody>
          <a:bodyPr/>
          <a:lstStyle/>
          <a:p>
            <a:pPr eaLnBrk="1" hangingPunct="1"/>
            <a:r>
              <a:rPr lang="ru-RU" smtClean="0">
                <a:latin typeface="Verdana" pitchFamily="34" charset="0"/>
              </a:rPr>
              <a:t>В 1990-х годах, с распадом СССР начал меняться и вид рублей. Появились монеты в 5 и 10 рублей, а в 2006 году - купюра в 5000 рублей.</a:t>
            </a:r>
          </a:p>
        </p:txBody>
      </p:sp>
      <p:pic>
        <p:nvPicPr>
          <p:cNvPr id="3379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50" y="2420938"/>
            <a:ext cx="76517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093913" y="6000750"/>
            <a:ext cx="2871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" pitchFamily="18" charset="0"/>
              </a:rPr>
              <a:t>СОВРЕМЕННЫЕ КУПЮРЫ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3monety.ru/wp-content/uploads/2014/10/monety-1-700x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0" y="115888"/>
            <a:ext cx="7677150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014913" y="6319838"/>
            <a:ext cx="2847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mbria" pitchFamily="18" charset="0"/>
              </a:rPr>
              <a:t>СОВРЕМЕННЫЕ МОНЕТЫ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4100" y="188913"/>
            <a:ext cx="11134725" cy="52705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663300"/>
                </a:solidFill>
                <a:latin typeface="Verdana" pitchFamily="34" charset="0"/>
              </a:rPr>
              <a:t>Интересные факты о рублях</a:t>
            </a:r>
            <a:endParaRPr lang="ru-RU" sz="4000" smtClean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4294967295"/>
          </p:nvPr>
        </p:nvSpPr>
        <p:spPr>
          <a:xfrm>
            <a:off x="1054100" y="836613"/>
            <a:ext cx="11134725" cy="3248025"/>
          </a:xfrm>
        </p:spPr>
        <p:txBody>
          <a:bodyPr/>
          <a:lstStyle/>
          <a:p>
            <a:pPr eaLnBrk="1" hangingPunct="1"/>
            <a:r>
              <a:rPr lang="ru-RU" smtClean="0">
                <a:latin typeface="Verdana" pitchFamily="34" charset="0"/>
              </a:rPr>
              <a:t>В России </a:t>
            </a:r>
            <a:r>
              <a:rPr lang="en-US" smtClean="0">
                <a:latin typeface="Verdana" pitchFamily="34" charset="0"/>
              </a:rPr>
              <a:t>могут </a:t>
            </a:r>
            <a:r>
              <a:rPr lang="ru-RU" smtClean="0">
                <a:latin typeface="Verdana" pitchFamily="34" charset="0"/>
              </a:rPr>
              <a:t>появиться нов</a:t>
            </a:r>
            <a:r>
              <a:rPr lang="en-US" smtClean="0">
                <a:latin typeface="Verdana" pitchFamily="34" charset="0"/>
              </a:rPr>
              <a:t>ые</a:t>
            </a:r>
            <a:r>
              <a:rPr lang="ru-RU" smtClean="0">
                <a:latin typeface="Verdana" pitchFamily="34" charset="0"/>
              </a:rPr>
              <a:t> банкнот</a:t>
            </a:r>
            <a:r>
              <a:rPr lang="en-US" smtClean="0">
                <a:latin typeface="Verdana" pitchFamily="34" charset="0"/>
              </a:rPr>
              <a:t>ы</a:t>
            </a:r>
            <a:r>
              <a:rPr lang="ru-RU" smtClean="0">
                <a:latin typeface="Verdana" pitchFamily="34" charset="0"/>
              </a:rPr>
              <a:t> </a:t>
            </a:r>
            <a:r>
              <a:rPr lang="en-US" smtClean="0">
                <a:latin typeface="Verdana" pitchFamily="34" charset="0"/>
              </a:rPr>
              <a:t>в 2 и 3 тысячи</a:t>
            </a:r>
            <a:r>
              <a:rPr lang="ru-RU" smtClean="0">
                <a:latin typeface="Verdana" pitchFamily="34" charset="0"/>
              </a:rPr>
              <a:t> рублей</a:t>
            </a:r>
            <a:endParaRPr lang="ru-RU" smtClean="0"/>
          </a:p>
        </p:txBody>
      </p:sp>
      <p:pic>
        <p:nvPicPr>
          <p:cNvPr id="35843" name="Picture 2" descr="http://rus-coins.ru/wp-content/uploads/2014/09/image26964386.jpg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6670675" y="1628775"/>
            <a:ext cx="5238750" cy="2305050"/>
          </a:xfrm>
          <a:prstGeom prst="rect">
            <a:avLst/>
          </a:prstGeom>
          <a:noFill/>
          <a:ln w="9525">
            <a:solidFill>
              <a:srgbClr val="4E78F0"/>
            </a:solidFill>
            <a:miter lim="800000"/>
            <a:headEnd/>
            <a:tailEnd/>
          </a:ln>
        </p:spPr>
      </p:pic>
      <p:pic>
        <p:nvPicPr>
          <p:cNvPr id="35844" name="Picture 4" descr="http://files.vm.ru/photo/vecherka/2012/10/file673sybhv2n51nizf730n_800_480.jpg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1270000" y="1628775"/>
            <a:ext cx="5265738" cy="2317750"/>
          </a:xfrm>
          <a:prstGeom prst="rect">
            <a:avLst/>
          </a:prstGeom>
          <a:noFill/>
          <a:ln w="9525">
            <a:solidFill>
              <a:srgbClr val="4E78F0"/>
            </a:solidFill>
            <a:miter lim="800000"/>
            <a:headEnd/>
            <a:tailEnd/>
          </a:ln>
        </p:spPr>
      </p:pic>
      <p:pic>
        <p:nvPicPr>
          <p:cNvPr id="35845" name="Рисунок 5"/>
          <p:cNvPicPr>
            <a:picLocks noChangeAspect="1"/>
          </p:cNvPicPr>
          <p:nvPr/>
        </p:nvPicPr>
        <p:blipFill>
          <a:blip r:embed="rId4">
            <a:lum bright="-12000" contrast="6000"/>
          </a:blip>
          <a:srcRect/>
          <a:stretch>
            <a:fillRect/>
          </a:stretch>
        </p:blipFill>
        <p:spPr bwMode="auto">
          <a:xfrm>
            <a:off x="3502025" y="4149725"/>
            <a:ext cx="5761038" cy="2505075"/>
          </a:xfrm>
          <a:prstGeom prst="rect">
            <a:avLst/>
          </a:prstGeom>
          <a:noFill/>
          <a:ln w="9525">
            <a:solidFill>
              <a:srgbClr val="4E78F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7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003300" y="-4763"/>
            <a:ext cx="1118552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1414463" y="1268413"/>
            <a:ext cx="9937750" cy="1071562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ru-RU" sz="400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4000" smtClean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ru-RU" sz="400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4000" smtClean="0">
                <a:solidFill>
                  <a:schemeClr val="tx2"/>
                </a:solidFill>
                <a:latin typeface="Verdana" pitchFamily="34" charset="0"/>
              </a:rPr>
              <a:t>Впервые рубль упоминается в летописи, датируемой 1316 годом</a:t>
            </a:r>
          </a:p>
        </p:txBody>
      </p:sp>
      <p:sp>
        <p:nvSpPr>
          <p:cNvPr id="16387" name="Заголовок 12"/>
          <p:cNvSpPr txBox="1">
            <a:spLocks/>
          </p:cNvSpPr>
          <p:nvPr/>
        </p:nvSpPr>
        <p:spPr bwMode="auto">
          <a:xfrm>
            <a:off x="1270000" y="3644900"/>
            <a:ext cx="1050131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400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ru-RU" sz="400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400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ru-RU" sz="4000">
                <a:solidFill>
                  <a:schemeClr val="tx2"/>
                </a:solidFill>
                <a:latin typeface="Verdana" pitchFamily="34" charset="0"/>
              </a:rPr>
            </a:br>
            <a:r>
              <a:rPr lang="ru-RU" sz="4000">
                <a:solidFill>
                  <a:schemeClr val="tx2"/>
                </a:solidFill>
                <a:latin typeface="Verdana" pitchFamily="34" charset="0"/>
              </a:rPr>
              <a:t>Празднование 700-летия российского рубля начнётся в апреле этого года в Великом Новгороде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ff7ad821-0894-44b0-b156-af2594c3bd9f.beta.cdn.gorod55.ru/fs/ff/7/ad821-0894-44b0-b156-af2594c3bd9f_big.jpe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022975" y="115888"/>
            <a:ext cx="5715000" cy="64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Объект 2"/>
          <p:cNvSpPr txBox="1">
            <a:spLocks/>
          </p:cNvSpPr>
          <p:nvPr/>
        </p:nvSpPr>
        <p:spPr bwMode="auto">
          <a:xfrm>
            <a:off x="1125538" y="115888"/>
            <a:ext cx="4897437" cy="64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r>
              <a:rPr lang="ru-RU" sz="2400">
                <a:latin typeface="Verdana" pitchFamily="34" charset="0"/>
              </a:rPr>
              <a:t>А это новые купюры, которые уже можно приобрести в «Сбербанке». 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r>
              <a:rPr lang="ru-RU" sz="2400">
                <a:latin typeface="Verdana" pitchFamily="34" charset="0"/>
              </a:rPr>
              <a:t>В основном такие красивые банкноты выпускаются в честь знаменательных событий в истории страны.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2400"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r>
              <a:rPr lang="ru-RU" sz="2400">
                <a:latin typeface="Verdana" pitchFamily="34" charset="0"/>
              </a:rPr>
              <a:t>Например, эта посвящена Олимпиаде 2014 года в Сочи.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240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http://user.vse42.ru/files/ui-5694d7530a3148.24893657.jpe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038850" y="9525"/>
            <a:ext cx="61198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Объект 2"/>
          <p:cNvSpPr txBox="1">
            <a:spLocks/>
          </p:cNvSpPr>
          <p:nvPr/>
        </p:nvSpPr>
        <p:spPr bwMode="auto">
          <a:xfrm>
            <a:off x="1125538" y="115888"/>
            <a:ext cx="504031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2400"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2400"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2400"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2400"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2400"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r>
              <a:rPr lang="ru-RU" sz="2400">
                <a:latin typeface="Verdana" pitchFamily="34" charset="0"/>
              </a:rPr>
              <a:t>Эти купюры посвящены вхождению Крыма в состав России.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240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https://pp.vk.me/c623623/v623623335/25913/OpWgEdW2Kpg.jpg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3141663" y="404813"/>
            <a:ext cx="6729412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2349500" y="1484313"/>
            <a:ext cx="7777163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Объект 2"/>
          <p:cNvSpPr txBox="1">
            <a:spLocks/>
          </p:cNvSpPr>
          <p:nvPr/>
        </p:nvSpPr>
        <p:spPr bwMode="auto">
          <a:xfrm>
            <a:off x="3070225" y="260350"/>
            <a:ext cx="6507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3838" indent="-223838" algn="ctr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None/>
            </a:pPr>
            <a:r>
              <a:rPr lang="ru-RU" sz="3200"/>
              <a:t>Я</a:t>
            </a:r>
            <a:r>
              <a:rPr lang="ru-RU" sz="3200">
                <a:latin typeface="Verdana" pitchFamily="34" charset="0"/>
              </a:rPr>
              <a:t> решила создать эскиз моего юбилейного рубля.</a:t>
            </a:r>
          </a:p>
          <a:p>
            <a:pPr marL="223838" indent="-223838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3200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65400" y="1700213"/>
            <a:ext cx="6624638" cy="2449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Его Величество Рубль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742113" y="4292600"/>
            <a:ext cx="4895850" cy="1270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Выполнила: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Либерт Мария,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ученица 3-г класса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МАОУСОШ №8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Руководитель: </a:t>
            </a:r>
            <a:r>
              <a:rPr lang="ru-RU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Шаршукова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В.А.,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учитель начальных классов МАОУСОШ №8</a:t>
            </a:r>
          </a:p>
        </p:txBody>
      </p:sp>
      <p:pic>
        <p:nvPicPr>
          <p:cNvPr id="409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3063" y="1484313"/>
            <a:ext cx="1638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54100" y="214313"/>
            <a:ext cx="10944225" cy="12700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Муниципальное автономное общеобразовательное учреждение 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«Средняя общеобразовательная школа №8 с углублённым изучением математики»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25763" y="1125538"/>
            <a:ext cx="4857750" cy="35718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Исследовательская работа: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99013" y="5949950"/>
            <a:ext cx="2786062" cy="627063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г.Старая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Русса</a:t>
            </a:r>
          </a:p>
          <a:p>
            <a:pPr algn="ctr">
              <a:lnSpc>
                <a:spcPct val="90000"/>
              </a:lnSpc>
              <a:buClr>
                <a:srgbClr val="989898"/>
              </a:buClr>
              <a:buSzPct val="80000"/>
              <a:buFont typeface="Arial" charset="0"/>
              <a:buNone/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2"/>
          <p:cNvSpPr>
            <a:spLocks noGrp="1"/>
          </p:cNvSpPr>
          <p:nvPr>
            <p:ph type="title"/>
          </p:nvPr>
        </p:nvSpPr>
        <p:spPr>
          <a:xfrm>
            <a:off x="1054100" y="642938"/>
            <a:ext cx="11134725" cy="12192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2"/>
                </a:solidFill>
                <a:latin typeface="Verdana" pitchFamily="34" charset="0"/>
              </a:rPr>
              <a:t>Российский рубль – это национальная валюта Российской Федерации </a:t>
            </a:r>
            <a:br>
              <a:rPr lang="ru-RU" smtClean="0">
                <a:solidFill>
                  <a:schemeClr val="tx2"/>
                </a:solidFill>
                <a:latin typeface="Verdana" pitchFamily="34" charset="0"/>
              </a:rPr>
            </a:br>
            <a:endParaRPr lang="ru-RU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7410" name="Picture 2" descr="&amp;Pcy;&amp;rcy;&amp;acy;&amp;zcy;&amp;dcy;&amp;ncy;&amp;ocy;&amp;vcy;&amp;acy;&amp;ncy;&amp;icy;&amp;iecy; 700-&amp;lcy;&amp;iecy;&amp;tcy;&amp;icy;&amp;yacy; &amp;rcy;&amp;ocy;&amp;scy;&amp;scy;&amp;icy;&amp;jcy;&amp;scy;&amp;kcy;&amp;ocy;&amp;gcy;&amp;ocy; &amp;rcy;&amp;ucy;&amp;bcy;&amp;lcy;&amp;yacy; &amp;ncy;&amp;acy;&amp;chcy;&amp;ncy;&amp;iecy;&amp;tcy;&amp;scy;&amp;yacy; &amp;vcy; &amp;acy;&amp;pcy;&amp;rcy;&amp;iecy;&amp;lcy;&amp;iecy; &amp;vcy; &amp;Ncy;&amp;ocy;&amp;vcy;&amp;gcy;&amp;ocy;&amp;rcy;&amp;ocy;&amp;dcy;&amp;iecy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9563" y="2049463"/>
            <a:ext cx="9715500" cy="405130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03300" y="-4763"/>
            <a:ext cx="1118552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2"/>
          <p:cNvSpPr>
            <a:spLocks noGrp="1"/>
          </p:cNvSpPr>
          <p:nvPr>
            <p:ph type="title"/>
          </p:nvPr>
        </p:nvSpPr>
        <p:spPr>
          <a:xfrm>
            <a:off x="1003300" y="0"/>
            <a:ext cx="11185525" cy="121920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663300"/>
                </a:solidFill>
                <a:latin typeface="Verdana" pitchFamily="34" charset="0"/>
              </a:rPr>
              <a:t>Происхождение рубля</a:t>
            </a:r>
          </a:p>
        </p:txBody>
      </p:sp>
      <p:sp>
        <p:nvSpPr>
          <p:cNvPr id="18435" name="Объект 1"/>
          <p:cNvSpPr>
            <a:spLocks noGrp="1"/>
          </p:cNvSpPr>
          <p:nvPr>
            <p:ph idx="1"/>
          </p:nvPr>
        </p:nvSpPr>
        <p:spPr>
          <a:xfrm>
            <a:off x="1593850" y="1785938"/>
            <a:ext cx="9948863" cy="4187825"/>
          </a:xfrm>
        </p:spPr>
        <p:txBody>
          <a:bodyPr/>
          <a:lstStyle/>
          <a:p>
            <a:pPr algn="just" eaLnBrk="1" hangingPunct="1"/>
            <a:r>
              <a:rPr lang="ru-RU" sz="3200" smtClean="0">
                <a:latin typeface="Verdana" pitchFamily="34" charset="0"/>
              </a:rPr>
              <a:t>слово и понятие «рубль» впервые встречается в грамотах </a:t>
            </a:r>
            <a:r>
              <a:rPr lang="en-US" sz="3200" smtClean="0">
                <a:latin typeface="Verdana" pitchFamily="34" charset="0"/>
              </a:rPr>
              <a:t>13 </a:t>
            </a:r>
            <a:r>
              <a:rPr lang="ru-RU" sz="3200" smtClean="0">
                <a:latin typeface="Verdana" pitchFamily="34" charset="0"/>
              </a:rPr>
              <a:t>века в Новгородском княжестве и обозначает часть гривны - серебряного слитка</a:t>
            </a:r>
          </a:p>
          <a:p>
            <a:pPr algn="just" eaLnBrk="1" hangingPunct="1">
              <a:buFont typeface="Arial" charset="0"/>
              <a:buNone/>
            </a:pPr>
            <a:endParaRPr lang="ru-RU" sz="3200" smtClean="0">
              <a:latin typeface="Verdana" pitchFamily="34" charset="0"/>
            </a:endParaRPr>
          </a:p>
          <a:p>
            <a:pPr algn="just" eaLnBrk="1" hangingPunct="1"/>
            <a:r>
              <a:rPr lang="ru-RU" sz="3200" smtClean="0">
                <a:latin typeface="Verdana" pitchFamily="34" charset="0"/>
              </a:rPr>
              <a:t>долгое время рублями называли золотые или серебряные слитки, в форме палочки или бруска</a:t>
            </a:r>
          </a:p>
          <a:p>
            <a:pPr algn="just" eaLnBrk="1" hangingPunct="1"/>
            <a:endParaRPr lang="ru-RU" sz="32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003300" y="-4763"/>
            <a:ext cx="1118552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36725" y="285750"/>
            <a:ext cx="9829800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Золотые или серебряные слитки, в форме палочки или бруска:</a:t>
            </a:r>
          </a:p>
        </p:txBody>
      </p:sp>
      <p:pic>
        <p:nvPicPr>
          <p:cNvPr id="20483" name="Picture 2" descr="&amp;Gcy;&amp;rcy;&amp;icy;&amp;vcy;&amp;n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51100" y="1714500"/>
            <a:ext cx="8113713" cy="49244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img15.nnm.me/8/8/4/3/9/42ed94bc6b37df48f234d9dce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513" y="3867150"/>
            <a:ext cx="84074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341438" y="2349500"/>
            <a:ext cx="3214687" cy="785813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marL="223838" indent="-223838" algn="ctr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None/>
            </a:pPr>
            <a:r>
              <a:rPr lang="ru-RU" sz="4800">
                <a:latin typeface="Verdana" pitchFamily="34" charset="0"/>
              </a:rPr>
              <a:t>«рубить»</a:t>
            </a:r>
          </a:p>
          <a:p>
            <a:pPr marL="223838" indent="-223838" algn="ctr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4800">
              <a:latin typeface="Cambria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8399463" y="2349500"/>
            <a:ext cx="3000375" cy="785813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marL="223838" indent="-223838" algn="ctr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None/>
            </a:pPr>
            <a:r>
              <a:rPr lang="ru-RU" sz="4800">
                <a:latin typeface="Verdana" pitchFamily="34" charset="0"/>
              </a:rPr>
              <a:t>«тина»</a:t>
            </a:r>
          </a:p>
          <a:p>
            <a:pPr marL="223838" indent="-223838" algn="ctr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4800">
              <a:latin typeface="Cambria" pitchFamily="18" charset="0"/>
            </a:endParaRPr>
          </a:p>
        </p:txBody>
      </p: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rot="16200000" flipH="1">
            <a:off x="8110538" y="1052513"/>
            <a:ext cx="1285875" cy="1285875"/>
          </a:xfrm>
          <a:prstGeom prst="straightConnector1">
            <a:avLst/>
          </a:prstGeom>
          <a:noFill/>
          <a:ln w="57150" algn="ctr">
            <a:solidFill>
              <a:srgbClr val="663300"/>
            </a:solidFill>
            <a:round/>
            <a:headEnd/>
            <a:tailEnd type="arrow" w="med" len="med"/>
          </a:ln>
        </p:spPr>
      </p:cxn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rot="5400000">
            <a:off x="2998787" y="1123951"/>
            <a:ext cx="1285875" cy="1143000"/>
          </a:xfrm>
          <a:prstGeom prst="straightConnector1">
            <a:avLst/>
          </a:prstGeom>
          <a:noFill/>
          <a:ln w="57150" algn="ctr">
            <a:solidFill>
              <a:srgbClr val="663300"/>
            </a:solidFill>
            <a:round/>
            <a:headEnd/>
            <a:tailEnd type="arrow" w="med" len="med"/>
          </a:ln>
        </p:spPr>
      </p:cxnSp>
      <p:cxnSp>
        <p:nvCxnSpPr>
          <p:cNvPr id="2" name="Прямая со стрелкой 9"/>
          <p:cNvCxnSpPr>
            <a:cxnSpLocks noChangeShapeType="1"/>
          </p:cNvCxnSpPr>
          <p:nvPr/>
        </p:nvCxnSpPr>
        <p:spPr bwMode="auto">
          <a:xfrm>
            <a:off x="6310313" y="1125538"/>
            <a:ext cx="0" cy="1223962"/>
          </a:xfrm>
          <a:prstGeom prst="straightConnector1">
            <a:avLst/>
          </a:prstGeom>
          <a:noFill/>
          <a:ln w="57150" algn="ctr">
            <a:solidFill>
              <a:srgbClr val="663300"/>
            </a:solidFill>
            <a:round/>
            <a:headEnd/>
            <a:tailEnd type="arrow" w="med" len="med"/>
          </a:ln>
        </p:spPr>
      </p:cxnSp>
      <p:sp>
        <p:nvSpPr>
          <p:cNvPr id="4" name="Объект 2"/>
          <p:cNvSpPr txBox="1">
            <a:spLocks/>
          </p:cNvSpPr>
          <p:nvPr/>
        </p:nvSpPr>
        <p:spPr bwMode="auto">
          <a:xfrm>
            <a:off x="5086350" y="2349500"/>
            <a:ext cx="2808288" cy="785813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  <a:miter lim="800000"/>
            <a:headEnd/>
            <a:tailEnd/>
          </a:ln>
        </p:spPr>
        <p:txBody>
          <a:bodyPr/>
          <a:lstStyle/>
          <a:p>
            <a:pPr marL="223838" indent="-223838" algn="ctr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None/>
            </a:pPr>
            <a:r>
              <a:rPr lang="ru-RU" sz="4800">
                <a:latin typeface="Verdana" pitchFamily="34" charset="0"/>
              </a:rPr>
              <a:t>«руб»</a:t>
            </a:r>
          </a:p>
          <a:p>
            <a:pPr marL="223838" indent="-223838" algn="ctr">
              <a:lnSpc>
                <a:spcPct val="90000"/>
              </a:lnSpc>
              <a:spcBef>
                <a:spcPts val="1800"/>
              </a:spcBef>
              <a:buClr>
                <a:srgbClr val="989898"/>
              </a:buClr>
              <a:buSzPct val="80000"/>
              <a:buFont typeface="Arial" charset="0"/>
              <a:buChar char="•"/>
            </a:pPr>
            <a:endParaRPr lang="ru-RU" sz="4800">
              <a:latin typeface="Cambria" pitchFamily="18" charset="0"/>
            </a:endParaRPr>
          </a:p>
        </p:txBody>
      </p:sp>
      <p:sp>
        <p:nvSpPr>
          <p:cNvPr id="22536" name="Объект 2"/>
          <p:cNvSpPr>
            <a:spLocks noGrp="1"/>
          </p:cNvSpPr>
          <p:nvPr>
            <p:ph idx="4294967295"/>
          </p:nvPr>
        </p:nvSpPr>
        <p:spPr>
          <a:xfrm>
            <a:off x="3379788" y="357188"/>
            <a:ext cx="5594350" cy="768350"/>
          </a:xfrm>
          <a:solidFill>
            <a:schemeClr val="bg1"/>
          </a:solidFill>
          <a:ln w="38100">
            <a:solidFill>
              <a:srgbClr val="6633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smtClean="0">
                <a:latin typeface="Verdana" pitchFamily="34" charset="0"/>
              </a:rPr>
              <a:t>слово «РУБЛЬ»</a:t>
            </a:r>
          </a:p>
          <a:p>
            <a:pPr algn="ctr" eaLnBrk="1" hangingPunct="1"/>
            <a:endParaRPr lang="ru-RU" sz="4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rasmircoins.ucoz.ru/Basic/foto/nasrbahmadsamarkand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8475" y="4200525"/>
            <a:ext cx="4376738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1125538" y="0"/>
            <a:ext cx="11063287" cy="6453188"/>
          </a:xfrm>
        </p:spPr>
        <p:txBody>
          <a:bodyPr/>
          <a:lstStyle/>
          <a:p>
            <a:pPr algn="just" eaLnBrk="1" hangingPunct="1"/>
            <a:r>
              <a:rPr lang="ru-RU" smtClean="0">
                <a:latin typeface="Verdana" pitchFamily="34" charset="0"/>
              </a:rPr>
              <a:t>Самые ранние монеты, которые встречались на территории нашей страны — это римские динарии.</a:t>
            </a:r>
          </a:p>
          <a:p>
            <a:pPr algn="just" eaLnBrk="1" hangingPunct="1"/>
            <a:endParaRPr lang="ru-RU" smtClean="0">
              <a:latin typeface="Verdana" pitchFamily="34" charset="0"/>
            </a:endParaRPr>
          </a:p>
          <a:p>
            <a:pPr algn="just" eaLnBrk="1" hangingPunct="1"/>
            <a:endParaRPr lang="ru-RU" smtClean="0">
              <a:latin typeface="Verdana" pitchFamily="34" charset="0"/>
            </a:endParaRPr>
          </a:p>
          <a:p>
            <a:pPr algn="just" eaLnBrk="1" hangingPunct="1"/>
            <a:endParaRPr lang="ru-RU" smtClean="0">
              <a:latin typeface="Verdana" pitchFamily="34" charset="0"/>
            </a:endParaRPr>
          </a:p>
          <a:p>
            <a:pPr algn="just" eaLnBrk="1" hangingPunct="1"/>
            <a:endParaRPr lang="ru-RU" smtClean="0">
              <a:latin typeface="Verdana" pitchFamily="34" charset="0"/>
            </a:endParaRPr>
          </a:p>
          <a:p>
            <a:pPr algn="just" eaLnBrk="1" hangingPunct="1"/>
            <a:endParaRPr lang="ru-RU" smtClean="0">
              <a:latin typeface="Verdana" pitchFamily="34" charset="0"/>
            </a:endParaRPr>
          </a:p>
          <a:p>
            <a:pPr algn="just" eaLnBrk="1" hangingPunct="1"/>
            <a:r>
              <a:rPr lang="ru-RU" smtClean="0">
                <a:latin typeface="Verdana" pitchFamily="34" charset="0"/>
              </a:rPr>
              <a:t> Позднее на Руси появились дирхемы – серебряные монеты с арабскими надписями.</a:t>
            </a:r>
          </a:p>
          <a:p>
            <a:pPr eaLnBrk="1" hangingPunct="1"/>
            <a:endParaRPr lang="ru-RU" smtClean="0"/>
          </a:p>
        </p:txBody>
      </p:sp>
      <p:pic>
        <p:nvPicPr>
          <p:cNvPr id="23555" name="Picture 6" descr="http://ancientrome.ru/publik/img/0471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757238"/>
            <a:ext cx="43656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118100" y="3171825"/>
            <a:ext cx="257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РИМСКИЕ ДИНАРИИ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5715000" y="6410325"/>
            <a:ext cx="1381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Verdana" pitchFamily="34" charset="0"/>
              </a:rPr>
              <a:t>ДИРХЕМЫ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nnvashkevich.narod.ru/ZAMETGOST/dng.files/image024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50708"/>
          <a:stretch>
            <a:fillRect/>
          </a:stretch>
        </p:blipFill>
        <p:spPr bwMode="auto">
          <a:xfrm>
            <a:off x="4294188" y="3429000"/>
            <a:ext cx="734536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nnvashkevich.narod.ru/ZAMETGOST/dng.files/image024.jpg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r="48582"/>
          <a:stretch>
            <a:fillRect/>
          </a:stretch>
        </p:blipFill>
        <p:spPr bwMode="auto">
          <a:xfrm>
            <a:off x="1557338" y="188913"/>
            <a:ext cx="71278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4100" y="381000"/>
            <a:ext cx="11134725" cy="6715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smtClean="0">
                <a:solidFill>
                  <a:srgbClr val="663300"/>
                </a:solidFill>
                <a:latin typeface="Verdana" pitchFamily="34" charset="0"/>
              </a:rPr>
              <a:t>Деньга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4294967295"/>
          </p:nvPr>
        </p:nvSpPr>
        <p:spPr>
          <a:xfrm>
            <a:off x="1773238" y="1268413"/>
            <a:ext cx="9505950" cy="1152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smtClean="0">
                <a:latin typeface="Verdana" pitchFamily="34" charset="0"/>
              </a:rPr>
              <a:t>В 1380 году Дмитрий Донской начал чеканку собственной монеты – «деньги»</a:t>
            </a:r>
          </a:p>
        </p:txBody>
      </p:sp>
      <p:pic>
        <p:nvPicPr>
          <p:cNvPr id="25603" name="Picture 2" descr="http://goznak.ru/images/content/history/1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563" y="2574925"/>
            <a:ext cx="5622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&amp;Dcy;&amp;iecy;&amp;ncy;&amp;softcy;&amp;gcy;&amp;acy; &amp;Dcy;&amp;mcy;&amp;icy;&amp;tcy;&amp;rcy;&amp;icy;&amp;yacy; &amp;Dcy;&amp;ocy;&amp;ncy;&amp;scy;&amp;kcy;&amp;ocy;&amp;gcy;&amp;ocy; &amp;tscy;&amp;iecy;&amp;ncy;&amp;acy;, &amp;scy;&amp;tcy;&amp;ocy;&amp;icy;&amp;mcy;&amp;ocy;&amp;scy;&amp;tcy;&amp;softcy;, &amp;scy;&amp;ocy;&amp;scy;&amp;tcy;&amp;acy;&amp;vcy;, &amp;dcy;&amp;icy;&amp;acy;&amp;mcy;&amp;iecy;&amp;tcy;&amp;rcy;, &amp;tcy;&amp;ocy;&amp;lcy;&amp;shchcy;&amp;icy;&amp;ncy;&amp;acy;, &amp;tcy;&amp;icy;&amp;rcy;&amp;acy;&amp;zhcy;, &amp;vcy;&amp;icy;&amp;dcy;&amp;iecy;&amp;ocy;, &amp;pcy;&amp;ocy;&amp;dcy;&amp;lcy;&amp;icy;&amp;ncy;&amp;ncy;&amp;ocy;&amp;scy;&amp;tcy;&amp;softcy;, &amp;vcy;&amp;iecy;&amp;scy;, &amp;ocy;&amp;pcy;&amp;icy;&amp;scy;&amp;acy;&amp;ncy;&amp;i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4163" y="3076575"/>
            <a:ext cx="536416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368</Words>
  <Application>Microsoft Office PowerPoint</Application>
  <PresentationFormat>Произвольный</PresentationFormat>
  <Paragraphs>77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Cambria</vt:lpstr>
      <vt:lpstr>Verdana</vt:lpstr>
      <vt:lpstr>Currency Symbols 16x9</vt:lpstr>
      <vt:lpstr>Currency Symbols 16x9</vt:lpstr>
      <vt:lpstr>Currency Symbols 16x9</vt:lpstr>
      <vt:lpstr>Currency Symbols 16x9</vt:lpstr>
      <vt:lpstr>Currency Symbols 16x9</vt:lpstr>
      <vt:lpstr>Currency Symbols 16x9</vt:lpstr>
      <vt:lpstr>Currency Symbols 16x9</vt:lpstr>
      <vt:lpstr>Currency Symbols 16x9</vt:lpstr>
      <vt:lpstr>Currency Symbols 16x9</vt:lpstr>
      <vt:lpstr>Currency Symbols 16x9</vt:lpstr>
      <vt:lpstr>Его Величество Рубль</vt:lpstr>
      <vt:lpstr>  Впервые рубль упоминается в летописи, датируемой 1316 годом</vt:lpstr>
      <vt:lpstr>Российский рубль – это национальная валюта Российской Федерации  </vt:lpstr>
      <vt:lpstr>Происхождение рубля</vt:lpstr>
      <vt:lpstr>Золотые или серебряные слитки, в форме палочки или бруска:</vt:lpstr>
      <vt:lpstr>Слайд 6</vt:lpstr>
      <vt:lpstr>Слайд 7</vt:lpstr>
      <vt:lpstr>Слайд 8</vt:lpstr>
      <vt:lpstr>Деньга</vt:lpstr>
      <vt:lpstr>Слайд 10</vt:lpstr>
      <vt:lpstr>Слайд 11</vt:lpstr>
      <vt:lpstr>Петр Первый и первые рубли</vt:lpstr>
      <vt:lpstr>Слайд 13</vt:lpstr>
      <vt:lpstr>«Катенька»  и  «Петенька»</vt:lpstr>
      <vt:lpstr>Первый советский рубль</vt:lpstr>
      <vt:lpstr>Слайд 16</vt:lpstr>
      <vt:lpstr>Современные деньги</vt:lpstr>
      <vt:lpstr>Слайд 18</vt:lpstr>
      <vt:lpstr>Интересные факты о рублях</vt:lpstr>
      <vt:lpstr>Слайд 20</vt:lpstr>
      <vt:lpstr>Слайд 21</vt:lpstr>
      <vt:lpstr>Слайд 22</vt:lpstr>
      <vt:lpstr>Слайд 23</vt:lpstr>
      <vt:lpstr>Его Величество Рубль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 Величество Рубль</dc:title>
  <dc:creator/>
  <cp:keywords/>
  <cp:lastModifiedBy/>
  <cp:revision>13</cp:revision>
  <dcterms:created xsi:type="dcterms:W3CDTF">2016-03-24T16:54:27Z</dcterms:created>
  <dcterms:modified xsi:type="dcterms:W3CDTF">2016-04-06T21:23:39Z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TC028952629991</vt:lpwstr>
  </property>
</Properties>
</file>