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71" r:id="rId6"/>
    <p:sldId id="273" r:id="rId7"/>
    <p:sldId id="261" r:id="rId8"/>
    <p:sldId id="262" r:id="rId9"/>
    <p:sldId id="263" r:id="rId10"/>
    <p:sldId id="27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B6B3-4C6F-44E4-881B-09411A3EE42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280D5-FFD1-4A95-92ED-1D4A092EF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45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80D5-FFD1-4A95-92ED-1D4A092EFA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lfoto.ru/pic/large-9049.jpg"/>
          <p:cNvPicPr>
            <a:picLocks noChangeAspect="1" noChangeArrowheads="1"/>
          </p:cNvPicPr>
          <p:nvPr/>
        </p:nvPicPr>
        <p:blipFill>
          <a:blip r:embed="rId3"/>
          <a:srcRect b="5413"/>
          <a:stretch>
            <a:fillRect/>
          </a:stretch>
        </p:blipFill>
        <p:spPr bwMode="auto">
          <a:xfrm>
            <a:off x="-1" y="142851"/>
            <a:ext cx="9063123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285860"/>
            <a:ext cx="500066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9"/>
            <a:ext cx="7072362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"Детский сад "Лучик"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РУССКОМ СЕЛЕ»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(проект)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Авторы: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Шугаипова Т.И.Кузьминых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Л.И.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п.Коммунистический, 2015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5676026"/>
            <a:ext cx="1857388" cy="1181974"/>
          </a:xfrm>
          <a:prstGeom prst="rect">
            <a:avLst/>
          </a:prstGeom>
          <a:noFill/>
        </p:spPr>
      </p:pic>
      <p:pic>
        <p:nvPicPr>
          <p:cNvPr id="3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5676026"/>
            <a:ext cx="1857388" cy="1181974"/>
          </a:xfrm>
          <a:prstGeom prst="rect">
            <a:avLst/>
          </a:prstGeom>
          <a:noFill/>
        </p:spPr>
      </p:pic>
      <p:pic>
        <p:nvPicPr>
          <p:cNvPr id="4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5676026"/>
            <a:ext cx="1857388" cy="1181974"/>
          </a:xfrm>
          <a:prstGeom prst="rect">
            <a:avLst/>
          </a:prstGeom>
          <a:noFill/>
        </p:spPr>
      </p:pic>
      <p:pic>
        <p:nvPicPr>
          <p:cNvPr id="5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5676026"/>
            <a:ext cx="1857388" cy="1181974"/>
          </a:xfrm>
          <a:prstGeom prst="rect">
            <a:avLst/>
          </a:prstGeom>
          <a:noFill/>
        </p:spPr>
      </p:pic>
      <p:pic>
        <p:nvPicPr>
          <p:cNvPr id="6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5676026"/>
            <a:ext cx="1714480" cy="1181974"/>
          </a:xfrm>
          <a:prstGeom prst="rect">
            <a:avLst/>
          </a:prstGeom>
          <a:noFill/>
        </p:spPr>
      </p:pic>
      <p:pic>
        <p:nvPicPr>
          <p:cNvPr id="7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0"/>
            <a:ext cx="1857388" cy="1181974"/>
          </a:xfrm>
          <a:prstGeom prst="rect">
            <a:avLst/>
          </a:prstGeom>
          <a:noFill/>
        </p:spPr>
      </p:pic>
      <p:pic>
        <p:nvPicPr>
          <p:cNvPr id="8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0"/>
            <a:ext cx="1857388" cy="1181974"/>
          </a:xfrm>
          <a:prstGeom prst="rect">
            <a:avLst/>
          </a:prstGeom>
          <a:noFill/>
        </p:spPr>
      </p:pic>
      <p:pic>
        <p:nvPicPr>
          <p:cNvPr id="9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0"/>
            <a:ext cx="1857388" cy="1181974"/>
          </a:xfrm>
          <a:prstGeom prst="rect">
            <a:avLst/>
          </a:prstGeom>
          <a:noFill/>
        </p:spPr>
      </p:pic>
      <p:pic>
        <p:nvPicPr>
          <p:cNvPr id="10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0"/>
            <a:ext cx="1857388" cy="1181974"/>
          </a:xfrm>
          <a:prstGeom prst="rect">
            <a:avLst/>
          </a:prstGeom>
          <a:noFill/>
        </p:spPr>
      </p:pic>
      <p:pic>
        <p:nvPicPr>
          <p:cNvPr id="11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0"/>
            <a:ext cx="1714480" cy="118197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1185486"/>
          <a:ext cx="8429685" cy="1988802"/>
        </p:xfrm>
        <a:graphic>
          <a:graphicData uri="http://schemas.openxmlformats.org/drawingml/2006/table">
            <a:tbl>
              <a:tblPr/>
              <a:tblGrid>
                <a:gridCol w="720027"/>
                <a:gridCol w="3992312"/>
                <a:gridCol w="1624245"/>
                <a:gridCol w="2093101"/>
              </a:tblGrid>
              <a:tr h="3261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3. Обобщающе-результативный этап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Итоговое мероприятия «Русские посиделки»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6C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27.04.2015г.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книги рецептов.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6C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27.04.2015г. – 30.04.2015г.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9A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3.3.</a:t>
                      </a:r>
                    </a:p>
                    <a:p>
                      <a:endParaRPr lang="ru-RU" dirty="0"/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 творческих работ детей за период реализации проекта.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6C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27.04.2015г. – 30.04.2015г.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9A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http://lib3.podelise.ru/tw_files2/urls_26/15/d-14971/14971_html_591f8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643314"/>
            <a:ext cx="1572974" cy="2205036"/>
          </a:xfrm>
          <a:prstGeom prst="rect">
            <a:avLst/>
          </a:prstGeom>
          <a:noFill/>
        </p:spPr>
      </p:pic>
      <p:pic>
        <p:nvPicPr>
          <p:cNvPr id="32772" name="Picture 4" descr="http://karnaval-prokat.ru/default.aspx?mode=image&amp;id=3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286124"/>
            <a:ext cx="1719277" cy="2578915"/>
          </a:xfrm>
          <a:prstGeom prst="rect">
            <a:avLst/>
          </a:prstGeom>
          <a:noFill/>
        </p:spPr>
      </p:pic>
      <p:pic>
        <p:nvPicPr>
          <p:cNvPr id="32774" name="Picture 6" descr="http://cs418819.vk.me/v418819018/356c/MVW34Bjny1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214686"/>
            <a:ext cx="1442540" cy="2695747"/>
          </a:xfrm>
          <a:prstGeom prst="rect">
            <a:avLst/>
          </a:prstGeom>
          <a:noFill/>
        </p:spPr>
      </p:pic>
      <p:pic>
        <p:nvPicPr>
          <p:cNvPr id="32776" name="Picture 8" descr="http://www.reverans.ru/content/1/costume-00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286124"/>
            <a:ext cx="1916095" cy="2554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319120.vk.me/v319120675/73e7/UNBpsX9eP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6415"/>
            <a:ext cx="4464496" cy="445710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775" y="476672"/>
            <a:ext cx="8648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urspresent.ru/uploads/fon-present/187.jpg"/>
          <p:cNvPicPr>
            <a:picLocks noChangeAspect="1" noChangeArrowheads="1"/>
          </p:cNvPicPr>
          <p:nvPr/>
        </p:nvPicPr>
        <p:blipFill>
          <a:blip r:embed="rId2">
            <a:lum bright="14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2714620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«Русский народ не должен терять своего нравственного авторитета среди других народов — авторитета, достойно завоеванного русским искусством, литературой…Национальные отличия сохранятся и в XXI веке, если мы будем озабочены воспитанием душ, а не только передачей знаний».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Д.С.Лихачев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domag.ru/static/gallery/full-45c2a731f79ca844d87bbe670bca1f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2071670" cy="2096125"/>
          </a:xfrm>
          <a:prstGeom prst="rect">
            <a:avLst/>
          </a:prstGeom>
          <a:noFill/>
        </p:spPr>
      </p:pic>
      <p:pic>
        <p:nvPicPr>
          <p:cNvPr id="12292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5572140"/>
            <a:ext cx="1153509" cy="1128682"/>
          </a:xfrm>
          <a:prstGeom prst="rect">
            <a:avLst/>
          </a:prstGeom>
          <a:noFill/>
        </p:spPr>
      </p:pic>
      <p:pic>
        <p:nvPicPr>
          <p:cNvPr id="5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0925" flipH="1">
            <a:off x="229769" y="5486774"/>
            <a:ext cx="1153509" cy="112868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214546" y="142852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 возвращением к нам национальной памяти, всё больше и больше хочется знать о русской культуре, её прошлом, о том, как жили наши предки, во что одевались, что ели и чем занимались, а в дошкольном возрасте это как никогда актуально. Данная тематика вызывает у детей большой интерес именно по этому, данный проект направлен на изучение истории русского народа, организации его быта, особенностях национального костюма, русской народной кухни, роде занятий русского народа.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357430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Проблема. </a:t>
            </a:r>
            <a:r>
              <a:rPr lang="ru-RU" dirty="0" smtClean="0"/>
              <a:t>В возрасте 3-5 лет знания детей об истории русского народа очень малы, даже можно сказать минимальны. Хотя данная тема оказалась оче6нь привлекательной для воспитанников т.к. при чтении русских народных сказок и рассматривания к ним иллюстраций от детей прозвучало множество вопросов о том, как люди жили раньше?</a:t>
            </a:r>
          </a:p>
          <a:p>
            <a:pPr algn="just"/>
            <a:r>
              <a:rPr lang="ru-RU" b="1" dirty="0" smtClean="0"/>
              <a:t>Актуальность. </a:t>
            </a:r>
            <a:r>
              <a:rPr lang="ru-RU" dirty="0" smtClean="0"/>
              <a:t>В настоящее время страна переживает политический, экономический и социальный кризис, влияющий и на моральные устои общества. Отказ от прежних советских идеалов, отсутствие четко определенных нравственных ценностей вызвали нежелательные последствия в нравственном развитии подрастающего поколения. </a:t>
            </a:r>
          </a:p>
          <a:p>
            <a:pPr algn="just"/>
            <a:r>
              <a:rPr lang="ru-RU" dirty="0" smtClean="0"/>
              <a:t>Актуальность данного проекта определена современной ситуацией общественного развития, характеризующейся обращением к общечеловеческим ценностям и, в то же время, к человеческой индивидуальности.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0925" flipH="1">
            <a:off x="229769" y="5486774"/>
            <a:ext cx="1153509" cy="112868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5572140"/>
            <a:ext cx="1153509" cy="1128682"/>
          </a:xfrm>
          <a:prstGeom prst="rect">
            <a:avLst/>
          </a:prstGeom>
          <a:noFill/>
        </p:spPr>
      </p:pic>
      <p:pic>
        <p:nvPicPr>
          <p:cNvPr id="10" name="Picture 2" descr="http://ladomag.ru/static/gallery/full-45c2a731f79ca844d87bbe670bca1f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2071670" cy="20961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42860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сформировать представления детей о жизни русского народа. </a:t>
            </a:r>
          </a:p>
          <a:p>
            <a:pPr algn="just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1142984"/>
            <a:ext cx="64294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Задачи: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Расширять представления детей о быте русского народа посредством экскурсий в Русскую горницу;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Знакомить с русским народным женским и мужским костюмом;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Знакомить с традиционной русской кухней;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Знакомить с  основными занятиями русского народа.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Развивать творческие способности.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Воспитывать патриотические чувства, чувства гордости за русский народ посредством восприятия русских народных сказок, рассматривание иллюстраций, ситуативных разговоров, продуктивной деятельности.</a:t>
            </a:r>
          </a:p>
          <a:p>
            <a:pPr algn="just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457200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Ожидаемые  результаты. </a:t>
            </a:r>
            <a:r>
              <a:rPr lang="ru-RU" dirty="0" smtClean="0"/>
              <a:t>В ходе реализации проекта предполагается расширение представлений у детей о русском народе, формирование интереса к русской народной культуре, воспитание чувства гордости за русский народ.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0925" flipH="1">
            <a:off x="229769" y="5486774"/>
            <a:ext cx="1153509" cy="112868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5572140"/>
            <a:ext cx="1153509" cy="1128682"/>
          </a:xfrm>
          <a:prstGeom prst="rect">
            <a:avLst/>
          </a:prstGeom>
          <a:noFill/>
        </p:spPr>
      </p:pic>
      <p:pic>
        <p:nvPicPr>
          <p:cNvPr id="7" name="Picture 2" descr="http://ladomag.ru/static/gallery/full-45c2a731f79ca844d87bbe670bca1f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2071670" cy="2096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0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Аннотация проекта.</a:t>
            </a:r>
            <a:endParaRPr lang="ru-RU" dirty="0" smtClean="0"/>
          </a:p>
          <a:p>
            <a:r>
              <a:rPr lang="ru-RU" b="1" dirty="0" smtClean="0"/>
              <a:t>Вид проекта: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 – творческий.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 Дети, родители, педагоги.</a:t>
            </a:r>
          </a:p>
          <a:p>
            <a:r>
              <a:rPr lang="ru-RU" b="1" dirty="0" smtClean="0"/>
              <a:t>Целевая группа:</a:t>
            </a:r>
            <a:r>
              <a:rPr lang="ru-RU" dirty="0" smtClean="0"/>
              <a:t> Дети 3-5 лет.</a:t>
            </a:r>
          </a:p>
          <a:p>
            <a:r>
              <a:rPr lang="ru-RU" b="1" dirty="0" smtClean="0"/>
              <a:t>Масштаб проекта:</a:t>
            </a:r>
            <a:r>
              <a:rPr lang="ru-RU" dirty="0" smtClean="0"/>
              <a:t> Краткосрочный.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643050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Проект опирается на следующие научные принципы: </a:t>
            </a:r>
          </a:p>
          <a:p>
            <a:pPr algn="just"/>
            <a:r>
              <a:rPr lang="ru-RU" sz="1600" dirty="0" smtClean="0"/>
              <a:t>• принцип развивающего образования, целью которого является развитие ребенка. Развивающий характер образования реализуется через деятельность каждого ребенка в зоне его ближайшего развития;</a:t>
            </a:r>
          </a:p>
          <a:p>
            <a:pPr algn="just"/>
            <a:r>
              <a:rPr lang="ru-RU" sz="1600" dirty="0" smtClean="0"/>
              <a:t>• сочетание принципа научной обоснованности и практической применимости; </a:t>
            </a:r>
          </a:p>
          <a:p>
            <a:pPr algn="just"/>
            <a:r>
              <a:rPr lang="ru-RU" sz="1600" dirty="0" smtClean="0"/>
              <a:t>• единство воспитательных, развивающих и обучающих целей и задач процесса образования детей дошкольного возраста, в процессе реализации которых формируются такие представления, умения, навыки, которые имеют непосредственное отношение к развитию детей дошкольного возраста;</a:t>
            </a:r>
          </a:p>
          <a:p>
            <a:pPr algn="just"/>
            <a:r>
              <a:rPr lang="ru-RU" sz="1600" dirty="0" smtClean="0"/>
              <a:t>• принцип интеграции образовательных областей (социализация, труд, познание, коммуникация, художественное творчество, музыка) в соответствии с возрастными возможностями и особенностями воспитанников, спецификой и возможностями образовательных областей;</a:t>
            </a:r>
          </a:p>
          <a:p>
            <a:pPr algn="just"/>
            <a:r>
              <a:rPr lang="ru-RU" sz="1600" dirty="0" smtClean="0"/>
              <a:t>• построение образовательного процесса на адекватных возрасту формах работы с детьми. Основной формой работы с детьми дошкольного возраста и ведущим видом деятельности для них является игра.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0925" flipH="1">
            <a:off x="229769" y="5486774"/>
            <a:ext cx="1153509" cy="112868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4" descr="http://cs618828.vk.me/v618828260/ee03/y0WPmiV-R_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5572140"/>
            <a:ext cx="1153509" cy="1128682"/>
          </a:xfrm>
          <a:prstGeom prst="rect">
            <a:avLst/>
          </a:prstGeom>
          <a:noFill/>
        </p:spPr>
      </p:pic>
      <p:pic>
        <p:nvPicPr>
          <p:cNvPr id="7" name="Picture 2" descr="http://ladomag.ru/static/gallery/full-45c2a731f79ca844d87bbe670bca1f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2071670" cy="2096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8794" y="2071678"/>
            <a:ext cx="70009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познавательно – исследовательскую (экскурсия, изучение литературы по теме);</a:t>
            </a:r>
          </a:p>
          <a:p>
            <a:r>
              <a:rPr lang="ru-RU" dirty="0" smtClean="0"/>
              <a:t>- продуктивную (рисование, аппликация, конструктивная деятельность);</a:t>
            </a:r>
          </a:p>
          <a:p>
            <a:r>
              <a:rPr lang="ru-RU" dirty="0" smtClean="0"/>
              <a:t>- игровая деятельность (дидактические игры);</a:t>
            </a:r>
          </a:p>
          <a:p>
            <a:r>
              <a:rPr lang="ru-RU" dirty="0" smtClean="0"/>
              <a:t>- восприятие русских народных сказок;</a:t>
            </a:r>
          </a:p>
          <a:p>
            <a:r>
              <a:rPr lang="ru-RU" dirty="0" smtClean="0"/>
              <a:t>- драматизация сказки;</a:t>
            </a:r>
          </a:p>
          <a:p>
            <a:r>
              <a:rPr lang="ru-RU" dirty="0" smtClean="0"/>
              <a:t>- двигательная деятельность (русские народные подвижные игры);</a:t>
            </a:r>
          </a:p>
          <a:p>
            <a:r>
              <a:rPr lang="ru-RU" dirty="0" smtClean="0"/>
              <a:t>- ситуативные разговоры по теме;</a:t>
            </a:r>
          </a:p>
          <a:p>
            <a:r>
              <a:rPr lang="ru-RU" dirty="0" smtClean="0"/>
              <a:t>- организация выставок, презентаций;</a:t>
            </a:r>
          </a:p>
          <a:p>
            <a:r>
              <a:rPr lang="ru-RU" dirty="0" smtClean="0"/>
              <a:t>- итоговое культурно – </a:t>
            </a:r>
            <a:r>
              <a:rPr lang="ru-RU" dirty="0" err="1" smtClean="0"/>
              <a:t>досуговое</a:t>
            </a:r>
            <a:r>
              <a:rPr lang="ru-RU" dirty="0" smtClean="0"/>
              <a:t> мероприятие.</a:t>
            </a: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42860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проекта предполагается при комплексном осуществлении следующей деятельности: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5676026"/>
            <a:ext cx="1714480" cy="1181974"/>
          </a:xfrm>
          <a:prstGeom prst="rect">
            <a:avLst/>
          </a:prstGeom>
          <a:noFill/>
        </p:spPr>
      </p:pic>
      <p:pic>
        <p:nvPicPr>
          <p:cNvPr id="4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5676026"/>
            <a:ext cx="1857388" cy="1181974"/>
          </a:xfrm>
          <a:prstGeom prst="rect">
            <a:avLst/>
          </a:prstGeom>
          <a:noFill/>
        </p:spPr>
      </p:pic>
      <p:pic>
        <p:nvPicPr>
          <p:cNvPr id="5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5676026"/>
            <a:ext cx="1857388" cy="1181974"/>
          </a:xfrm>
          <a:prstGeom prst="rect">
            <a:avLst/>
          </a:prstGeom>
          <a:noFill/>
        </p:spPr>
      </p:pic>
      <p:pic>
        <p:nvPicPr>
          <p:cNvPr id="6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5676026"/>
            <a:ext cx="1857388" cy="1181974"/>
          </a:xfrm>
          <a:prstGeom prst="rect">
            <a:avLst/>
          </a:prstGeom>
          <a:noFill/>
        </p:spPr>
      </p:pic>
      <p:pic>
        <p:nvPicPr>
          <p:cNvPr id="7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5676026"/>
            <a:ext cx="1857388" cy="1181974"/>
          </a:xfrm>
          <a:prstGeom prst="rect">
            <a:avLst/>
          </a:prstGeom>
          <a:noFill/>
        </p:spPr>
      </p:pic>
      <p:pic>
        <p:nvPicPr>
          <p:cNvPr id="8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0"/>
            <a:ext cx="1857388" cy="1181974"/>
          </a:xfrm>
          <a:prstGeom prst="rect">
            <a:avLst/>
          </a:prstGeom>
          <a:noFill/>
        </p:spPr>
      </p:pic>
      <p:pic>
        <p:nvPicPr>
          <p:cNvPr id="9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0"/>
            <a:ext cx="1857388" cy="1181974"/>
          </a:xfrm>
          <a:prstGeom prst="rect">
            <a:avLst/>
          </a:prstGeom>
          <a:noFill/>
        </p:spPr>
      </p:pic>
      <p:pic>
        <p:nvPicPr>
          <p:cNvPr id="10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0"/>
            <a:ext cx="1857388" cy="1181974"/>
          </a:xfrm>
          <a:prstGeom prst="rect">
            <a:avLst/>
          </a:prstGeom>
          <a:noFill/>
        </p:spPr>
      </p:pic>
      <p:pic>
        <p:nvPicPr>
          <p:cNvPr id="11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0"/>
            <a:ext cx="1857388" cy="1181974"/>
          </a:xfrm>
          <a:prstGeom prst="rect">
            <a:avLst/>
          </a:prstGeom>
          <a:noFill/>
        </p:spPr>
      </p:pic>
      <p:pic>
        <p:nvPicPr>
          <p:cNvPr id="12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0"/>
            <a:ext cx="1714480" cy="1181974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 rot="10800000" flipV="1">
            <a:off x="428596" y="1071546"/>
            <a:ext cx="8286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Этапы реализации проекта программы.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проекта рассчитана на  5  недель:</a:t>
            </a: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«30 » марта 2015 г. по «30» апреля 2015г.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2071678"/>
          <a:ext cx="8072494" cy="3533355"/>
        </p:xfrm>
        <a:graphic>
          <a:graphicData uri="http://schemas.openxmlformats.org/drawingml/2006/table">
            <a:tbl>
              <a:tblPr/>
              <a:tblGrid>
                <a:gridCol w="474852"/>
                <a:gridCol w="3097048"/>
                <a:gridCol w="4500594"/>
              </a:tblGrid>
              <a:tr h="117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Подготовительно-проектировочный этап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марта </a:t>
                      </a:r>
                      <a:r>
                        <a:rPr lang="ru-RU" sz="20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2015г.  - </a:t>
                      </a:r>
                      <a:r>
                        <a:rPr lang="ru-RU" sz="20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 апреля </a:t>
                      </a:r>
                      <a:r>
                        <a:rPr lang="ru-RU" sz="20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2015г.</a:t>
                      </a:r>
                      <a:endParaRPr lang="ru-RU" sz="20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Практический этап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апреля2015г</a:t>
                      </a:r>
                      <a:r>
                        <a:rPr lang="ru-RU" sz="20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- </a:t>
                      </a:r>
                      <a:r>
                        <a:rPr lang="ru-RU" sz="20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апреля </a:t>
                      </a:r>
                      <a:r>
                        <a:rPr lang="ru-RU" sz="20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2015г.</a:t>
                      </a:r>
                      <a:endParaRPr lang="ru-RU" sz="20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Обобщающе-результативный этап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r>
                        <a:rPr lang="ru-RU" sz="20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апреля 2015г. – 30</a:t>
                      </a:r>
                      <a:r>
                        <a:rPr lang="ru-RU" sz="2000" b="1" baseline="0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апреля 2015г.</a:t>
                      </a:r>
                      <a:endParaRPr lang="ru-RU" sz="20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5676026"/>
            <a:ext cx="1857388" cy="1181974"/>
          </a:xfrm>
          <a:prstGeom prst="rect">
            <a:avLst/>
          </a:prstGeom>
          <a:noFill/>
        </p:spPr>
      </p:pic>
      <p:pic>
        <p:nvPicPr>
          <p:cNvPr id="3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5676026"/>
            <a:ext cx="1857388" cy="1181974"/>
          </a:xfrm>
          <a:prstGeom prst="rect">
            <a:avLst/>
          </a:prstGeom>
          <a:noFill/>
        </p:spPr>
      </p:pic>
      <p:pic>
        <p:nvPicPr>
          <p:cNvPr id="4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5676026"/>
            <a:ext cx="1857388" cy="1181974"/>
          </a:xfrm>
          <a:prstGeom prst="rect">
            <a:avLst/>
          </a:prstGeom>
          <a:noFill/>
        </p:spPr>
      </p:pic>
      <p:pic>
        <p:nvPicPr>
          <p:cNvPr id="5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5676026"/>
            <a:ext cx="1857388" cy="1181974"/>
          </a:xfrm>
          <a:prstGeom prst="rect">
            <a:avLst/>
          </a:prstGeom>
          <a:noFill/>
        </p:spPr>
      </p:pic>
      <p:pic>
        <p:nvPicPr>
          <p:cNvPr id="6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5676026"/>
            <a:ext cx="1714480" cy="1181974"/>
          </a:xfrm>
          <a:prstGeom prst="rect">
            <a:avLst/>
          </a:prstGeom>
          <a:noFill/>
        </p:spPr>
      </p:pic>
      <p:pic>
        <p:nvPicPr>
          <p:cNvPr id="8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0"/>
            <a:ext cx="1857388" cy="1181974"/>
          </a:xfrm>
          <a:prstGeom prst="rect">
            <a:avLst/>
          </a:prstGeom>
          <a:noFill/>
        </p:spPr>
      </p:pic>
      <p:pic>
        <p:nvPicPr>
          <p:cNvPr id="9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0"/>
            <a:ext cx="1857388" cy="1181974"/>
          </a:xfrm>
          <a:prstGeom prst="rect">
            <a:avLst/>
          </a:prstGeom>
          <a:noFill/>
        </p:spPr>
      </p:pic>
      <p:pic>
        <p:nvPicPr>
          <p:cNvPr id="10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0"/>
            <a:ext cx="1857388" cy="1181974"/>
          </a:xfrm>
          <a:prstGeom prst="rect">
            <a:avLst/>
          </a:prstGeom>
          <a:noFill/>
        </p:spPr>
      </p:pic>
      <p:pic>
        <p:nvPicPr>
          <p:cNvPr id="11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0"/>
            <a:ext cx="1857388" cy="1181974"/>
          </a:xfrm>
          <a:prstGeom prst="rect">
            <a:avLst/>
          </a:prstGeom>
          <a:noFill/>
        </p:spPr>
      </p:pic>
      <p:pic>
        <p:nvPicPr>
          <p:cNvPr id="12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0"/>
            <a:ext cx="1714480" cy="1181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0" y="214290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План мероприятий: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285860"/>
          <a:ext cx="8786874" cy="3612205"/>
        </p:xfrm>
        <a:graphic>
          <a:graphicData uri="http://schemas.openxmlformats.org/drawingml/2006/table">
            <a:tbl>
              <a:tblPr/>
              <a:tblGrid>
                <a:gridCol w="750538"/>
                <a:gridCol w="4161476"/>
                <a:gridCol w="1693070"/>
                <a:gridCol w="2181790"/>
              </a:tblGrid>
              <a:tr h="109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1.Подготовительно - проектировочный этап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ru-RU" sz="14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Подборка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материала.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30.03.15г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- </a:t>
                      </a: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01.04.15г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Приведение в соответствие музея "Русская горница"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01.04.15 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конспектов проведения экскурсий, организации продуктивной деятельности, сценария итогового мероприятия «Русские посиделки».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- </a:t>
                      </a: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02.02.15г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шаблонов, накапливание бросового материала для продуктивной деятельности.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01.02.15г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- </a:t>
                      </a: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02.02.15г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картотеки «Народные подвижные игры», создание дидактических игр по теме.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03.04.15г</a:t>
                      </a:r>
                      <a:r>
                        <a:rPr lang="ru-RU" sz="1400" b="1" dirty="0">
                          <a:solidFill>
                            <a:srgbClr val="9A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5676026"/>
            <a:ext cx="1857388" cy="1181974"/>
          </a:xfrm>
          <a:prstGeom prst="rect">
            <a:avLst/>
          </a:prstGeom>
          <a:noFill/>
        </p:spPr>
      </p:pic>
      <p:pic>
        <p:nvPicPr>
          <p:cNvPr id="3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5676026"/>
            <a:ext cx="1857388" cy="1181974"/>
          </a:xfrm>
          <a:prstGeom prst="rect">
            <a:avLst/>
          </a:prstGeom>
          <a:noFill/>
        </p:spPr>
      </p:pic>
      <p:pic>
        <p:nvPicPr>
          <p:cNvPr id="4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5676026"/>
            <a:ext cx="1857388" cy="1181974"/>
          </a:xfrm>
          <a:prstGeom prst="rect">
            <a:avLst/>
          </a:prstGeom>
          <a:noFill/>
        </p:spPr>
      </p:pic>
      <p:pic>
        <p:nvPicPr>
          <p:cNvPr id="5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5676026"/>
            <a:ext cx="1857388" cy="1181974"/>
          </a:xfrm>
          <a:prstGeom prst="rect">
            <a:avLst/>
          </a:prstGeom>
          <a:noFill/>
        </p:spPr>
      </p:pic>
      <p:pic>
        <p:nvPicPr>
          <p:cNvPr id="6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5676026"/>
            <a:ext cx="1714480" cy="1181974"/>
          </a:xfrm>
          <a:prstGeom prst="rect">
            <a:avLst/>
          </a:prstGeom>
          <a:noFill/>
        </p:spPr>
      </p:pic>
      <p:pic>
        <p:nvPicPr>
          <p:cNvPr id="7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0" y="0"/>
            <a:ext cx="1857388" cy="1181974"/>
          </a:xfrm>
          <a:prstGeom prst="rect">
            <a:avLst/>
          </a:prstGeom>
          <a:noFill/>
        </p:spPr>
      </p:pic>
      <p:pic>
        <p:nvPicPr>
          <p:cNvPr id="8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1857356" y="0"/>
            <a:ext cx="1857388" cy="1181974"/>
          </a:xfrm>
          <a:prstGeom prst="rect">
            <a:avLst/>
          </a:prstGeom>
          <a:noFill/>
        </p:spPr>
      </p:pic>
      <p:pic>
        <p:nvPicPr>
          <p:cNvPr id="9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3714744" y="0"/>
            <a:ext cx="1857388" cy="1181974"/>
          </a:xfrm>
          <a:prstGeom prst="rect">
            <a:avLst/>
          </a:prstGeom>
          <a:noFill/>
        </p:spPr>
      </p:pic>
      <p:pic>
        <p:nvPicPr>
          <p:cNvPr id="10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4999" b="11637"/>
          <a:stretch>
            <a:fillRect/>
          </a:stretch>
        </p:blipFill>
        <p:spPr bwMode="auto">
          <a:xfrm>
            <a:off x="5572132" y="0"/>
            <a:ext cx="1857388" cy="1181974"/>
          </a:xfrm>
          <a:prstGeom prst="rect">
            <a:avLst/>
          </a:prstGeom>
          <a:noFill/>
        </p:spPr>
      </p:pic>
      <p:pic>
        <p:nvPicPr>
          <p:cNvPr id="11" name="Picture 4" descr="http://img.searchmasterclass.net/uploads/posts/2013-06-01/image_2258771.jpg"/>
          <p:cNvPicPr>
            <a:picLocks noChangeAspect="1" noChangeArrowheads="1"/>
          </p:cNvPicPr>
          <p:nvPr/>
        </p:nvPicPr>
        <p:blipFill>
          <a:blip r:embed="rId2"/>
          <a:srcRect l="3333" t="12931" r="12052" b="11637"/>
          <a:stretch>
            <a:fillRect/>
          </a:stretch>
        </p:blipFill>
        <p:spPr bwMode="auto">
          <a:xfrm>
            <a:off x="7429520" y="0"/>
            <a:ext cx="1714480" cy="118197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1214422"/>
          <a:ext cx="8572558" cy="3993828"/>
        </p:xfrm>
        <a:graphic>
          <a:graphicData uri="http://schemas.openxmlformats.org/drawingml/2006/table">
            <a:tbl>
              <a:tblPr/>
              <a:tblGrid>
                <a:gridCol w="428628"/>
                <a:gridCol w="5500726"/>
                <a:gridCol w="1071570"/>
                <a:gridCol w="1571634"/>
              </a:tblGrid>
              <a:tr h="21431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2. Практический этап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Экскурсия в русскую горницу «В гости к тетушке Маланье»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06.04.2015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Аппликация «Рушник» - дети 3-4 лет.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07.04.2015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бумаги «Русская печь» - дети 4-5 лет.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07.04.2015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09.04.2015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Экскурсия в русскую горницу «Маланьин сундук»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13.04.2015г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2.5.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 «Ванькина рубаха» - дети 3-4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 «Аленкин сарафан» - дети 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Драматизация «Сарафан в гостях у рубахи»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Экскурсия в русскую горницу «Маланьин погребок»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Аппликация «Соленья» - дети 3-4 лет.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2.10.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Аппликация «Каравай»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- дети 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23.04.2015г.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2.11.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книги рецептов «Книга русской кухни» - родители воспитанников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421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20.04.2015 – 24.04.2015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923</Words>
  <Application>Microsoft Office PowerPoint</Application>
  <PresentationFormat>Экран (4:3)</PresentationFormat>
  <Paragraphs>133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11</cp:revision>
  <dcterms:created xsi:type="dcterms:W3CDTF">2015-03-30T11:28:04Z</dcterms:created>
  <dcterms:modified xsi:type="dcterms:W3CDTF">2016-04-10T14:57:25Z</dcterms:modified>
</cp:coreProperties>
</file>