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Default Extension="wdp" ContentType="image/vnd.ms-photo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3"/>
  </p:notesMasterIdLst>
  <p:handoutMasterIdLst>
    <p:handoutMasterId r:id="rId44"/>
  </p:handoutMasterIdLst>
  <p:sldIdLst>
    <p:sldId id="256" r:id="rId2"/>
    <p:sldId id="257" r:id="rId3"/>
    <p:sldId id="309" r:id="rId4"/>
    <p:sldId id="305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4" r:id="rId20"/>
    <p:sldId id="275" r:id="rId21"/>
    <p:sldId id="276" r:id="rId22"/>
    <p:sldId id="277" r:id="rId23"/>
    <p:sldId id="278" r:id="rId24"/>
    <p:sldId id="297" r:id="rId25"/>
    <p:sldId id="298" r:id="rId26"/>
    <p:sldId id="299" r:id="rId27"/>
    <p:sldId id="303" r:id="rId28"/>
    <p:sldId id="304" r:id="rId29"/>
    <p:sldId id="313" r:id="rId30"/>
    <p:sldId id="290" r:id="rId31"/>
    <p:sldId id="291" r:id="rId32"/>
    <p:sldId id="292" r:id="rId33"/>
    <p:sldId id="293" r:id="rId34"/>
    <p:sldId id="310" r:id="rId35"/>
    <p:sldId id="311" r:id="rId36"/>
    <p:sldId id="312" r:id="rId37"/>
    <p:sldId id="315" r:id="rId38"/>
    <p:sldId id="314" r:id="rId39"/>
    <p:sldId id="316" r:id="rId40"/>
    <p:sldId id="317" r:id="rId41"/>
    <p:sldId id="308" r:id="rId42"/>
  </p:sldIdLst>
  <p:sldSz cx="9144000" cy="6858000" type="screen4x3"/>
  <p:notesSz cx="6797675" cy="9926638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DejaVu Sans" charset="0"/>
      </a:defRPr>
    </a:lvl1pPr>
    <a:lvl2pPr marL="742950" indent="-28575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DejaVu Sans" charset="0"/>
      </a:defRPr>
    </a:lvl2pPr>
    <a:lvl3pPr marL="11430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DejaVu Sans" charset="0"/>
      </a:defRPr>
    </a:lvl3pPr>
    <a:lvl4pPr marL="16002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DejaVu Sans" charset="0"/>
      </a:defRPr>
    </a:lvl4pPr>
    <a:lvl5pPr marL="20574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DejaVu Sans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DejaVu Sans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DejaVu Sans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DejaVu Sans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DejaVu Sans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C4EAD9"/>
    <a:srgbClr val="B7E7D1"/>
    <a:srgbClr val="4299A0"/>
    <a:srgbClr val="C9DF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8A3786-93EB-4212-AC59-C5B1527911CD}" type="datetimeFigureOut">
              <a:rPr lang="ru-RU" smtClean="0"/>
              <a:t>15.02.2016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4F91C8-83BE-4272-8D6D-05EE5B05119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754063"/>
            <a:ext cx="0" cy="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79768" y="4715154"/>
            <a:ext cx="5436567" cy="446526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noProof="0" smtClean="0"/>
          </a:p>
        </p:txBody>
      </p:sp>
    </p:spTree>
    <p:extLst>
      <p:ext uri="{BB962C8B-B14F-4D97-AF65-F5344CB8AC3E}">
        <p14:creationId xmlns:p14="http://schemas.microsoft.com/office/powerpoint/2010/main" xmlns="" val="13972001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54063"/>
            <a:ext cx="4962525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301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54063"/>
            <a:ext cx="4962525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120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54063"/>
            <a:ext cx="4962525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222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54063"/>
            <a:ext cx="4962525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325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54063"/>
            <a:ext cx="4962525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427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54063"/>
            <a:ext cx="4962525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52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54063"/>
            <a:ext cx="4962525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632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54063"/>
            <a:ext cx="4962525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734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54063"/>
            <a:ext cx="4962525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837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54063"/>
            <a:ext cx="4962525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939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54063"/>
            <a:ext cx="4962525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6041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54063"/>
            <a:ext cx="4962525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403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54063"/>
            <a:ext cx="4962525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6144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54063"/>
            <a:ext cx="4962525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6246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54063"/>
            <a:ext cx="4962525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6349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54063"/>
            <a:ext cx="4962525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7168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54063"/>
            <a:ext cx="4962525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7270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54063"/>
            <a:ext cx="4962525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7373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54063"/>
            <a:ext cx="4962525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7475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54063"/>
            <a:ext cx="4962525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403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54063"/>
            <a:ext cx="4962525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505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54063"/>
            <a:ext cx="4962525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608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54063"/>
            <a:ext cx="4962525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710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54063"/>
            <a:ext cx="4962525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813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54063"/>
            <a:ext cx="4962525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915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54063"/>
            <a:ext cx="4962525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017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B37FA9-ACC4-4CA8-A1D3-0A312B52CE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AE292A-21AC-42E6-92E9-7043E49083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28588"/>
            <a:ext cx="2055813" cy="599598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796E71-3A27-481A-B99B-FA59F8BFE06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5263" y="228600"/>
            <a:ext cx="8015287" cy="914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609600" y="1600200"/>
            <a:ext cx="7924800" cy="44196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13C72F-B1A7-4D8B-AB64-C08076AEF4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5D387C-3208-4053-9B7C-822F2ECF87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2A1992-A6EC-4D79-B2C6-12A42B5973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6C863-D05E-42E5-AD48-2E854E081C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D3FBB2-3C9E-47B2-A5C3-B662DF3583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776BB7-A1B2-4276-BE57-397D01726B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04BEC-605A-4E07-924E-19083009A7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1E866A-8B26-467F-83AB-F43644B00F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D56F5F-6FDD-41C8-9B62-71542854FE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щелкните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Четвертый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  <a:p>
            <a:pPr lvl="4"/>
            <a:r>
              <a:rPr lang="en-GB" smtClean="0"/>
              <a:t>Восьмой уровень структуры</a:t>
            </a:r>
          </a:p>
          <a:p>
            <a:pPr lvl="4"/>
            <a:r>
              <a:rPr lang="en-GB" smtClean="0"/>
              <a:t>Девятый уровень структуры</a:t>
            </a:r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32013" cy="474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E5086414-0F01-4022-A60A-FE7D455F17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DejaVu Sans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DejaVu Sans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DejaVu Sans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DejaVu Sans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DejaVu Sans" charset="0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DejaVu Sans" charset="0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DejaVu Sans" charset="0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DejaVu Sans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–"/>
        <a:defRPr sz="2800">
          <a:solidFill>
            <a:srgbClr val="000000"/>
          </a:solidFill>
          <a:latin typeface="+mn-lt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•"/>
        <a:defRPr sz="2400">
          <a:solidFill>
            <a:srgbClr val="000000"/>
          </a:solidFill>
          <a:latin typeface="+mn-lt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–"/>
        <a:defRPr sz="2000">
          <a:solidFill>
            <a:srgbClr val="000000"/>
          </a:solidFill>
          <a:latin typeface="+mn-lt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»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4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"/>
          <p:cNvSpPr txBox="1">
            <a:spLocks noChangeArrowheads="1"/>
          </p:cNvSpPr>
          <p:nvPr/>
        </p:nvSpPr>
        <p:spPr bwMode="auto">
          <a:xfrm>
            <a:off x="827088" y="2271713"/>
            <a:ext cx="7772400" cy="2530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4000" b="1">
                <a:solidFill>
                  <a:srgbClr val="333399"/>
                </a:solidFill>
              </a:rPr>
              <a:t>Организация внеурочной деятельности в начальной школе в рамках реализации ФГОС</a:t>
            </a:r>
          </a:p>
        </p:txBody>
      </p:sp>
      <p:pic>
        <p:nvPicPr>
          <p:cNvPr id="307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8446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162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"/>
          <p:cNvSpPr txBox="1">
            <a:spLocks noChangeArrowheads="1"/>
          </p:cNvSpPr>
          <p:nvPr/>
        </p:nvSpPr>
        <p:spPr bwMode="auto">
          <a:xfrm>
            <a:off x="457200" y="160338"/>
            <a:ext cx="8229600" cy="1371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ru-RU" sz="2800" b="1" dirty="0">
                <a:solidFill>
                  <a:srgbClr val="333399"/>
                </a:solidFill>
              </a:rPr>
              <a:t>Модели организации внеурочной деятельности</a:t>
            </a:r>
            <a:br>
              <a:rPr lang="ru-RU" sz="2800" b="1" dirty="0">
                <a:solidFill>
                  <a:srgbClr val="333399"/>
                </a:solidFill>
              </a:rPr>
            </a:br>
            <a:r>
              <a:rPr lang="ru-RU" sz="2800" b="1" dirty="0">
                <a:solidFill>
                  <a:schemeClr val="accent5">
                    <a:lumMod val="75000"/>
                  </a:schemeClr>
                </a:solidFill>
              </a:rPr>
              <a:t>(содержательный аспект)</a:t>
            </a:r>
          </a:p>
        </p:txBody>
      </p:sp>
      <p:sp>
        <p:nvSpPr>
          <p:cNvPr id="10243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997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2900" indent="-341313">
              <a:lnSpc>
                <a:spcPct val="80000"/>
              </a:lnSpc>
              <a:spcBef>
                <a:spcPts val="6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 sz="2400" b="1" u="sng" dirty="0">
                <a:solidFill>
                  <a:srgbClr val="000000"/>
                </a:solidFill>
              </a:rPr>
              <a:t>Модель 1</a:t>
            </a:r>
            <a:r>
              <a:rPr lang="ru-RU" sz="2400" b="1" dirty="0">
                <a:solidFill>
                  <a:srgbClr val="000000"/>
                </a:solidFill>
              </a:rPr>
              <a:t>  Предполагает формирование индивидуальных образовательных маршрутов обучающихся в рамках внеурочной деятельности</a:t>
            </a:r>
            <a:r>
              <a:rPr lang="ru-RU" sz="2400" dirty="0">
                <a:solidFill>
                  <a:srgbClr val="000000"/>
                </a:solidFill>
              </a:rPr>
              <a:t> </a:t>
            </a:r>
          </a:p>
          <a:p>
            <a:pPr marL="342900" indent="-341313">
              <a:lnSpc>
                <a:spcPct val="80000"/>
              </a:lnSpc>
              <a:spcBef>
                <a:spcPts val="6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 sz="2400" b="1" i="1" dirty="0">
                <a:solidFill>
                  <a:srgbClr val="333399"/>
                </a:solidFill>
              </a:rPr>
              <a:t>Содержательные аспекты</a:t>
            </a:r>
            <a:r>
              <a:rPr lang="ru-RU" sz="2400" b="1" dirty="0">
                <a:solidFill>
                  <a:srgbClr val="333399"/>
                </a:solidFill>
              </a:rPr>
              <a:t>: </a:t>
            </a:r>
          </a:p>
          <a:p>
            <a:pPr marL="342900" indent="-341313">
              <a:lnSpc>
                <a:spcPct val="80000"/>
              </a:lnSpc>
              <a:spcBef>
                <a:spcPts val="600"/>
              </a:spcBef>
              <a:buClr>
                <a:srgbClr val="333399"/>
              </a:buClr>
              <a:buFont typeface="Arial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ru-RU" sz="2400" dirty="0">
              <a:solidFill>
                <a:srgbClr val="333399"/>
              </a:solidFill>
            </a:endParaRPr>
          </a:p>
          <a:p>
            <a:pPr marL="342900" indent="-341313">
              <a:lnSpc>
                <a:spcPct val="80000"/>
              </a:lnSpc>
              <a:spcBef>
                <a:spcPts val="600"/>
              </a:spcBef>
              <a:buFont typeface="Arial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 sz="2400" b="1" dirty="0">
                <a:solidFill>
                  <a:srgbClr val="000000"/>
                </a:solidFill>
              </a:rPr>
              <a:t>специалистами образовательного учреждения </a:t>
            </a:r>
            <a:r>
              <a:rPr lang="ru-RU" sz="2400" b="1" dirty="0" smtClean="0">
                <a:solidFill>
                  <a:srgbClr val="000000"/>
                </a:solidFill>
              </a:rPr>
              <a:t>разрабатывается </a:t>
            </a:r>
            <a:r>
              <a:rPr lang="ru-RU" sz="2400" b="1" dirty="0">
                <a:solidFill>
                  <a:srgbClr val="000000"/>
                </a:solidFill>
              </a:rPr>
              <a:t>спектр программ внеурочной деятельности </a:t>
            </a:r>
          </a:p>
          <a:p>
            <a:pPr marL="342900" indent="-341313">
              <a:lnSpc>
                <a:spcPct val="80000"/>
              </a:lnSpc>
              <a:spcBef>
                <a:spcPts val="600"/>
              </a:spcBef>
              <a:buFont typeface="Arial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ru-RU" sz="2400" dirty="0">
              <a:solidFill>
                <a:srgbClr val="000000"/>
              </a:solidFill>
            </a:endParaRPr>
          </a:p>
          <a:p>
            <a:pPr marL="342900" indent="-341313">
              <a:lnSpc>
                <a:spcPct val="80000"/>
              </a:lnSpc>
              <a:spcBef>
                <a:spcPts val="600"/>
              </a:spcBef>
              <a:buFont typeface="Arial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 sz="2400" b="1" dirty="0">
                <a:solidFill>
                  <a:srgbClr val="000000"/>
                </a:solidFill>
              </a:rPr>
              <a:t>программы предусматривают все формы и виды деятельности младших школьников </a:t>
            </a:r>
          </a:p>
          <a:p>
            <a:pPr marL="342900" indent="-341313">
              <a:lnSpc>
                <a:spcPct val="80000"/>
              </a:lnSpc>
              <a:spcBef>
                <a:spcPts val="600"/>
              </a:spcBef>
              <a:buFont typeface="Arial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ru-RU" sz="2400" dirty="0">
              <a:solidFill>
                <a:srgbClr val="000000"/>
              </a:solidFill>
            </a:endParaRPr>
          </a:p>
          <a:p>
            <a:pPr marL="342900" indent="-341313">
              <a:lnSpc>
                <a:spcPct val="80000"/>
              </a:lnSpc>
              <a:spcBef>
                <a:spcPts val="600"/>
              </a:spcBef>
              <a:buFont typeface="Arial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 sz="2400" b="1" dirty="0">
                <a:solidFill>
                  <a:srgbClr val="000000"/>
                </a:solidFill>
              </a:rPr>
              <a:t>программы разрабатываются с учетом их пролонгации на каждый год первой ступени общего образования </a:t>
            </a:r>
          </a:p>
          <a:p>
            <a:pPr marL="342900" indent="-341313">
              <a:lnSpc>
                <a:spcPct val="80000"/>
              </a:lnSpc>
              <a:spcBef>
                <a:spcPts val="600"/>
              </a:spcBef>
              <a:buFont typeface="Arial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ru-RU" sz="2400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162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1"/>
          <p:cNvSpPr txBox="1">
            <a:spLocks noChangeArrowheads="1"/>
          </p:cNvSpPr>
          <p:nvPr/>
        </p:nvSpPr>
        <p:spPr bwMode="auto">
          <a:xfrm>
            <a:off x="457200" y="160338"/>
            <a:ext cx="8229600" cy="1371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ru-RU" sz="2800" b="1" dirty="0">
                <a:solidFill>
                  <a:srgbClr val="333399"/>
                </a:solidFill>
              </a:rPr>
              <a:t>Модели организации внеурочной деятельности</a:t>
            </a:r>
            <a:br>
              <a:rPr lang="ru-RU" sz="2800" b="1" dirty="0">
                <a:solidFill>
                  <a:srgbClr val="333399"/>
                </a:solidFill>
              </a:rPr>
            </a:br>
            <a:r>
              <a:rPr lang="ru-RU" sz="28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(содержательный аспект)</a:t>
            </a:r>
          </a:p>
        </p:txBody>
      </p:sp>
      <p:sp>
        <p:nvSpPr>
          <p:cNvPr id="11267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435975" cy="4525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2900" indent="-341313">
              <a:spcBef>
                <a:spcPts val="8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 sz="3200" b="1" u="sng">
                <a:solidFill>
                  <a:srgbClr val="000000"/>
                </a:solidFill>
              </a:rPr>
              <a:t>Модель 1</a:t>
            </a:r>
          </a:p>
          <a:p>
            <a:pPr marL="342900" indent="-341313">
              <a:spcBef>
                <a:spcPts val="6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 sz="2400" b="1" i="1">
                <a:solidFill>
                  <a:srgbClr val="333399"/>
                </a:solidFill>
              </a:rPr>
              <a:t>Содержательные аспекты</a:t>
            </a:r>
            <a:r>
              <a:rPr lang="ru-RU" sz="2400" b="1">
                <a:solidFill>
                  <a:srgbClr val="333399"/>
                </a:solidFill>
              </a:rPr>
              <a:t>:</a:t>
            </a:r>
            <a:r>
              <a:rPr lang="ru-RU" sz="2400" b="1">
                <a:solidFill>
                  <a:srgbClr val="000000"/>
                </a:solidFill>
              </a:rPr>
              <a:t> программы внеурочной деятельности могут разрабатываться с учетом наличия площадок их реализации.</a:t>
            </a:r>
            <a:r>
              <a:rPr lang="ru-RU" sz="240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11268" name="Text Box 3"/>
          <p:cNvSpPr txBox="1">
            <a:spLocks noChangeArrowheads="1"/>
          </p:cNvSpPr>
          <p:nvPr/>
        </p:nvSpPr>
        <p:spPr bwMode="auto">
          <a:xfrm>
            <a:off x="2916238" y="3644900"/>
            <a:ext cx="3671887" cy="642938"/>
          </a:xfrm>
          <a:prstGeom prst="rect">
            <a:avLst/>
          </a:prstGeom>
          <a:solidFill>
            <a:srgbClr val="80808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b="1">
                <a:solidFill>
                  <a:srgbClr val="FFFFFF"/>
                </a:solidFill>
              </a:rPr>
              <a:t>Площадки реализации внеурочной деятельности</a:t>
            </a:r>
            <a:r>
              <a:rPr lang="ru-RU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11269" name="Text Box 4"/>
          <p:cNvSpPr txBox="1">
            <a:spLocks noChangeArrowheads="1"/>
          </p:cNvSpPr>
          <p:nvPr/>
        </p:nvSpPr>
        <p:spPr bwMode="auto">
          <a:xfrm>
            <a:off x="395288" y="4797425"/>
            <a:ext cx="3600450" cy="1465263"/>
          </a:xfrm>
          <a:prstGeom prst="rect">
            <a:avLst/>
          </a:prstGeom>
          <a:solidFill>
            <a:srgbClr val="80808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b="1">
                <a:solidFill>
                  <a:srgbClr val="FFFFFF"/>
                </a:solidFill>
              </a:rPr>
              <a:t>специализированные кабинеты, библиотека, спортивные залы, музей, игровые комнаты, актовый зал, лаборатории и др.</a:t>
            </a:r>
          </a:p>
        </p:txBody>
      </p:sp>
      <p:sp>
        <p:nvSpPr>
          <p:cNvPr id="11270" name="Text Box 5"/>
          <p:cNvSpPr txBox="1">
            <a:spLocks noChangeArrowheads="1"/>
          </p:cNvSpPr>
          <p:nvPr/>
        </p:nvSpPr>
        <p:spPr bwMode="auto">
          <a:xfrm>
            <a:off x="5219700" y="4797425"/>
            <a:ext cx="3455988" cy="1465263"/>
          </a:xfrm>
          <a:prstGeom prst="rect">
            <a:avLst/>
          </a:prstGeom>
          <a:solidFill>
            <a:srgbClr val="80808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b="1">
                <a:solidFill>
                  <a:srgbClr val="FFFFFF"/>
                </a:solidFill>
              </a:rPr>
              <a:t>учреждения культуры, спорта, искусства, промышленные, производственные и др. организации</a:t>
            </a:r>
          </a:p>
        </p:txBody>
      </p:sp>
      <p:sp>
        <p:nvSpPr>
          <p:cNvPr id="11271" name="Line 6"/>
          <p:cNvSpPr>
            <a:spLocks noChangeShapeType="1"/>
          </p:cNvSpPr>
          <p:nvPr/>
        </p:nvSpPr>
        <p:spPr bwMode="auto">
          <a:xfrm flipH="1">
            <a:off x="2266950" y="4292600"/>
            <a:ext cx="2451100" cy="50482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1272" name="Line 7"/>
          <p:cNvSpPr>
            <a:spLocks noChangeShapeType="1"/>
          </p:cNvSpPr>
          <p:nvPr/>
        </p:nvSpPr>
        <p:spPr bwMode="auto">
          <a:xfrm>
            <a:off x="4787900" y="4292600"/>
            <a:ext cx="2376488" cy="50482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162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1"/>
          <p:cNvSpPr txBox="1">
            <a:spLocks noChangeArrowheads="1"/>
          </p:cNvSpPr>
          <p:nvPr/>
        </p:nvSpPr>
        <p:spPr bwMode="auto">
          <a:xfrm>
            <a:off x="457200" y="160338"/>
            <a:ext cx="8229600" cy="1371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ru-RU" sz="2800" b="1" dirty="0">
                <a:solidFill>
                  <a:srgbClr val="333399"/>
                </a:solidFill>
              </a:rPr>
              <a:t>Модели организации внеурочной деятельности</a:t>
            </a:r>
            <a:br>
              <a:rPr lang="ru-RU" sz="2800" b="1" dirty="0">
                <a:solidFill>
                  <a:srgbClr val="333399"/>
                </a:solidFill>
              </a:rPr>
            </a:b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>(технологический аспект)</a:t>
            </a:r>
          </a:p>
        </p:txBody>
      </p:sp>
      <p:sp>
        <p:nvSpPr>
          <p:cNvPr id="12291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2900" indent="-341313">
              <a:spcBef>
                <a:spcPts val="6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 sz="2400" b="1" u="sng">
                <a:solidFill>
                  <a:srgbClr val="000000"/>
                </a:solidFill>
              </a:rPr>
              <a:t>Модель 1</a:t>
            </a:r>
          </a:p>
        </p:txBody>
      </p:sp>
      <p:sp>
        <p:nvSpPr>
          <p:cNvPr id="12292" name="Text Box 3"/>
          <p:cNvSpPr txBox="1">
            <a:spLocks noChangeArrowheads="1"/>
          </p:cNvSpPr>
          <p:nvPr/>
        </p:nvSpPr>
        <p:spPr bwMode="auto">
          <a:xfrm>
            <a:off x="250825" y="2205038"/>
            <a:ext cx="8569325" cy="917575"/>
          </a:xfrm>
          <a:prstGeom prst="rect">
            <a:avLst/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b="1">
                <a:solidFill>
                  <a:srgbClr val="333399"/>
                </a:solidFill>
              </a:rPr>
              <a:t>Формирование групп учащихся, желающих обучаться по тем или иным программам, происходит перед началом учебного года  по согласованию с родителями (законными представителями)</a:t>
            </a:r>
          </a:p>
        </p:txBody>
      </p:sp>
      <p:sp>
        <p:nvSpPr>
          <p:cNvPr id="12293" name="Text Box 4"/>
          <p:cNvSpPr txBox="1">
            <a:spLocks noChangeArrowheads="1"/>
          </p:cNvSpPr>
          <p:nvPr/>
        </p:nvSpPr>
        <p:spPr bwMode="auto">
          <a:xfrm>
            <a:off x="755650" y="3644900"/>
            <a:ext cx="7632700" cy="3667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294" name="Text Box 5"/>
          <p:cNvSpPr txBox="1">
            <a:spLocks noChangeArrowheads="1"/>
          </p:cNvSpPr>
          <p:nvPr/>
        </p:nvSpPr>
        <p:spPr bwMode="auto">
          <a:xfrm>
            <a:off x="250825" y="3284538"/>
            <a:ext cx="8569325" cy="917575"/>
          </a:xfrm>
          <a:prstGeom prst="rect">
            <a:avLst/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b="1">
                <a:solidFill>
                  <a:srgbClr val="333399"/>
                </a:solidFill>
              </a:rPr>
              <a:t>Расписание занятий по внеурочной деятельности составляется в соответствии с выбором обучающихся и условиями, которые имеются в образовательном учреждении</a:t>
            </a:r>
          </a:p>
        </p:txBody>
      </p:sp>
      <p:sp>
        <p:nvSpPr>
          <p:cNvPr id="12295" name="Text Box 6"/>
          <p:cNvSpPr txBox="1">
            <a:spLocks noChangeArrowheads="1"/>
          </p:cNvSpPr>
          <p:nvPr/>
        </p:nvSpPr>
        <p:spPr bwMode="auto">
          <a:xfrm>
            <a:off x="250825" y="4365625"/>
            <a:ext cx="8569325" cy="642938"/>
          </a:xfrm>
          <a:prstGeom prst="rect">
            <a:avLst/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b="1">
                <a:solidFill>
                  <a:srgbClr val="333399"/>
                </a:solidFill>
              </a:rPr>
              <a:t>Организацию внеурочной деятельности осуществляют: зам. директора, классный руководитель и (или) педагог-организатор</a:t>
            </a: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250825" y="5108575"/>
            <a:ext cx="8569325" cy="1465263"/>
          </a:xfrm>
          <a:prstGeom prst="rect">
            <a:avLst/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b="1">
                <a:solidFill>
                  <a:srgbClr val="333399"/>
                </a:solidFill>
              </a:rPr>
              <a:t>Модель может быть реализована в образовательных учреждениях, в которых созданы соответствующие условия </a:t>
            </a: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>
                <a:solidFill>
                  <a:srgbClr val="333399"/>
                </a:solidFill>
              </a:rPr>
              <a:t>(развита школьная инфраструктура; налажено взаимодействие с социальными партнерами; школа обеспечена соответствующими кадрами; в параллелях начальной ступени количество классов от двух и более)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162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1"/>
          <p:cNvSpPr txBox="1">
            <a:spLocks noChangeArrowheads="1"/>
          </p:cNvSpPr>
          <p:nvPr/>
        </p:nvSpPr>
        <p:spPr bwMode="auto">
          <a:xfrm>
            <a:off x="457200" y="160338"/>
            <a:ext cx="8229600" cy="1371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ru-RU" sz="2800" b="1" dirty="0">
                <a:solidFill>
                  <a:srgbClr val="333399"/>
                </a:solidFill>
              </a:rPr>
              <a:t>Модели организации внеурочной деятельности</a:t>
            </a:r>
            <a:br>
              <a:rPr lang="ru-RU" sz="2800" b="1" dirty="0">
                <a:solidFill>
                  <a:srgbClr val="333399"/>
                </a:solidFill>
              </a:rPr>
            </a:br>
            <a:r>
              <a:rPr lang="ru-RU" sz="2800" b="1" dirty="0">
                <a:solidFill>
                  <a:schemeClr val="accent5">
                    <a:lumMod val="75000"/>
                  </a:schemeClr>
                </a:solidFill>
              </a:rPr>
              <a:t>(технологический аспект)</a:t>
            </a:r>
          </a:p>
        </p:txBody>
      </p:sp>
      <p:sp>
        <p:nvSpPr>
          <p:cNvPr id="13315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2900" indent="-341313">
              <a:lnSpc>
                <a:spcPct val="80000"/>
              </a:lnSpc>
              <a:spcBef>
                <a:spcPts val="6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 sz="2400" b="1" u="sng">
                <a:solidFill>
                  <a:srgbClr val="000000"/>
                </a:solidFill>
              </a:rPr>
              <a:t>Модель 1</a:t>
            </a:r>
          </a:p>
          <a:p>
            <a:pPr marL="342900" indent="-341313">
              <a:lnSpc>
                <a:spcPct val="80000"/>
              </a:lnSpc>
              <a:spcBef>
                <a:spcPts val="6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 sz="2400" b="1">
                <a:solidFill>
                  <a:srgbClr val="333399"/>
                </a:solidFill>
              </a:rPr>
              <a:t>Преимущества модели:</a:t>
            </a:r>
          </a:p>
          <a:p>
            <a:pPr marL="342900" indent="-341313">
              <a:lnSpc>
                <a:spcPct val="80000"/>
              </a:lnSpc>
              <a:spcBef>
                <a:spcPts val="600"/>
              </a:spcBef>
              <a:buClr>
                <a:srgbClr val="333399"/>
              </a:buClr>
              <a:buFont typeface="Arial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ru-RU" sz="2400">
              <a:solidFill>
                <a:srgbClr val="333399"/>
              </a:solidFill>
            </a:endParaRPr>
          </a:p>
          <a:p>
            <a:pPr marL="342900" indent="-341313">
              <a:lnSpc>
                <a:spcPct val="80000"/>
              </a:lnSpc>
              <a:spcBef>
                <a:spcPts val="600"/>
              </a:spcBef>
              <a:buFont typeface="Arial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 sz="2400" b="1">
                <a:solidFill>
                  <a:srgbClr val="000000"/>
                </a:solidFill>
              </a:rPr>
              <a:t>создание условий обучающимся для реального выбора наиболее привлекательных для них форм и видов внеурочной деятельности;</a:t>
            </a:r>
          </a:p>
          <a:p>
            <a:pPr marL="342900" indent="-341313">
              <a:lnSpc>
                <a:spcPct val="80000"/>
              </a:lnSpc>
              <a:spcBef>
                <a:spcPts val="600"/>
              </a:spcBef>
              <a:buFont typeface="Arial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ru-RU" sz="2400">
              <a:solidFill>
                <a:srgbClr val="000000"/>
              </a:solidFill>
            </a:endParaRPr>
          </a:p>
          <a:p>
            <a:pPr marL="342900" indent="-341313">
              <a:lnSpc>
                <a:spcPct val="80000"/>
              </a:lnSpc>
              <a:spcBef>
                <a:spcPts val="600"/>
              </a:spcBef>
              <a:buFont typeface="Arial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 sz="2400" b="1">
                <a:solidFill>
                  <a:srgbClr val="000000"/>
                </a:solidFill>
              </a:rPr>
              <a:t>обеспечение возможности для обучающихся перейти из одной группы в другую (в течение учебного года;</a:t>
            </a:r>
          </a:p>
          <a:p>
            <a:pPr marL="342900" indent="-341313">
              <a:lnSpc>
                <a:spcPct val="80000"/>
              </a:lnSpc>
              <a:spcBef>
                <a:spcPts val="600"/>
              </a:spcBef>
              <a:buFont typeface="Arial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ru-RU" sz="2400">
              <a:solidFill>
                <a:srgbClr val="000000"/>
              </a:solidFill>
            </a:endParaRPr>
          </a:p>
          <a:p>
            <a:pPr marL="342900" indent="-341313">
              <a:lnSpc>
                <a:spcPct val="80000"/>
              </a:lnSpc>
              <a:spcBef>
                <a:spcPts val="600"/>
              </a:spcBef>
              <a:buFont typeface="Arial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 sz="2400" b="1">
                <a:solidFill>
                  <a:srgbClr val="000000"/>
                </a:solidFill>
              </a:rPr>
              <a:t>обеспечение вариативности программ внеурочной деятельности.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162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1"/>
          <p:cNvSpPr txBox="1">
            <a:spLocks noChangeArrowheads="1"/>
          </p:cNvSpPr>
          <p:nvPr/>
        </p:nvSpPr>
        <p:spPr bwMode="auto">
          <a:xfrm>
            <a:off x="457200" y="160338"/>
            <a:ext cx="8229600" cy="1371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ru-RU" sz="2800" b="1" dirty="0">
                <a:solidFill>
                  <a:srgbClr val="333399"/>
                </a:solidFill>
              </a:rPr>
              <a:t>Модели организации внеурочной деятельности</a:t>
            </a:r>
            <a:br>
              <a:rPr lang="ru-RU" sz="2800" b="1" dirty="0">
                <a:solidFill>
                  <a:srgbClr val="333399"/>
                </a:solidFill>
              </a:rPr>
            </a:br>
            <a:r>
              <a:rPr lang="ru-RU" sz="28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(содержательный аспект)</a:t>
            </a:r>
          </a:p>
        </p:txBody>
      </p:sp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95288" y="1600200"/>
            <a:ext cx="8291512" cy="49244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2900" indent="-341313">
              <a:lnSpc>
                <a:spcPct val="80000"/>
              </a:lnSpc>
              <a:spcBef>
                <a:spcPts val="6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 sz="2400" b="1" u="sng">
                <a:solidFill>
                  <a:srgbClr val="000000"/>
                </a:solidFill>
              </a:rPr>
              <a:t>Модель 2  </a:t>
            </a:r>
            <a:r>
              <a:rPr lang="ru-RU" sz="2400" b="1">
                <a:solidFill>
                  <a:srgbClr val="000000"/>
                </a:solidFill>
              </a:rPr>
              <a:t>Основана на использовании метода проектов</a:t>
            </a:r>
          </a:p>
          <a:p>
            <a:pPr marL="342900" indent="-341313">
              <a:lnSpc>
                <a:spcPct val="80000"/>
              </a:lnSpc>
              <a:spcBef>
                <a:spcPts val="6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 sz="2400" b="1" i="1">
                <a:solidFill>
                  <a:srgbClr val="333399"/>
                </a:solidFill>
              </a:rPr>
              <a:t>Содержательные аспекты </a:t>
            </a:r>
            <a:r>
              <a:rPr lang="ru-RU" sz="2400" b="1">
                <a:solidFill>
                  <a:srgbClr val="333399"/>
                </a:solidFill>
              </a:rPr>
              <a:t>модели выбираются в соответствии:</a:t>
            </a:r>
          </a:p>
          <a:p>
            <a:pPr marL="342900" indent="-341313">
              <a:lnSpc>
                <a:spcPct val="80000"/>
              </a:lnSpc>
              <a:spcBef>
                <a:spcPts val="600"/>
              </a:spcBef>
              <a:buFont typeface="Arial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 sz="2400" b="1">
                <a:solidFill>
                  <a:srgbClr val="000000"/>
                </a:solidFill>
              </a:rPr>
              <a:t>с основными направлениями развития личности, </a:t>
            </a:r>
          </a:p>
          <a:p>
            <a:pPr marL="342900" indent="-341313">
              <a:lnSpc>
                <a:spcPct val="80000"/>
              </a:lnSpc>
              <a:spcBef>
                <a:spcPts val="600"/>
              </a:spcBef>
              <a:buFont typeface="Arial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ru-RU" sz="2400">
              <a:solidFill>
                <a:srgbClr val="000000"/>
              </a:solidFill>
            </a:endParaRPr>
          </a:p>
          <a:p>
            <a:pPr marL="342900" indent="-341313">
              <a:lnSpc>
                <a:spcPct val="80000"/>
              </a:lnSpc>
              <a:spcBef>
                <a:spcPts val="600"/>
              </a:spcBef>
              <a:buFont typeface="Arial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 sz="2400" b="1">
                <a:solidFill>
                  <a:srgbClr val="000000"/>
                </a:solidFill>
              </a:rPr>
              <a:t>традициями образовательного учреждения, </a:t>
            </a:r>
          </a:p>
          <a:p>
            <a:pPr marL="342900" indent="-341313">
              <a:lnSpc>
                <a:spcPct val="80000"/>
              </a:lnSpc>
              <a:spcBef>
                <a:spcPts val="600"/>
              </a:spcBef>
              <a:buFont typeface="Arial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ru-RU" sz="2400">
              <a:solidFill>
                <a:srgbClr val="000000"/>
              </a:solidFill>
            </a:endParaRPr>
          </a:p>
          <a:p>
            <a:pPr marL="342900" indent="-341313">
              <a:lnSpc>
                <a:spcPct val="80000"/>
              </a:lnSpc>
              <a:spcBef>
                <a:spcPts val="600"/>
              </a:spcBef>
              <a:buFont typeface="Arial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 sz="2400" b="1">
                <a:solidFill>
                  <a:srgbClr val="000000"/>
                </a:solidFill>
              </a:rPr>
              <a:t>условиями реализации образовательного процесса, </a:t>
            </a:r>
          </a:p>
          <a:p>
            <a:pPr marL="342900" indent="-341313">
              <a:lnSpc>
                <a:spcPct val="80000"/>
              </a:lnSpc>
              <a:spcBef>
                <a:spcPts val="600"/>
              </a:spcBef>
              <a:buFont typeface="Arial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ru-RU" sz="2400">
              <a:solidFill>
                <a:srgbClr val="000000"/>
              </a:solidFill>
            </a:endParaRPr>
          </a:p>
          <a:p>
            <a:pPr marL="342900" indent="-341313">
              <a:lnSpc>
                <a:spcPct val="80000"/>
              </a:lnSpc>
              <a:spcBef>
                <a:spcPts val="600"/>
              </a:spcBef>
              <a:buFont typeface="Arial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 sz="2400" b="1">
                <a:solidFill>
                  <a:srgbClr val="000000"/>
                </a:solidFill>
              </a:rPr>
              <a:t>наличием (отсутствием) социальных партнеров для реализации программ внеурочной деятельности.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162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/>
          <p:cNvSpPr txBox="1">
            <a:spLocks noChangeArrowheads="1"/>
          </p:cNvSpPr>
          <p:nvPr/>
        </p:nvSpPr>
        <p:spPr bwMode="auto">
          <a:xfrm>
            <a:off x="457200" y="160338"/>
            <a:ext cx="8229600" cy="1371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ru-RU" sz="2800" b="1" dirty="0">
                <a:solidFill>
                  <a:srgbClr val="333399"/>
                </a:solidFill>
              </a:rPr>
              <a:t>Модели организации внеурочной деятельности</a:t>
            </a:r>
            <a:br>
              <a:rPr lang="ru-RU" sz="2800" b="1" dirty="0">
                <a:solidFill>
                  <a:srgbClr val="333399"/>
                </a:solidFill>
              </a:rPr>
            </a:br>
            <a:r>
              <a:rPr lang="ru-RU" sz="2800" b="1" dirty="0">
                <a:solidFill>
                  <a:schemeClr val="accent5">
                    <a:lumMod val="75000"/>
                  </a:schemeClr>
                </a:solidFill>
              </a:rPr>
              <a:t>(содержательный аспект)</a:t>
            </a:r>
          </a:p>
        </p:txBody>
      </p:sp>
      <p:sp>
        <p:nvSpPr>
          <p:cNvPr id="15363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507413" cy="4525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2900" indent="-341313">
              <a:spcBef>
                <a:spcPts val="7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 sz="2800" b="1" u="sng">
                <a:solidFill>
                  <a:srgbClr val="000000"/>
                </a:solidFill>
              </a:rPr>
              <a:t>Модель 2 </a:t>
            </a:r>
            <a:r>
              <a:rPr lang="ru-RU" sz="2800" b="1">
                <a:solidFill>
                  <a:srgbClr val="333399"/>
                </a:solidFill>
              </a:rPr>
              <a:t>Основана на использовании метода проектов</a:t>
            </a:r>
          </a:p>
          <a:p>
            <a:pPr marL="342900" indent="-341313">
              <a:spcBef>
                <a:spcPts val="700"/>
              </a:spcBef>
              <a:buClr>
                <a:srgbClr val="333399"/>
              </a:buClr>
              <a:buFont typeface="Arial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 sz="2800" b="1">
                <a:solidFill>
                  <a:srgbClr val="333399"/>
                </a:solidFill>
              </a:rPr>
              <a:t>Содержание каждого проекта</a:t>
            </a:r>
            <a:r>
              <a:rPr lang="ru-RU" sz="2800" b="1">
                <a:solidFill>
                  <a:srgbClr val="000000"/>
                </a:solidFill>
              </a:rPr>
              <a:t> может обеспечивать реализацию всех направлений развития личности при возможном выделении отдельных. </a:t>
            </a:r>
          </a:p>
          <a:p>
            <a:pPr marL="342900" indent="-341313">
              <a:spcBef>
                <a:spcPts val="700"/>
              </a:spcBef>
              <a:buClr>
                <a:srgbClr val="333399"/>
              </a:buClr>
              <a:buFont typeface="Arial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 sz="2800" b="1">
                <a:solidFill>
                  <a:srgbClr val="333399"/>
                </a:solidFill>
              </a:rPr>
              <a:t>Каждый проект</a:t>
            </a:r>
            <a:r>
              <a:rPr lang="ru-RU" sz="2800" b="1">
                <a:solidFill>
                  <a:srgbClr val="000000"/>
                </a:solidFill>
              </a:rPr>
              <a:t> имеет свои цели, формы организации деятельности детей и формы представления результатов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162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1"/>
          <p:cNvSpPr txBox="1">
            <a:spLocks noChangeArrowheads="1"/>
          </p:cNvSpPr>
          <p:nvPr/>
        </p:nvSpPr>
        <p:spPr bwMode="auto">
          <a:xfrm>
            <a:off x="457200" y="160338"/>
            <a:ext cx="8229600" cy="1371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ru-RU" sz="2800" b="1" dirty="0">
                <a:solidFill>
                  <a:srgbClr val="333399"/>
                </a:solidFill>
              </a:rPr>
              <a:t>Модели организации внеурочной деятельности</a:t>
            </a:r>
            <a:br>
              <a:rPr lang="ru-RU" sz="2800" b="1" dirty="0">
                <a:solidFill>
                  <a:srgbClr val="333399"/>
                </a:solidFill>
              </a:rPr>
            </a:br>
            <a:r>
              <a:rPr lang="ru-RU" sz="28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(технологический аспект)</a:t>
            </a:r>
          </a:p>
        </p:txBody>
      </p:sp>
      <p:sp>
        <p:nvSpPr>
          <p:cNvPr id="16387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2900" indent="-341313">
              <a:spcBef>
                <a:spcPts val="6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 sz="2400" b="1" u="sng">
                <a:solidFill>
                  <a:srgbClr val="000000"/>
                </a:solidFill>
              </a:rPr>
              <a:t>Модель 2</a:t>
            </a:r>
          </a:p>
          <a:p>
            <a:pPr marL="342900" indent="-341313">
              <a:spcBef>
                <a:spcPts val="6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ru-RU" sz="2400" b="1" u="sng">
              <a:solidFill>
                <a:srgbClr val="000000"/>
              </a:solidFill>
            </a:endParaRPr>
          </a:p>
        </p:txBody>
      </p:sp>
      <p:sp>
        <p:nvSpPr>
          <p:cNvPr id="16388" name="Text Box 3"/>
          <p:cNvSpPr txBox="1">
            <a:spLocks noChangeArrowheads="1"/>
          </p:cNvSpPr>
          <p:nvPr/>
        </p:nvSpPr>
        <p:spPr bwMode="auto">
          <a:xfrm>
            <a:off x="468313" y="2133600"/>
            <a:ext cx="8351837" cy="642938"/>
          </a:xfrm>
          <a:prstGeom prst="rect">
            <a:avLst/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b="1">
                <a:solidFill>
                  <a:srgbClr val="333399"/>
                </a:solidFill>
              </a:rPr>
              <a:t>Проекты могут разворачиваться последовательно или параллельно</a:t>
            </a: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b="1">
                <a:solidFill>
                  <a:srgbClr val="333399"/>
                </a:solidFill>
              </a:rPr>
              <a:t>в течение учебного года</a:t>
            </a:r>
          </a:p>
        </p:txBody>
      </p:sp>
      <p:sp>
        <p:nvSpPr>
          <p:cNvPr id="16389" name="Text Box 4"/>
          <p:cNvSpPr txBox="1">
            <a:spLocks noChangeArrowheads="1"/>
          </p:cNvSpPr>
          <p:nvPr/>
        </p:nvSpPr>
        <p:spPr bwMode="auto">
          <a:xfrm>
            <a:off x="468313" y="2924175"/>
            <a:ext cx="8351837" cy="917575"/>
          </a:xfrm>
          <a:prstGeom prst="rect">
            <a:avLst/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b="1">
                <a:solidFill>
                  <a:srgbClr val="333399"/>
                </a:solidFill>
              </a:rPr>
              <a:t>Время для реализации проектов, в том числе каникулярное, определяется в зависимости от содержательного наполнения </a:t>
            </a: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b="1">
                <a:solidFill>
                  <a:srgbClr val="333399"/>
                </a:solidFill>
              </a:rPr>
              <a:t>проектов</a:t>
            </a:r>
          </a:p>
        </p:txBody>
      </p:sp>
      <p:sp>
        <p:nvSpPr>
          <p:cNvPr id="16390" name="Text Box 5"/>
          <p:cNvSpPr txBox="1">
            <a:spLocks noChangeArrowheads="1"/>
          </p:cNvSpPr>
          <p:nvPr/>
        </p:nvSpPr>
        <p:spPr bwMode="auto">
          <a:xfrm>
            <a:off x="539750" y="4005263"/>
            <a:ext cx="8280400" cy="917575"/>
          </a:xfrm>
          <a:prstGeom prst="rect">
            <a:avLst/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b="1">
                <a:solidFill>
                  <a:srgbClr val="333399"/>
                </a:solidFill>
              </a:rPr>
              <a:t>Модель может быть реализована как в первый год обучения школьников, так и спроектирована в целом на первую ступень общего образования</a:t>
            </a:r>
          </a:p>
        </p:txBody>
      </p:sp>
      <p:sp>
        <p:nvSpPr>
          <p:cNvPr id="16391" name="Text Box 6"/>
          <p:cNvSpPr txBox="1">
            <a:spLocks noChangeArrowheads="1"/>
          </p:cNvSpPr>
          <p:nvPr/>
        </p:nvSpPr>
        <p:spPr bwMode="auto">
          <a:xfrm>
            <a:off x="611188" y="5157788"/>
            <a:ext cx="8137525" cy="642937"/>
          </a:xfrm>
          <a:prstGeom prst="rect">
            <a:avLst/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b="1" dirty="0">
                <a:solidFill>
                  <a:srgbClr val="333399"/>
                </a:solidFill>
              </a:rPr>
              <a:t>Модель предусматривает ее реализацию для </a:t>
            </a:r>
            <a:r>
              <a:rPr lang="ru-RU" b="1" dirty="0" smtClean="0">
                <a:solidFill>
                  <a:srgbClr val="333399"/>
                </a:solidFill>
              </a:rPr>
              <a:t>классов </a:t>
            </a:r>
            <a:r>
              <a:rPr lang="ru-RU" b="1" dirty="0">
                <a:solidFill>
                  <a:srgbClr val="333399"/>
                </a:solidFill>
              </a:rPr>
              <a:t>и для групп детей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162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1"/>
          <p:cNvSpPr txBox="1">
            <a:spLocks noChangeArrowheads="1"/>
          </p:cNvSpPr>
          <p:nvPr/>
        </p:nvSpPr>
        <p:spPr bwMode="auto">
          <a:xfrm>
            <a:off x="457200" y="160338"/>
            <a:ext cx="8229600" cy="1371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ru-RU" sz="2800" b="1" dirty="0">
                <a:solidFill>
                  <a:srgbClr val="333399"/>
                </a:solidFill>
              </a:rPr>
              <a:t>Модели организации внеурочной деятельности</a:t>
            </a:r>
            <a:br>
              <a:rPr lang="ru-RU" sz="2800" b="1" dirty="0">
                <a:solidFill>
                  <a:srgbClr val="333399"/>
                </a:solidFill>
              </a:rPr>
            </a:br>
            <a:r>
              <a:rPr lang="ru-RU" sz="2800" b="1" dirty="0">
                <a:solidFill>
                  <a:schemeClr val="accent5">
                    <a:lumMod val="75000"/>
                  </a:schemeClr>
                </a:solidFill>
              </a:rPr>
              <a:t>(технологический аспект)</a:t>
            </a:r>
          </a:p>
        </p:txBody>
      </p:sp>
      <p:sp>
        <p:nvSpPr>
          <p:cNvPr id="17411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2900" indent="-341313">
              <a:lnSpc>
                <a:spcPct val="80000"/>
              </a:lnSpc>
              <a:spcBef>
                <a:spcPts val="5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 sz="2000" b="1" u="sng">
                <a:solidFill>
                  <a:srgbClr val="000000"/>
                </a:solidFill>
              </a:rPr>
              <a:t>Модель 2</a:t>
            </a:r>
            <a:r>
              <a:rPr lang="ru-RU" sz="2000" b="1">
                <a:solidFill>
                  <a:srgbClr val="000000"/>
                </a:solidFill>
              </a:rPr>
              <a:t>  Основана на использовании метода проектов</a:t>
            </a:r>
          </a:p>
          <a:p>
            <a:pPr marL="342900" indent="-341313">
              <a:lnSpc>
                <a:spcPct val="80000"/>
              </a:lnSpc>
              <a:spcBef>
                <a:spcPts val="5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ru-RU" sz="2000" b="1">
              <a:solidFill>
                <a:srgbClr val="000000"/>
              </a:solidFill>
            </a:endParaRPr>
          </a:p>
          <a:p>
            <a:pPr marL="342900" indent="-341313">
              <a:lnSpc>
                <a:spcPct val="80000"/>
              </a:lnSpc>
              <a:spcBef>
                <a:spcPts val="5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 sz="2000" b="1">
                <a:solidFill>
                  <a:srgbClr val="333399"/>
                </a:solidFill>
              </a:rPr>
              <a:t>Преимущества модели</a:t>
            </a:r>
            <a:r>
              <a:rPr lang="ru-RU" sz="2000">
                <a:solidFill>
                  <a:srgbClr val="333399"/>
                </a:solidFill>
              </a:rPr>
              <a:t>:</a:t>
            </a:r>
          </a:p>
          <a:p>
            <a:pPr marL="342900" indent="-341313">
              <a:lnSpc>
                <a:spcPct val="80000"/>
              </a:lnSpc>
              <a:spcBef>
                <a:spcPts val="500"/>
              </a:spcBef>
              <a:buClr>
                <a:srgbClr val="333399"/>
              </a:buClr>
              <a:buFont typeface="Arial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ru-RU" sz="2000">
              <a:solidFill>
                <a:srgbClr val="333399"/>
              </a:solidFill>
            </a:endParaRPr>
          </a:p>
          <a:p>
            <a:pPr marL="342900" indent="-341313">
              <a:lnSpc>
                <a:spcPct val="80000"/>
              </a:lnSpc>
              <a:spcBef>
                <a:spcPts val="500"/>
              </a:spcBef>
              <a:buFont typeface="Arial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 sz="2000">
                <a:solidFill>
                  <a:srgbClr val="000000"/>
                </a:solidFill>
              </a:rPr>
              <a:t>данная модель может быть реализована в различных условиях организации образовательного процесса (для малокомплектных школ, для сельских и городских школ, для различных видов школ (лицеи, гимназии, школы с углубленным изучением предметов)).</a:t>
            </a:r>
          </a:p>
          <a:p>
            <a:pPr marL="342900" indent="-341313">
              <a:lnSpc>
                <a:spcPct val="80000"/>
              </a:lnSpc>
              <a:spcBef>
                <a:spcPts val="500"/>
              </a:spcBef>
              <a:buFont typeface="Arial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ru-RU" sz="2000">
              <a:solidFill>
                <a:srgbClr val="000000"/>
              </a:solidFill>
            </a:endParaRPr>
          </a:p>
          <a:p>
            <a:pPr marL="342900" indent="-341313">
              <a:lnSpc>
                <a:spcPct val="80000"/>
              </a:lnSpc>
              <a:spcBef>
                <a:spcPts val="500"/>
              </a:spcBef>
              <a:buFont typeface="Arial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 sz="2000">
                <a:solidFill>
                  <a:srgbClr val="000000"/>
                </a:solidFill>
              </a:rPr>
              <a:t>занятия в рамках внеурочной деятельности могут проводить учителя начальных классов, педагоги дополнительного образования, социальные педагоги, педагоги-организаторы, классные руководители. </a:t>
            </a:r>
          </a:p>
          <a:p>
            <a:pPr marL="342900" indent="-341313">
              <a:lnSpc>
                <a:spcPct val="80000"/>
              </a:lnSpc>
              <a:spcBef>
                <a:spcPts val="500"/>
              </a:spcBef>
              <a:buFont typeface="Arial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ru-RU" sz="20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1"/>
          <p:cNvSpPr txBox="1">
            <a:spLocks noChangeArrowheads="1"/>
          </p:cNvSpPr>
          <p:nvPr/>
        </p:nvSpPr>
        <p:spPr bwMode="auto">
          <a:xfrm>
            <a:off x="684213" y="2130425"/>
            <a:ext cx="7773987" cy="23066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4400">
                <a:solidFill>
                  <a:srgbClr val="333399"/>
                </a:solidFill>
              </a:rPr>
              <a:t>Требования к рабочим программам внеурочной деятельности</a:t>
            </a:r>
          </a:p>
        </p:txBody>
      </p:sp>
      <p:pic>
        <p:nvPicPr>
          <p:cNvPr id="1843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8446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A5A5E9"/>
            </a:gs>
            <a:gs pos="50000">
              <a:srgbClr val="B9F5DB"/>
            </a:gs>
            <a:gs pos="100000">
              <a:srgbClr val="DDFAED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1"/>
          <p:cNvSpPr txBox="1">
            <a:spLocks noChangeArrowheads="1"/>
          </p:cNvSpPr>
          <p:nvPr/>
        </p:nvSpPr>
        <p:spPr bwMode="auto">
          <a:xfrm>
            <a:off x="457200" y="-68263"/>
            <a:ext cx="8229600" cy="15541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400" b="1">
                <a:solidFill>
                  <a:srgbClr val="000000"/>
                </a:solidFill>
              </a:rPr>
              <a:t>Методические рекомендации по разработке программ внеурочной деятельности в рамках реализации ФГОС</a:t>
            </a:r>
            <a:br>
              <a:rPr lang="ru-RU" sz="2400" b="1">
                <a:solidFill>
                  <a:srgbClr val="000000"/>
                </a:solidFill>
              </a:rPr>
            </a:br>
            <a:endParaRPr lang="ru-RU" sz="2400" b="1">
              <a:solidFill>
                <a:srgbClr val="000000"/>
              </a:solidFill>
            </a:endParaRPr>
          </a:p>
        </p:txBody>
      </p:sp>
      <p:sp>
        <p:nvSpPr>
          <p:cNvPr id="19459" name="Text Box 2"/>
          <p:cNvSpPr txBox="1">
            <a:spLocks noChangeArrowheads="1"/>
          </p:cNvSpPr>
          <p:nvPr/>
        </p:nvSpPr>
        <p:spPr bwMode="auto">
          <a:xfrm>
            <a:off x="457200" y="1071563"/>
            <a:ext cx="8229600" cy="5572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2900" indent="-341313">
              <a:lnSpc>
                <a:spcPct val="90000"/>
              </a:lnSpc>
              <a:spcBef>
                <a:spcPts val="6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 sz="2400">
                <a:solidFill>
                  <a:srgbClr val="000000"/>
                </a:solidFill>
              </a:rPr>
              <a:t>Согласно требованиям Федерального государственного образовательного стандарта начального общего образования внеурочная деятельность организуется по следующим направлениям развития личности: </a:t>
            </a:r>
          </a:p>
          <a:p>
            <a:pPr marL="342900" indent="-3413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 sz="2400">
                <a:solidFill>
                  <a:srgbClr val="000000"/>
                </a:solidFill>
              </a:rPr>
              <a:t>Спортивно-оздоровительное</a:t>
            </a:r>
          </a:p>
          <a:p>
            <a:pPr marL="342900" indent="-3413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 sz="2400">
                <a:solidFill>
                  <a:srgbClr val="000000"/>
                </a:solidFill>
              </a:rPr>
              <a:t> Духовно-нравственное</a:t>
            </a:r>
          </a:p>
          <a:p>
            <a:pPr marL="342900" indent="-3413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 sz="2400">
                <a:solidFill>
                  <a:srgbClr val="000000"/>
                </a:solidFill>
              </a:rPr>
              <a:t>Социальное</a:t>
            </a:r>
          </a:p>
          <a:p>
            <a:pPr marL="342900" indent="-3413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 sz="2400">
                <a:solidFill>
                  <a:srgbClr val="000000"/>
                </a:solidFill>
              </a:rPr>
              <a:t>Общеинтеллектуальное</a:t>
            </a:r>
          </a:p>
          <a:p>
            <a:pPr marL="342900" indent="-3413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 sz="2400">
                <a:solidFill>
                  <a:srgbClr val="000000"/>
                </a:solidFill>
              </a:rPr>
              <a:t>Общекультурное</a:t>
            </a:r>
          </a:p>
          <a:p>
            <a:pPr marL="342900" indent="-341313">
              <a:lnSpc>
                <a:spcPct val="90000"/>
              </a:lnSpc>
              <a:spcBef>
                <a:spcPts val="6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 sz="2400">
                <a:solidFill>
                  <a:srgbClr val="000000"/>
                </a:solidFill>
              </a:rPr>
              <a:t>Направления внеурочной деятельности являются </a:t>
            </a:r>
            <a:r>
              <a:rPr lang="ru-RU" sz="2400" b="1">
                <a:solidFill>
                  <a:srgbClr val="000000"/>
                </a:solidFill>
              </a:rPr>
              <a:t>содержательным ориентиром</a:t>
            </a:r>
            <a:r>
              <a:rPr lang="ru-RU" sz="2400">
                <a:solidFill>
                  <a:srgbClr val="000000"/>
                </a:solidFill>
              </a:rPr>
              <a:t> и представляют собой приоритетные направления при организации внеурочной деятельности и основанием для построения соответствующих программ.</a:t>
            </a:r>
          </a:p>
          <a:p>
            <a:pPr marL="342900" indent="-341313">
              <a:lnSpc>
                <a:spcPct val="90000"/>
              </a:lnSpc>
              <a:spcBef>
                <a:spcPts val="6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ru-RU" sz="24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0">
              <a:srgbClr val="85C2FF"/>
            </a:gs>
            <a:gs pos="54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1"/>
          <p:cNvSpPr txBox="1">
            <a:spLocks noChangeArrowheads="1"/>
          </p:cNvSpPr>
          <p:nvPr/>
        </p:nvSpPr>
        <p:spPr bwMode="auto">
          <a:xfrm>
            <a:off x="395288" y="260350"/>
            <a:ext cx="8424862" cy="3667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4788024" cy="119675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4099" name="Text Box 2"/>
          <p:cNvSpPr txBox="1">
            <a:spLocks noChangeArrowheads="1"/>
          </p:cNvSpPr>
          <p:nvPr/>
        </p:nvSpPr>
        <p:spPr bwMode="auto">
          <a:xfrm>
            <a:off x="250031" y="908720"/>
            <a:ext cx="8715375" cy="504056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800" b="1" i="1" dirty="0">
                <a:solidFill>
                  <a:schemeClr val="tx1"/>
                </a:solidFill>
              </a:rPr>
              <a:t>Приказ Министерства образования и науки Российской Федерации от 29.12.2014 № 1643 «О внесении изменений в приказ Министерства образования и науки Российской Федерации от 6 октября 2009 г. № 373 «Об утверждении и введении в действие федерального государственного образовательного стандарта начального общего образования» (начало действия документа - </a:t>
            </a:r>
            <a:r>
              <a:rPr lang="ru-RU" sz="2800" b="1" i="1" dirty="0" smtClean="0">
                <a:solidFill>
                  <a:schemeClr val="tx1"/>
                </a:solidFill>
              </a:rPr>
              <a:t>21.02.2015</a:t>
            </a: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sz="2800" b="1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A5A5E9"/>
            </a:gs>
            <a:gs pos="50000">
              <a:srgbClr val="B9F5DB"/>
            </a:gs>
            <a:gs pos="100000">
              <a:srgbClr val="DDFAED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1"/>
          <p:cNvSpPr txBox="1">
            <a:spLocks noChangeArrowheads="1"/>
          </p:cNvSpPr>
          <p:nvPr/>
        </p:nvSpPr>
        <p:spPr bwMode="auto">
          <a:xfrm>
            <a:off x="457200" y="-79375"/>
            <a:ext cx="8229600" cy="1433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400" b="1">
                <a:solidFill>
                  <a:srgbClr val="000000"/>
                </a:solidFill>
              </a:rPr>
              <a:t>Общие правила разработки программ внеурочной деятельности </a:t>
            </a:r>
            <a:r>
              <a:rPr lang="ru-RU" sz="4000" b="1">
                <a:solidFill>
                  <a:srgbClr val="000000"/>
                </a:solidFill>
              </a:rPr>
              <a:t/>
            </a:r>
            <a:br>
              <a:rPr lang="ru-RU" sz="4000" b="1">
                <a:solidFill>
                  <a:srgbClr val="000000"/>
                </a:solidFill>
              </a:rPr>
            </a:br>
            <a:endParaRPr lang="ru-RU" sz="4000" b="1">
              <a:solidFill>
                <a:srgbClr val="000000"/>
              </a:solidFill>
            </a:endParaRPr>
          </a:p>
        </p:txBody>
      </p:sp>
      <p:sp>
        <p:nvSpPr>
          <p:cNvPr id="20483" name="Text Box 2"/>
          <p:cNvSpPr txBox="1">
            <a:spLocks noChangeArrowheads="1"/>
          </p:cNvSpPr>
          <p:nvPr/>
        </p:nvSpPr>
        <p:spPr bwMode="auto">
          <a:xfrm>
            <a:off x="457200" y="714375"/>
            <a:ext cx="8229600" cy="5857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2900" indent="-341313">
              <a:lnSpc>
                <a:spcPct val="80000"/>
              </a:lnSpc>
              <a:spcBef>
                <a:spcPts val="475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 sz="1600">
                <a:solidFill>
                  <a:srgbClr val="000000"/>
                </a:solidFill>
              </a:rPr>
              <a:t>1</a:t>
            </a:r>
            <a:r>
              <a:rPr lang="ru-RU" sz="1900">
                <a:solidFill>
                  <a:srgbClr val="000000"/>
                </a:solidFill>
              </a:rPr>
              <a:t>. Программы организации внеурочной деятельности школьников могут быть разработаны образовательными учреждениями самостоятельно или на основе переработки ими примерных программ.</a:t>
            </a:r>
          </a:p>
          <a:p>
            <a:pPr marL="342900" indent="-341313">
              <a:lnSpc>
                <a:spcPct val="80000"/>
              </a:lnSpc>
              <a:spcBef>
                <a:spcPts val="475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ru-RU" sz="1900">
              <a:solidFill>
                <a:srgbClr val="000000"/>
              </a:solidFill>
            </a:endParaRPr>
          </a:p>
          <a:p>
            <a:pPr marL="342900" indent="-341313">
              <a:lnSpc>
                <a:spcPct val="80000"/>
              </a:lnSpc>
              <a:spcBef>
                <a:spcPts val="475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 sz="1900">
                <a:solidFill>
                  <a:srgbClr val="000000"/>
                </a:solidFill>
              </a:rPr>
              <a:t>2. Разрабатываемые программы должны быть рассчитаны на школьников определённой возрастной группы или </a:t>
            </a:r>
            <a:r>
              <a:rPr lang="ru-RU" sz="1900" b="1">
                <a:solidFill>
                  <a:srgbClr val="000000"/>
                </a:solidFill>
              </a:rPr>
              <a:t>комплексные, тематические программы</a:t>
            </a:r>
            <a:r>
              <a:rPr lang="ru-RU" sz="1900">
                <a:solidFill>
                  <a:srgbClr val="000000"/>
                </a:solidFill>
              </a:rPr>
              <a:t> для всего периода обучения школьников с выделенными этапами для каждой ступени.</a:t>
            </a:r>
          </a:p>
          <a:p>
            <a:pPr marL="342900" indent="-341313">
              <a:lnSpc>
                <a:spcPct val="80000"/>
              </a:lnSpc>
              <a:spcBef>
                <a:spcPts val="475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ru-RU" sz="1900">
              <a:solidFill>
                <a:srgbClr val="000000"/>
              </a:solidFill>
            </a:endParaRPr>
          </a:p>
          <a:p>
            <a:pPr marL="342900" indent="-341313">
              <a:lnSpc>
                <a:spcPct val="80000"/>
              </a:lnSpc>
              <a:spcBef>
                <a:spcPts val="475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 sz="1900">
                <a:solidFill>
                  <a:srgbClr val="000000"/>
                </a:solidFill>
              </a:rPr>
              <a:t>3. В программе описывается содержание внеурочной деятельности школьников, суть и направленность планируемых школой дел и мероприятий. Из описания должно быть видно, на достижение какого уровня результатов направлены эти дела и мероприятия. </a:t>
            </a:r>
          </a:p>
          <a:p>
            <a:pPr marL="342900" indent="-341313">
              <a:lnSpc>
                <a:spcPct val="80000"/>
              </a:lnSpc>
              <a:spcBef>
                <a:spcPts val="475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ru-RU" sz="1900">
              <a:solidFill>
                <a:srgbClr val="000000"/>
              </a:solidFill>
            </a:endParaRPr>
          </a:p>
          <a:p>
            <a:pPr marL="342900" indent="-341313">
              <a:lnSpc>
                <a:spcPct val="80000"/>
              </a:lnSpc>
              <a:spcBef>
                <a:spcPts val="475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 sz="1900">
                <a:solidFill>
                  <a:srgbClr val="000000"/>
                </a:solidFill>
              </a:rPr>
              <a:t>4. Если программа предполагает организацию нескольких видов внеурочной деятельности школьников (</a:t>
            </a:r>
            <a:r>
              <a:rPr lang="ru-RU" sz="1900" b="1">
                <a:solidFill>
                  <a:srgbClr val="000000"/>
                </a:solidFill>
              </a:rPr>
              <a:t>комплексные, тематические программы внеурочной деятельности</a:t>
            </a:r>
            <a:r>
              <a:rPr lang="ru-RU" sz="1900">
                <a:solidFill>
                  <a:srgbClr val="000000"/>
                </a:solidFill>
              </a:rPr>
              <a:t>), то в содержании должны быть разделы или модули, представляющие тот или иной вид деятельности. При необходимости тот или иной раздел или модуль также может быть подразделён на смысловые части .</a:t>
            </a:r>
          </a:p>
          <a:p>
            <a:pPr marL="342900" indent="-341313">
              <a:lnSpc>
                <a:spcPct val="80000"/>
              </a:lnSpc>
              <a:spcBef>
                <a:spcPts val="4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ru-RU" sz="1600">
              <a:solidFill>
                <a:srgbClr val="000000"/>
              </a:solidFill>
            </a:endParaRPr>
          </a:p>
          <a:p>
            <a:pPr marL="342900" indent="-341313">
              <a:lnSpc>
                <a:spcPct val="80000"/>
              </a:lnSpc>
              <a:spcBef>
                <a:spcPts val="400"/>
              </a:spcBef>
              <a:buFont typeface="Arial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ru-RU" sz="16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A5A5E9"/>
            </a:gs>
            <a:gs pos="50000">
              <a:srgbClr val="B9F5DB"/>
            </a:gs>
            <a:gs pos="100000">
              <a:srgbClr val="DDFAED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1"/>
          <p:cNvSpPr txBox="1">
            <a:spLocks noChangeArrowheads="1"/>
          </p:cNvSpPr>
          <p:nvPr/>
        </p:nvSpPr>
        <p:spPr bwMode="auto">
          <a:xfrm>
            <a:off x="457200" y="68263"/>
            <a:ext cx="8229600" cy="15541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800" b="1">
                <a:solidFill>
                  <a:srgbClr val="000000"/>
                </a:solidFill>
              </a:rPr>
              <a:t>Общие правила разработки программ внеурочной деятельности </a:t>
            </a:r>
            <a:r>
              <a:rPr lang="ru-RU" sz="4000" b="1">
                <a:solidFill>
                  <a:srgbClr val="000000"/>
                </a:solidFill>
              </a:rPr>
              <a:t/>
            </a:r>
            <a:br>
              <a:rPr lang="ru-RU" sz="4000" b="1">
                <a:solidFill>
                  <a:srgbClr val="000000"/>
                </a:solidFill>
              </a:rPr>
            </a:br>
            <a:endParaRPr lang="ru-RU" sz="4000" b="1">
              <a:solidFill>
                <a:srgbClr val="000000"/>
              </a:solidFill>
            </a:endParaRPr>
          </a:p>
        </p:txBody>
      </p:sp>
      <p:sp>
        <p:nvSpPr>
          <p:cNvPr id="21507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2900" indent="-341313">
              <a:lnSpc>
                <a:spcPct val="80000"/>
              </a:lnSpc>
              <a:spcBef>
                <a:spcPts val="45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>
                <a:solidFill>
                  <a:srgbClr val="000000"/>
                </a:solidFill>
              </a:rPr>
              <a:t>5. Программа, предполагающая организацию одного вида внеурочной деятельности школьников (</a:t>
            </a:r>
            <a:r>
              <a:rPr lang="ru-RU" b="1">
                <a:solidFill>
                  <a:srgbClr val="000000"/>
                </a:solidFill>
              </a:rPr>
              <a:t>программы, ориентированные на достижение результатов определённого уровня; программы по конкретным видам внеурочной деятельности</a:t>
            </a:r>
            <a:r>
              <a:rPr lang="ru-RU">
                <a:solidFill>
                  <a:srgbClr val="000000"/>
                </a:solidFill>
              </a:rPr>
              <a:t>), должны соответствовать определенной структуре.</a:t>
            </a:r>
          </a:p>
          <a:p>
            <a:pPr marL="342900" indent="-341313">
              <a:lnSpc>
                <a:spcPct val="80000"/>
              </a:lnSpc>
              <a:spcBef>
                <a:spcPts val="45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ru-RU">
              <a:solidFill>
                <a:srgbClr val="000000"/>
              </a:solidFill>
            </a:endParaRPr>
          </a:p>
          <a:p>
            <a:pPr marL="342900" indent="-341313">
              <a:lnSpc>
                <a:spcPct val="80000"/>
              </a:lnSpc>
              <a:spcBef>
                <a:spcPts val="45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>
                <a:solidFill>
                  <a:srgbClr val="000000"/>
                </a:solidFill>
              </a:rPr>
              <a:t>6. В программе должно указываться количество часов аудиторных занятий и внеаудиторных, в том числе активных (подвижных) занятий. При этом количество часов аудиторных занятий не должно превышать 50% от общего количества занятий.</a:t>
            </a:r>
          </a:p>
          <a:p>
            <a:pPr marL="342900" indent="-341313">
              <a:lnSpc>
                <a:spcPct val="80000"/>
              </a:lnSpc>
              <a:spcBef>
                <a:spcPts val="45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ru-RU">
              <a:solidFill>
                <a:srgbClr val="000000"/>
              </a:solidFill>
            </a:endParaRPr>
          </a:p>
          <a:p>
            <a:pPr marL="342900" indent="-341313">
              <a:lnSpc>
                <a:spcPct val="80000"/>
              </a:lnSpc>
              <a:spcBef>
                <a:spcPts val="45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>
                <a:solidFill>
                  <a:srgbClr val="000000"/>
                </a:solidFill>
              </a:rPr>
              <a:t>7. Программы могут реализовываться как в отдельно взятом классе, так и в свободных объединениях школьников как одновозрастной, так и разновозрастной группы. </a:t>
            </a:r>
          </a:p>
          <a:p>
            <a:pPr marL="342900" indent="-341313">
              <a:lnSpc>
                <a:spcPct val="80000"/>
              </a:lnSpc>
              <a:spcBef>
                <a:spcPts val="45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ru-RU">
              <a:solidFill>
                <a:srgbClr val="000000"/>
              </a:solidFill>
            </a:endParaRPr>
          </a:p>
          <a:p>
            <a:pPr marL="342900" indent="-341313">
              <a:lnSpc>
                <a:spcPct val="80000"/>
              </a:lnSpc>
              <a:spcBef>
                <a:spcPts val="45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>
                <a:solidFill>
                  <a:srgbClr val="000000"/>
                </a:solidFill>
              </a:rPr>
              <a:t>8. Все программы внеурочной деятельности должны быть утверждены решением педагогического совета образовательного учреждения.</a:t>
            </a:r>
          </a:p>
          <a:p>
            <a:pPr marL="342900" indent="-341313">
              <a:lnSpc>
                <a:spcPct val="80000"/>
              </a:lnSpc>
              <a:spcBef>
                <a:spcPts val="450"/>
              </a:spcBef>
              <a:buFont typeface="Arial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A5A5E9"/>
            </a:gs>
            <a:gs pos="50000">
              <a:srgbClr val="B9F5DB"/>
            </a:gs>
            <a:gs pos="100000">
              <a:srgbClr val="DDFAED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1"/>
          <p:cNvSpPr txBox="1">
            <a:spLocks noChangeArrowheads="1"/>
          </p:cNvSpPr>
          <p:nvPr/>
        </p:nvSpPr>
        <p:spPr bwMode="auto">
          <a:xfrm>
            <a:off x="250825" y="1341438"/>
            <a:ext cx="8642350" cy="39417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spcBef>
                <a:spcPts val="15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400" b="1">
                <a:solidFill>
                  <a:srgbClr val="333399"/>
                </a:solidFill>
              </a:rPr>
              <a:t>Внеурочная деятельность в школе</a:t>
            </a:r>
            <a:r>
              <a:rPr lang="ru-RU" sz="2400" b="1">
                <a:solidFill>
                  <a:srgbClr val="000000"/>
                </a:solidFill>
              </a:rPr>
              <a:t> </a:t>
            </a:r>
            <a:r>
              <a:rPr lang="ru-RU" sz="2400">
                <a:solidFill>
                  <a:srgbClr val="000000"/>
                </a:solidFill>
              </a:rPr>
              <a:t>организуется по основным направлениям в таких формах, как экскурсии, кружки, секции, круглые столы, конференции, диспуты, школьные научные общества, олимпиады, соревнования, поисковые и научные исследования, общественно полезные практики и т.д. </a:t>
            </a:r>
            <a:r>
              <a:rPr lang="ru-RU" sz="2400" b="1">
                <a:solidFill>
                  <a:srgbClr val="333399"/>
                </a:solidFill>
              </a:rPr>
              <a:t>Любые выбранные образовательным учреждением формы должны быть представлены в программах внеурочной деятельности.</a:t>
            </a:r>
          </a:p>
          <a:p>
            <a:pPr>
              <a:spcBef>
                <a:spcPts val="15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sz="2400" b="1">
              <a:solidFill>
                <a:srgbClr val="333399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A5A5E9"/>
            </a:gs>
            <a:gs pos="50000">
              <a:srgbClr val="B9F5DB"/>
            </a:gs>
            <a:gs pos="100000">
              <a:srgbClr val="DDFAED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561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800" b="1">
                <a:solidFill>
                  <a:srgbClr val="333399"/>
                </a:solidFill>
              </a:rPr>
              <a:t>Типы программ внеурочной деятельности</a:t>
            </a:r>
          </a:p>
        </p:txBody>
      </p:sp>
      <p:sp>
        <p:nvSpPr>
          <p:cNvPr id="23555" name="Text Box 2"/>
          <p:cNvSpPr txBox="1">
            <a:spLocks noChangeArrowheads="1"/>
          </p:cNvSpPr>
          <p:nvPr/>
        </p:nvSpPr>
        <p:spPr bwMode="auto">
          <a:xfrm>
            <a:off x="468313" y="836613"/>
            <a:ext cx="8218487" cy="5876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2900" indent="-341313">
              <a:lnSpc>
                <a:spcPct val="80000"/>
              </a:lnSpc>
              <a:spcBef>
                <a:spcPts val="45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 b="1" i="1" dirty="0">
                <a:solidFill>
                  <a:srgbClr val="333399"/>
                </a:solidFill>
              </a:rPr>
              <a:t>комплексные образовательные программы</a:t>
            </a:r>
            <a:r>
              <a:rPr lang="ru-RU" b="1" dirty="0">
                <a:solidFill>
                  <a:srgbClr val="000000"/>
                </a:solidFill>
              </a:rPr>
              <a:t>,</a:t>
            </a:r>
            <a:r>
              <a:rPr lang="ru-RU" dirty="0">
                <a:solidFill>
                  <a:srgbClr val="000000"/>
                </a:solidFill>
              </a:rPr>
              <a:t> предполагающие последовательный переход от воспитательных результатов первого уровня к результатам третьего уровня в различных видах внеурочной деятельности;</a:t>
            </a:r>
          </a:p>
          <a:p>
            <a:pPr marL="342900" indent="-341313">
              <a:lnSpc>
                <a:spcPct val="80000"/>
              </a:lnSpc>
              <a:spcBef>
                <a:spcPts val="45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 b="1" i="1" dirty="0">
                <a:solidFill>
                  <a:srgbClr val="333399"/>
                </a:solidFill>
              </a:rPr>
              <a:t>тематические образовательные программы</a:t>
            </a:r>
            <a:r>
              <a:rPr lang="ru-RU" b="1" dirty="0">
                <a:solidFill>
                  <a:srgbClr val="000000"/>
                </a:solidFill>
              </a:rPr>
              <a:t>,</a:t>
            </a:r>
            <a:r>
              <a:rPr lang="ru-RU" dirty="0">
                <a:solidFill>
                  <a:srgbClr val="000000"/>
                </a:solidFill>
              </a:rPr>
              <a:t> направленные на получение воспитательных результатов в определенном проблемном поле и использующие при этом возможности различных видов внеурочной деятельности (например, образовательная программа патриотического воспитания, образовательная программа воспитания толерантности т. п.);</a:t>
            </a:r>
          </a:p>
          <a:p>
            <a:pPr marL="342900" indent="-341313">
              <a:lnSpc>
                <a:spcPct val="80000"/>
              </a:lnSpc>
              <a:spcBef>
                <a:spcPts val="45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 b="1" i="1" dirty="0">
                <a:solidFill>
                  <a:srgbClr val="333399"/>
                </a:solidFill>
              </a:rPr>
              <a:t>образовательные программы, ориентированные на достижение результатов определённого уровня</a:t>
            </a:r>
            <a:r>
              <a:rPr lang="ru-RU" b="1" dirty="0">
                <a:solidFill>
                  <a:srgbClr val="333399"/>
                </a:solidFill>
              </a:rPr>
              <a:t>.</a:t>
            </a:r>
            <a:r>
              <a:rPr lang="ru-RU" dirty="0">
                <a:solidFill>
                  <a:srgbClr val="000000"/>
                </a:solidFill>
              </a:rPr>
              <a:t> Такие программы могут иметь возрастную привязку, например: для первого класса — образовательная программа, ориентированная на приобретение школьником социальных знаний в различных видах деятельности; для 2—3 классов - образовательная программа, формирующая ценностное отношение к социальной реальности; для 4 класса - образовательная программа, дающая ученику опыт самостоятельного общественного действия;</a:t>
            </a:r>
          </a:p>
          <a:p>
            <a:pPr marL="342900" indent="-341313">
              <a:lnSpc>
                <a:spcPct val="80000"/>
              </a:lnSpc>
              <a:spcBef>
                <a:spcPts val="45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 b="1" i="1" dirty="0">
                <a:solidFill>
                  <a:srgbClr val="333399"/>
                </a:solidFill>
              </a:rPr>
              <a:t>образовательные программы по конкретным видам внеурочной деятельности.</a:t>
            </a:r>
            <a:r>
              <a:rPr lang="ru-RU" b="1" i="1" dirty="0">
                <a:solidFill>
                  <a:srgbClr val="000000"/>
                </a:solidFill>
              </a:rPr>
              <a:t> </a:t>
            </a:r>
            <a:r>
              <a:rPr lang="ru-RU" dirty="0">
                <a:solidFill>
                  <a:srgbClr val="000000"/>
                </a:solidFill>
              </a:rPr>
              <a:t>К данному типу программ относятся</a:t>
            </a:r>
            <a:r>
              <a:rPr lang="ru-RU" b="1" i="1" dirty="0">
                <a:solidFill>
                  <a:srgbClr val="000000"/>
                </a:solidFill>
              </a:rPr>
              <a:t> </a:t>
            </a:r>
            <a:r>
              <a:rPr lang="ru-RU" dirty="0">
                <a:solidFill>
                  <a:srgbClr val="000000"/>
                </a:solidFill>
              </a:rPr>
              <a:t>программы кружков, секций, студий, творческих объединений учащихся.</a:t>
            </a:r>
          </a:p>
          <a:p>
            <a:pPr marL="342900" indent="-341313">
              <a:lnSpc>
                <a:spcPct val="80000"/>
              </a:lnSpc>
              <a:spcBef>
                <a:spcPts val="45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 b="1" i="1" dirty="0">
                <a:solidFill>
                  <a:srgbClr val="333399"/>
                </a:solidFill>
              </a:rPr>
              <a:t>индивидуальные образовательные программы для учащихся</a:t>
            </a:r>
            <a:r>
              <a:rPr lang="ru-RU" b="1" i="1" dirty="0">
                <a:solidFill>
                  <a:srgbClr val="000000"/>
                </a:solidFill>
              </a:rPr>
              <a:t> </a:t>
            </a:r>
            <a:r>
              <a:rPr lang="ru-RU" dirty="0">
                <a:solidFill>
                  <a:srgbClr val="000000"/>
                </a:solidFill>
              </a:rPr>
              <a:t>могут являться составной частью вышеперечисленных типов программ внеурочной деятельности.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A5A5E9"/>
            </a:gs>
            <a:gs pos="50000">
              <a:srgbClr val="B9F5DB"/>
            </a:gs>
            <a:gs pos="100000">
              <a:srgbClr val="DDFAED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3" y="260648"/>
            <a:ext cx="8136904" cy="633700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charset="2"/>
              <a:buNone/>
            </a:pPr>
            <a:endParaRPr lang="ru-RU" sz="2400" b="1" dirty="0" smtClean="0"/>
          </a:p>
          <a:p>
            <a:pPr marL="0" indent="0">
              <a:buNone/>
            </a:pPr>
            <a:r>
              <a:rPr lang="ru-RU" b="1" dirty="0" smtClean="0"/>
              <a:t>        </a:t>
            </a:r>
            <a:r>
              <a:rPr lang="ru-RU" b="1" dirty="0"/>
              <a:t>Структура рабочей программы внеурочной </a:t>
            </a:r>
            <a:r>
              <a:rPr lang="ru-RU" b="1" dirty="0" smtClean="0"/>
              <a:t>деятельности</a:t>
            </a:r>
          </a:p>
          <a:p>
            <a:pPr marL="0" indent="0">
              <a:buNone/>
            </a:pPr>
            <a:endParaRPr lang="ru-RU" dirty="0"/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 </a:t>
            </a:r>
            <a:r>
              <a:rPr lang="ru-RU" dirty="0"/>
              <a:t>титульный лист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пояснительная записка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учебно-тематический план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содержание изучаемого курса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методическое обеспечение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список литературы.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A5A5E9"/>
            </a:gs>
            <a:gs pos="50000">
              <a:srgbClr val="B9F5DB"/>
            </a:gs>
            <a:gs pos="100000">
              <a:srgbClr val="DDFAED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800" b="1" smtClean="0"/>
              <a:t>Можно использовать:</a:t>
            </a:r>
            <a:br>
              <a:rPr lang="ru-RU" sz="3800" b="1" smtClean="0"/>
            </a:br>
            <a:endParaRPr lang="ru-RU" sz="3800" b="1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charset="2"/>
              <a:buNone/>
            </a:pPr>
            <a:endParaRPr lang="ru-RU" b="1" smtClean="0"/>
          </a:p>
          <a:p>
            <a:pPr eaLnBrk="1" hangingPunct="1">
              <a:lnSpc>
                <a:spcPct val="90000"/>
              </a:lnSpc>
            </a:pPr>
            <a:r>
              <a:rPr lang="ru-RU" smtClean="0"/>
              <a:t>Примерную программу по         внеурочной    деятельности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ru-RU" smtClean="0"/>
              <a:t> Рабочую программу по внеурочной</a:t>
            </a:r>
          </a:p>
          <a:p>
            <a:pPr eaLnBrk="1" hangingPunct="1">
              <a:lnSpc>
                <a:spcPct val="90000"/>
              </a:lnSpc>
              <a:buFont typeface="Wingdings" charset="2"/>
              <a:buNone/>
            </a:pPr>
            <a:r>
              <a:rPr lang="ru-RU" smtClean="0"/>
              <a:t>    деятельности (традиционный</a:t>
            </a:r>
            <a:endParaRPr lang="en-US" smtClean="0"/>
          </a:p>
          <a:p>
            <a:pPr eaLnBrk="1" hangingPunct="1">
              <a:lnSpc>
                <a:spcPct val="90000"/>
              </a:lnSpc>
              <a:buFont typeface="Wingdings" charset="2"/>
              <a:buNone/>
            </a:pPr>
            <a:r>
              <a:rPr lang="ru-RU" smtClean="0"/>
              <a:t> алгоритм ) </a:t>
            </a:r>
          </a:p>
          <a:p>
            <a:pPr eaLnBrk="1" hangingPunct="1">
              <a:lnSpc>
                <a:spcPct val="90000"/>
              </a:lnSpc>
              <a:buFont typeface="Wingdings" charset="2"/>
              <a:buNone/>
            </a:pPr>
            <a:endParaRPr lang="ru-RU" smtClean="0"/>
          </a:p>
          <a:p>
            <a:pPr eaLnBrk="1" hangingPunct="1">
              <a:lnSpc>
                <a:spcPct val="90000"/>
              </a:lnSpc>
              <a:buFont typeface="Wingdings" charset="2"/>
              <a:buNone/>
            </a:pP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A5A5E9"/>
            </a:gs>
            <a:gs pos="50000">
              <a:srgbClr val="B9F5DB"/>
            </a:gs>
            <a:gs pos="100000">
              <a:srgbClr val="DDFAED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800" b="1" smtClean="0"/>
              <a:t>Требования к рабочим программам по ВД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charset="2"/>
              <a:buNone/>
            </a:pPr>
            <a:endParaRPr lang="ru-RU" sz="2800" b="1" smtClean="0"/>
          </a:p>
          <a:p>
            <a:pPr eaLnBrk="1" hangingPunct="1">
              <a:lnSpc>
                <a:spcPct val="90000"/>
              </a:lnSpc>
            </a:pPr>
            <a:r>
              <a:rPr lang="ru-RU" sz="2800" smtClean="0"/>
              <a:t> Рабочая программа </a:t>
            </a:r>
            <a:r>
              <a:rPr lang="ru-RU" sz="2800" b="1" smtClean="0"/>
              <a:t>обновляется</a:t>
            </a:r>
          </a:p>
          <a:p>
            <a:pPr eaLnBrk="1" hangingPunct="1">
              <a:lnSpc>
                <a:spcPct val="90000"/>
              </a:lnSpc>
              <a:buFont typeface="Wingdings" charset="2"/>
              <a:buNone/>
            </a:pPr>
            <a:r>
              <a:rPr lang="ru-RU" sz="2800" b="1" smtClean="0"/>
              <a:t>      ежегодно.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smtClean="0"/>
              <a:t> Сроки и порядок рассмотрения рабочих</a:t>
            </a:r>
          </a:p>
          <a:p>
            <a:pPr eaLnBrk="1" hangingPunct="1">
              <a:lnSpc>
                <a:spcPct val="90000"/>
              </a:lnSpc>
              <a:buFont typeface="Wingdings" charset="2"/>
              <a:buNone/>
            </a:pPr>
            <a:r>
              <a:rPr lang="ru-RU" sz="2800" smtClean="0"/>
              <a:t>       программ внеурочной деятельности</a:t>
            </a:r>
          </a:p>
          <a:p>
            <a:pPr eaLnBrk="1" hangingPunct="1">
              <a:lnSpc>
                <a:spcPct val="90000"/>
              </a:lnSpc>
              <a:buFont typeface="Wingdings" charset="2"/>
              <a:buNone/>
            </a:pPr>
            <a:r>
              <a:rPr lang="ru-RU" sz="2800" smtClean="0"/>
              <a:t>       устанавливаются </a:t>
            </a:r>
            <a:r>
              <a:rPr lang="ru-RU" sz="2800" b="1" smtClean="0"/>
              <a:t>локальным актом ОУ</a:t>
            </a:r>
            <a:r>
              <a:rPr lang="ru-RU" sz="2800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smtClean="0"/>
              <a:t> После утверждения рабочая программа</a:t>
            </a:r>
          </a:p>
          <a:p>
            <a:pPr eaLnBrk="1" hangingPunct="1">
              <a:lnSpc>
                <a:spcPct val="90000"/>
              </a:lnSpc>
              <a:buFont typeface="Wingdings" charset="2"/>
              <a:buNone/>
            </a:pPr>
            <a:r>
              <a:rPr lang="ru-RU" sz="2800" smtClean="0"/>
              <a:t>       становится нормативным документом,</a:t>
            </a:r>
          </a:p>
          <a:p>
            <a:pPr eaLnBrk="1" hangingPunct="1">
              <a:lnSpc>
                <a:spcPct val="90000"/>
              </a:lnSpc>
              <a:buFont typeface="Wingdings" charset="2"/>
              <a:buNone/>
            </a:pPr>
            <a:r>
              <a:rPr lang="ru-RU" sz="2800" smtClean="0"/>
              <a:t>        реализуемым в данном ОУ.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A5A5E9"/>
            </a:gs>
            <a:gs pos="50000">
              <a:srgbClr val="B9F5DB"/>
            </a:gs>
            <a:gs pos="100000">
              <a:srgbClr val="DDFAED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i="1" smtClean="0"/>
              <a:t>«Календарно-тематический план»</a:t>
            </a:r>
            <a:endParaRPr lang="ru-RU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charset="2"/>
              <a:buNone/>
            </a:pPr>
            <a:r>
              <a:rPr lang="ru-RU" sz="2400" b="1" i="1" dirty="0" smtClean="0"/>
              <a:t>       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dirty="0" smtClean="0"/>
              <a:t> отражает реализацию образовательной программы в течение учебного года.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dirty="0" smtClean="0"/>
              <a:t> для написания календарно-тематического плана</a:t>
            </a:r>
          </a:p>
          <a:p>
            <a:pPr eaLnBrk="1" hangingPunct="1">
              <a:lnSpc>
                <a:spcPct val="90000"/>
              </a:lnSpc>
              <a:buFont typeface="Wingdings" charset="2"/>
              <a:buNone/>
            </a:pPr>
            <a:r>
              <a:rPr lang="ru-RU" sz="2400" dirty="0" smtClean="0"/>
              <a:t>        Рабочей программы потребуется использовать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b="1" i="1" dirty="0" smtClean="0"/>
              <a:t>«Учебно-тематический план» </a:t>
            </a:r>
            <a:r>
              <a:rPr lang="ru-RU" sz="2400" dirty="0" smtClean="0"/>
              <a:t>образовательной</a:t>
            </a:r>
          </a:p>
          <a:p>
            <a:pPr eaLnBrk="1" hangingPunct="1">
              <a:lnSpc>
                <a:spcPct val="90000"/>
              </a:lnSpc>
              <a:buFont typeface="Wingdings" charset="2"/>
              <a:buNone/>
            </a:pPr>
            <a:r>
              <a:rPr lang="ru-RU" sz="2400" dirty="0" smtClean="0"/>
              <a:t>       программы и </a:t>
            </a:r>
            <a:r>
              <a:rPr lang="ru-RU" sz="2400" b="1" i="1" dirty="0" smtClean="0"/>
              <a:t>«Содержание программы».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dirty="0" smtClean="0"/>
              <a:t> составляется календарно-тематический план на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ru-RU" sz="2400" dirty="0" smtClean="0"/>
              <a:t>текущий срок обучения, т.е. </a:t>
            </a:r>
            <a:r>
              <a:rPr lang="ru-RU" sz="2400" b="1" dirty="0" smtClean="0"/>
              <a:t>на один учебный год,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ru-RU" sz="2400" dirty="0" smtClean="0"/>
              <a:t> как правило оформляется в виде </a:t>
            </a:r>
            <a:r>
              <a:rPr lang="ru-RU" sz="2400" b="1" dirty="0" smtClean="0"/>
              <a:t>таблицы.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A5A5E9"/>
            </a:gs>
            <a:gs pos="50000">
              <a:srgbClr val="B9F5DB"/>
            </a:gs>
            <a:gs pos="100000">
              <a:srgbClr val="DDFAED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800" b="1" i="1" dirty="0" smtClean="0"/>
              <a:t>«</a:t>
            </a:r>
            <a:r>
              <a:rPr lang="ru-RU" sz="3800" b="1" i="1" dirty="0" smtClean="0">
                <a:solidFill>
                  <a:schemeClr val="accent1">
                    <a:lumMod val="75000"/>
                  </a:schemeClr>
                </a:solidFill>
              </a:rPr>
              <a:t>Календарно-тематический план»</a:t>
            </a:r>
          </a:p>
        </p:txBody>
      </p:sp>
      <p:graphicFrame>
        <p:nvGraphicFramePr>
          <p:cNvPr id="88110" name="Group 46"/>
          <p:cNvGraphicFramePr>
            <a:graphicFrameLocks noGrp="1"/>
          </p:cNvGraphicFramePr>
          <p:nvPr>
            <p:ph idx="1"/>
          </p:nvPr>
        </p:nvGraphicFramePr>
        <p:xfrm>
          <a:off x="609600" y="1600200"/>
          <a:ext cx="7924800" cy="3860800"/>
        </p:xfrm>
        <a:graphic>
          <a:graphicData uri="http://schemas.openxmlformats.org/drawingml/2006/table">
            <a:tbl>
              <a:tblPr/>
              <a:tblGrid>
                <a:gridCol w="793750"/>
                <a:gridCol w="1223963"/>
                <a:gridCol w="936625"/>
                <a:gridCol w="3024187"/>
                <a:gridCol w="1946275"/>
              </a:tblGrid>
              <a:tr h="965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Дата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Тема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учебного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занятия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Всего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часов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Содержание деятельности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Средства контроля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9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. Теоретическая часть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занятия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/форма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организации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деятельности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2. Практическая часть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занятия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/форма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организации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деятельности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8" y="1340768"/>
            <a:ext cx="8578244" cy="516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750054" y="462761"/>
            <a:ext cx="77251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chemeClr val="tx1"/>
                </a:solidFill>
                <a:latin typeface="Georgia" pitchFamily="18" charset="0"/>
              </a:rPr>
              <a:t>Расписание ВД в начальных классах ГБОУ СОШ №352</a:t>
            </a:r>
            <a:endParaRPr lang="ru-RU" sz="2000" b="1" dirty="0">
              <a:solidFill>
                <a:schemeClr val="tx1"/>
              </a:solidFill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21080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6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1"/>
          <p:cNvSpPr txBox="1">
            <a:spLocks noChangeArrowheads="1"/>
          </p:cNvSpPr>
          <p:nvPr/>
        </p:nvSpPr>
        <p:spPr bwMode="auto">
          <a:xfrm>
            <a:off x="395288" y="260350"/>
            <a:ext cx="8424862" cy="3667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099" name="Text Box 2"/>
          <p:cNvSpPr txBox="1">
            <a:spLocks noChangeArrowheads="1"/>
          </p:cNvSpPr>
          <p:nvPr/>
        </p:nvSpPr>
        <p:spPr bwMode="auto">
          <a:xfrm>
            <a:off x="654580" y="903040"/>
            <a:ext cx="8138393" cy="5040560"/>
          </a:xfrm>
          <a:prstGeom prst="rect">
            <a:avLst/>
          </a:prstGeom>
          <a:gradFill>
            <a:gsLst>
              <a:gs pos="0">
                <a:srgbClr val="5E9EFF"/>
              </a:gs>
              <a:gs pos="6000">
                <a:srgbClr val="85C2FF"/>
              </a:gs>
              <a:gs pos="93000">
                <a:srgbClr val="C4D6EB"/>
              </a:gs>
              <a:gs pos="100000">
                <a:srgbClr val="FFEBFA"/>
              </a:gs>
            </a:gsLst>
            <a:lin ang="5400000" scaled="0"/>
          </a:gradFill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          Приложение </a:t>
            </a:r>
            <a:r>
              <a:rPr lang="ru-RU" sz="2800" b="1" dirty="0">
                <a:solidFill>
                  <a:schemeClr val="tx1"/>
                </a:solidFill>
              </a:rPr>
              <a:t>к письму Комитета по образованию 21.05.15 № 03-20-2057/15-00</a:t>
            </a:r>
            <a:endParaRPr lang="ru-RU" sz="2800" dirty="0">
              <a:solidFill>
                <a:schemeClr val="tx1"/>
              </a:solidFill>
            </a:endParaRPr>
          </a:p>
          <a:p>
            <a:pPr algn="ctr"/>
            <a:r>
              <a:rPr lang="ru-RU" sz="2800" b="1" dirty="0">
                <a:solidFill>
                  <a:schemeClr val="tx1"/>
                </a:solidFill>
              </a:rPr>
              <a:t>Инструктивно-методическое письмо «Об организации внеурочной деятельности при реализации федеральных государственных образовательных стандартов начального общего и основного общего образования в образовательных организациях Санкт-Петербурга»</a:t>
            </a:r>
            <a:endParaRPr lang="ru-RU" sz="2800" dirty="0">
              <a:solidFill>
                <a:schemeClr val="tx1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4788024" cy="119675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7548989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1"/>
          <p:cNvSpPr txBox="1">
            <a:spLocks noChangeArrowheads="1"/>
          </p:cNvSpPr>
          <p:nvPr/>
        </p:nvSpPr>
        <p:spPr bwMode="auto">
          <a:xfrm>
            <a:off x="3132138" y="273050"/>
            <a:ext cx="5554662" cy="4206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lnSpc>
                <a:spcPct val="90000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400" b="1">
                <a:solidFill>
                  <a:srgbClr val="000099"/>
                </a:solidFill>
              </a:rPr>
              <a:t>МЕТОДИЧЕСКИЕ РЕКОМЕНДАЦИИ </a:t>
            </a:r>
            <a:r>
              <a:rPr lang="ru-RU" sz="2400" b="1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37891" name="Text Box 2"/>
          <p:cNvSpPr txBox="1">
            <a:spLocks noChangeArrowheads="1"/>
          </p:cNvSpPr>
          <p:nvPr/>
        </p:nvSpPr>
        <p:spPr bwMode="auto">
          <a:xfrm>
            <a:off x="179388" y="1125538"/>
            <a:ext cx="7178675" cy="55006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algn="ctr">
              <a:lnSpc>
                <a:spcPct val="80000"/>
              </a:lnSpc>
              <a:spcBef>
                <a:spcPts val="600"/>
              </a:spcBef>
              <a:buClrTx/>
              <a:buFontTx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ru-RU" sz="2400" b="1" dirty="0">
                <a:solidFill>
                  <a:srgbClr val="000000"/>
                </a:solidFill>
              </a:rPr>
              <a:t> Модель внеурочной деятельности должна содержать следующие структурные элементы:</a:t>
            </a:r>
          </a:p>
          <a:p>
            <a:pPr>
              <a:lnSpc>
                <a:spcPct val="80000"/>
              </a:lnSpc>
              <a:spcBef>
                <a:spcPts val="600"/>
              </a:spcBef>
              <a:buClrTx/>
              <a:buFontTx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ru-RU" sz="2400" b="1" dirty="0" smtClean="0">
                <a:solidFill>
                  <a:srgbClr val="000099"/>
                </a:solidFill>
              </a:rPr>
              <a:t>   1</a:t>
            </a:r>
            <a:r>
              <a:rPr lang="ru-RU" sz="2400" b="1" dirty="0">
                <a:solidFill>
                  <a:srgbClr val="000099"/>
                </a:solidFill>
              </a:rPr>
              <a:t>. Систему видов внеурочной деятельности учащихся, структурированную по направлениям</a:t>
            </a:r>
            <a:r>
              <a:rPr lang="ru-RU" sz="2400" dirty="0">
                <a:solidFill>
                  <a:srgbClr val="FF0000"/>
                </a:solidFill>
              </a:rPr>
              <a:t> </a:t>
            </a:r>
            <a:r>
              <a:rPr lang="ru-RU" sz="2400" dirty="0">
                <a:solidFill>
                  <a:srgbClr val="CC0000"/>
                </a:solidFill>
              </a:rPr>
              <a:t>(духовно-нравственное, социальное, </a:t>
            </a:r>
            <a:r>
              <a:rPr lang="ru-RU" sz="2400" dirty="0" err="1">
                <a:solidFill>
                  <a:srgbClr val="CC0000"/>
                </a:solidFill>
              </a:rPr>
              <a:t>общеинтеллектуальное</a:t>
            </a:r>
            <a:r>
              <a:rPr lang="ru-RU" sz="2400" dirty="0">
                <a:solidFill>
                  <a:srgbClr val="CC0000"/>
                </a:solidFill>
              </a:rPr>
              <a:t>, общекультурное, спортивно-оздоровительное) </a:t>
            </a:r>
            <a:r>
              <a:rPr lang="ru-RU" sz="2400" b="1" dirty="0">
                <a:solidFill>
                  <a:srgbClr val="000099"/>
                </a:solidFill>
              </a:rPr>
              <a:t>и по уровням достижения воспитательных результатов</a:t>
            </a:r>
          </a:p>
          <a:p>
            <a:pPr>
              <a:lnSpc>
                <a:spcPct val="80000"/>
              </a:lnSpc>
              <a:spcBef>
                <a:spcPts val="600"/>
              </a:spcBef>
              <a:buClrTx/>
              <a:buFontTx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ru-RU" sz="2400" dirty="0">
                <a:solidFill>
                  <a:srgbClr val="C00000"/>
                </a:solidFill>
                <a:cs typeface="Arial" charset="0"/>
              </a:rPr>
              <a:t>1-й уровень: приобретение социальных знаний </a:t>
            </a:r>
          </a:p>
          <a:p>
            <a:pPr>
              <a:lnSpc>
                <a:spcPct val="80000"/>
              </a:lnSpc>
              <a:spcBef>
                <a:spcPts val="600"/>
              </a:spcBef>
              <a:buClrTx/>
              <a:buFontTx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ru-RU" sz="2400" dirty="0">
                <a:solidFill>
                  <a:srgbClr val="C00000"/>
                </a:solidFill>
                <a:cs typeface="Arial" charset="0"/>
              </a:rPr>
              <a:t>2-й уровень: опыт ценностного отношения к социальной реальности</a:t>
            </a:r>
          </a:p>
          <a:p>
            <a:pPr>
              <a:lnSpc>
                <a:spcPct val="80000"/>
              </a:lnSpc>
              <a:spcBef>
                <a:spcPts val="600"/>
              </a:spcBef>
              <a:buClrTx/>
              <a:buFontTx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ru-RU" sz="2400" dirty="0">
                <a:solidFill>
                  <a:srgbClr val="C00000"/>
                </a:solidFill>
                <a:cs typeface="Arial" charset="0"/>
              </a:rPr>
              <a:t>3-й уровень: получение опыта самостоятельного</a:t>
            </a:r>
          </a:p>
          <a:p>
            <a:pPr>
              <a:lnSpc>
                <a:spcPct val="80000"/>
              </a:lnSpc>
              <a:spcBef>
                <a:spcPts val="600"/>
              </a:spcBef>
              <a:buClrTx/>
              <a:buFontTx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ru-RU" sz="2400" dirty="0">
                <a:solidFill>
                  <a:srgbClr val="C00000"/>
                </a:solidFill>
                <a:cs typeface="Arial" charset="0"/>
              </a:rPr>
              <a:t>общественного действия</a:t>
            </a:r>
          </a:p>
          <a:p>
            <a:pPr algn="ctr">
              <a:lnSpc>
                <a:spcPct val="80000"/>
              </a:lnSpc>
              <a:spcBef>
                <a:spcPts val="600"/>
              </a:spcBef>
              <a:buClrTx/>
              <a:buFontTx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ru-RU" sz="2400" dirty="0">
                <a:solidFill>
                  <a:srgbClr val="C00000"/>
                </a:solidFill>
              </a:rPr>
              <a:t/>
            </a:r>
            <a:br>
              <a:rPr lang="ru-RU" sz="2400" dirty="0">
                <a:solidFill>
                  <a:srgbClr val="C00000"/>
                </a:solidFill>
              </a:rPr>
            </a:br>
            <a:endParaRPr lang="ru-RU" sz="2400" dirty="0">
              <a:solidFill>
                <a:srgbClr val="C00000"/>
              </a:solidFill>
            </a:endParaRPr>
          </a:p>
          <a:p>
            <a:pPr>
              <a:lnSpc>
                <a:spcPct val="80000"/>
              </a:lnSpc>
              <a:spcBef>
                <a:spcPts val="500"/>
              </a:spcBef>
              <a:buClrTx/>
              <a:buFontTx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ru-RU" sz="2000" b="1" dirty="0">
                <a:solidFill>
                  <a:srgbClr val="000099"/>
                </a:solidFill>
              </a:rPr>
              <a:t> </a:t>
            </a:r>
          </a:p>
        </p:txBody>
      </p:sp>
      <p:pic>
        <p:nvPicPr>
          <p:cNvPr id="37892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3055938" cy="796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37893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99350" y="4365625"/>
            <a:ext cx="1514475" cy="2303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37894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429500" y="1928813"/>
            <a:ext cx="1519238" cy="23098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3055938" cy="796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38915" name="Text Box 2"/>
          <p:cNvSpPr txBox="1">
            <a:spLocks noChangeArrowheads="1"/>
          </p:cNvSpPr>
          <p:nvPr/>
        </p:nvSpPr>
        <p:spPr bwMode="auto">
          <a:xfrm>
            <a:off x="179388" y="1125538"/>
            <a:ext cx="8785225" cy="55006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ctr">
              <a:lnSpc>
                <a:spcPct val="80000"/>
              </a:lnSpc>
              <a:spcBef>
                <a:spcPts val="6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400" b="1" dirty="0">
                <a:solidFill>
                  <a:srgbClr val="000000"/>
                </a:solidFill>
              </a:rPr>
              <a:t> Модель внеурочной деятельности должна содержать следующие структурные элементы:</a:t>
            </a:r>
          </a:p>
          <a:p>
            <a:pPr algn="ctr">
              <a:lnSpc>
                <a:spcPct val="80000"/>
              </a:lnSpc>
              <a:spcBef>
                <a:spcPts val="6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sz="2400" b="1" dirty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  <a:spcBef>
                <a:spcPts val="6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400" b="1" dirty="0" smtClean="0">
                <a:solidFill>
                  <a:srgbClr val="000099"/>
                </a:solidFill>
              </a:rPr>
              <a:t>2.  </a:t>
            </a:r>
            <a:r>
              <a:rPr lang="ru-RU" sz="2400" b="1" dirty="0">
                <a:solidFill>
                  <a:srgbClr val="000099"/>
                </a:solidFill>
              </a:rPr>
              <a:t>Расписание внеурочных занятий в отдельно взятых классах, в смешанных группах, а также расписание проведения «</a:t>
            </a:r>
            <a:r>
              <a:rPr lang="ru-RU" sz="2400" b="1" dirty="0" err="1">
                <a:solidFill>
                  <a:srgbClr val="000099"/>
                </a:solidFill>
              </a:rPr>
              <a:t>интенсивов</a:t>
            </a:r>
            <a:r>
              <a:rPr lang="ru-RU" sz="2400" b="1" dirty="0">
                <a:solidFill>
                  <a:srgbClr val="000099"/>
                </a:solidFill>
              </a:rPr>
              <a:t>» (если есть).</a:t>
            </a:r>
            <a:r>
              <a:rPr lang="ru-RU" sz="2400" b="1" dirty="0">
                <a:solidFill>
                  <a:srgbClr val="C00000"/>
                </a:solidFill>
              </a:rPr>
              <a:t/>
            </a:r>
            <a:br>
              <a:rPr lang="ru-RU" sz="2400" b="1" dirty="0">
                <a:solidFill>
                  <a:srgbClr val="C00000"/>
                </a:solidFill>
              </a:rPr>
            </a:br>
            <a:endParaRPr lang="ru-RU" sz="2400" b="1" dirty="0">
              <a:solidFill>
                <a:srgbClr val="C00000"/>
              </a:solidFill>
            </a:endParaRPr>
          </a:p>
          <a:p>
            <a:pPr>
              <a:lnSpc>
                <a:spcPct val="80000"/>
              </a:lnSpc>
              <a:spcBef>
                <a:spcPts val="5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000" b="1" dirty="0">
                <a:solidFill>
                  <a:srgbClr val="000099"/>
                </a:solidFill>
              </a:rPr>
              <a:t>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3055938" cy="796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39939" name="Text Box 2"/>
          <p:cNvSpPr txBox="1">
            <a:spLocks noChangeArrowheads="1"/>
          </p:cNvSpPr>
          <p:nvPr/>
        </p:nvSpPr>
        <p:spPr bwMode="auto">
          <a:xfrm>
            <a:off x="179388" y="1125538"/>
            <a:ext cx="8785225" cy="55006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ctr">
              <a:lnSpc>
                <a:spcPct val="80000"/>
              </a:lnSpc>
              <a:spcBef>
                <a:spcPts val="6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400" b="1">
                <a:solidFill>
                  <a:srgbClr val="000000"/>
                </a:solidFill>
              </a:rPr>
              <a:t> Модель внеурочной деятельности должна содержать следующие структурные элементы:</a:t>
            </a:r>
          </a:p>
          <a:p>
            <a:pPr algn="ctr">
              <a:lnSpc>
                <a:spcPct val="80000"/>
              </a:lnSpc>
              <a:spcBef>
                <a:spcPts val="6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sz="2400" b="1">
              <a:solidFill>
                <a:srgbClr val="000000"/>
              </a:solidFill>
            </a:endParaRP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400" b="1">
                <a:solidFill>
                  <a:srgbClr val="000099"/>
                </a:solidFill>
              </a:rPr>
              <a:t>3. Диагностику интересов учащихся по направлениям внеурочной деятельности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400" b="1">
                <a:solidFill>
                  <a:srgbClr val="000000"/>
                </a:solidFill>
              </a:rPr>
              <a:t>(</a:t>
            </a:r>
            <a:r>
              <a:rPr lang="ru-RU" sz="2000" b="1">
                <a:solidFill>
                  <a:srgbClr val="000000"/>
                </a:solidFill>
              </a:rPr>
              <a:t>Методика для изучения социализированности личности учащегося, позволяющая оценить уровень сформированности толерантности, нравственной культуры учащегося, разработана профессором М. И. Рожковым;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000" b="1">
                <a:solidFill>
                  <a:srgbClr val="000000"/>
                </a:solidFill>
              </a:rPr>
              <a:t>адаптированный вариант теста «Размышляем о жизненном опыте» для младших школьников, который позволяет оценить уровень сформированности у учащегося компетентности ценностно-смысловой ориентации в мире, составлен Н.Е. Щурковой, адаптирован В.М. Ивановой, Т.В. Павловой, Е.Я. Степановым)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1"/>
          <p:cNvSpPr txBox="1">
            <a:spLocks noChangeArrowheads="1"/>
          </p:cNvSpPr>
          <p:nvPr/>
        </p:nvSpPr>
        <p:spPr bwMode="auto">
          <a:xfrm>
            <a:off x="179388" y="908050"/>
            <a:ext cx="8785225" cy="5689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ctr">
              <a:lnSpc>
                <a:spcPct val="80000"/>
              </a:lnSpc>
              <a:spcBef>
                <a:spcPts val="6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400" b="1" dirty="0">
                <a:solidFill>
                  <a:srgbClr val="000000"/>
                </a:solidFill>
              </a:rPr>
              <a:t> Модель внеурочной деятельности должна содержать следующие структурные элементы:</a:t>
            </a:r>
          </a:p>
          <a:p>
            <a:pPr>
              <a:lnSpc>
                <a:spcPct val="80000"/>
              </a:lnSpc>
              <a:spcBef>
                <a:spcPts val="6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sz="2400" b="1" dirty="0">
              <a:solidFill>
                <a:srgbClr val="000099"/>
              </a:solidFill>
            </a:endParaRPr>
          </a:p>
          <a:p>
            <a:pPr>
              <a:lnSpc>
                <a:spcPct val="80000"/>
              </a:lnSpc>
              <a:spcBef>
                <a:spcPts val="6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400" b="1" dirty="0" smtClean="0">
                <a:solidFill>
                  <a:srgbClr val="000099"/>
                </a:solidFill>
              </a:rPr>
              <a:t>3. </a:t>
            </a:r>
            <a:r>
              <a:rPr lang="ru-RU" sz="2400" b="1" dirty="0">
                <a:solidFill>
                  <a:srgbClr val="000099"/>
                </a:solidFill>
              </a:rPr>
              <a:t>Программы внеурочных занятий, заявленных в образовательной программе, составленные  в соответствии: </a:t>
            </a:r>
          </a:p>
          <a:p>
            <a:pPr>
              <a:lnSpc>
                <a:spcPct val="80000"/>
              </a:lnSpc>
              <a:spcBef>
                <a:spcPts val="6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400" b="1" dirty="0">
                <a:solidFill>
                  <a:srgbClr val="000099"/>
                </a:solidFill>
              </a:rPr>
              <a:t> - с организационной формой проведения занятия </a:t>
            </a:r>
            <a:r>
              <a:rPr lang="ru-RU" sz="2400" dirty="0">
                <a:solidFill>
                  <a:srgbClr val="C00000"/>
                </a:solidFill>
              </a:rPr>
              <a:t>(факультатив, студия, секция, кружок, клуб, мастерская и т.д.)</a:t>
            </a:r>
            <a:r>
              <a:rPr lang="ru-RU" sz="2400" b="1" dirty="0">
                <a:solidFill>
                  <a:srgbClr val="000099"/>
                </a:solidFill>
              </a:rPr>
              <a:t>;</a:t>
            </a:r>
          </a:p>
          <a:p>
            <a:pPr>
              <a:lnSpc>
                <a:spcPct val="80000"/>
              </a:lnSpc>
              <a:spcBef>
                <a:spcPts val="6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400" b="1" dirty="0">
                <a:solidFill>
                  <a:srgbClr val="000099"/>
                </a:solidFill>
              </a:rPr>
              <a:t> - со структурой рабочей программы курса внеурочной деятельности; </a:t>
            </a:r>
          </a:p>
          <a:p>
            <a:pPr>
              <a:lnSpc>
                <a:spcPct val="80000"/>
              </a:lnSpc>
              <a:spcBef>
                <a:spcPts val="6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400" b="1" dirty="0">
                <a:solidFill>
                  <a:srgbClr val="000099"/>
                </a:solidFill>
              </a:rPr>
              <a:t>- с возрастными особенностями учащихся начальных классов</a:t>
            </a:r>
          </a:p>
          <a:p>
            <a:pPr>
              <a:lnSpc>
                <a:spcPct val="80000"/>
              </a:lnSpc>
              <a:spcBef>
                <a:spcPts val="6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400" b="1" dirty="0">
                <a:solidFill>
                  <a:srgbClr val="000099"/>
                </a:solidFill>
              </a:rPr>
              <a:t> </a:t>
            </a:r>
            <a:r>
              <a:rPr lang="ru-RU" sz="2400" dirty="0">
                <a:solidFill>
                  <a:srgbClr val="C00000"/>
                </a:solidFill>
              </a:rPr>
              <a:t>(содержание программного материала, формы и виды контроля не должны вызывать умственную, физическую и психологическую перегрузку учащихся)</a:t>
            </a:r>
          </a:p>
        </p:txBody>
      </p:sp>
      <p:pic>
        <p:nvPicPr>
          <p:cNvPr id="4096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3055938" cy="796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6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59633" y="260648"/>
            <a:ext cx="6515116" cy="621897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3760760" cy="98072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245174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50000">
              <a:srgbClr val="85C2FF"/>
            </a:gs>
            <a:gs pos="76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657475" cy="69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01681" y="1268760"/>
            <a:ext cx="8568952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000" b="1" dirty="0" smtClean="0">
                <a:solidFill>
                  <a:schemeClr val="tx1"/>
                </a:solidFill>
              </a:rPr>
              <a:t>Внеурочная </a:t>
            </a:r>
            <a:r>
              <a:rPr lang="ru-RU" sz="2000" b="1" dirty="0">
                <a:solidFill>
                  <a:schemeClr val="tx1"/>
                </a:solidFill>
              </a:rPr>
              <a:t>деятельность </a:t>
            </a:r>
            <a:r>
              <a:rPr lang="ru-RU" sz="2000" dirty="0">
                <a:solidFill>
                  <a:schemeClr val="tx1"/>
                </a:solidFill>
              </a:rPr>
              <a:t>– это все виды деятельности школьника (кроме учебной), в которых возможно и целесообразно решение задач их воспитания и социализации; это форма творческого целенаправленного взаимодействия ученика, учителя и других субъектов </a:t>
            </a:r>
            <a:r>
              <a:rPr lang="ru-RU" sz="2000" dirty="0" err="1">
                <a:solidFill>
                  <a:schemeClr val="tx1"/>
                </a:solidFill>
              </a:rPr>
              <a:t>воспитательно</a:t>
            </a:r>
            <a:r>
              <a:rPr lang="ru-RU" sz="2000" dirty="0">
                <a:solidFill>
                  <a:schemeClr val="tx1"/>
                </a:solidFill>
              </a:rPr>
              <a:t>-образовательного процесса по созданию условий для освоения обучающимися социально-культурных ценностей общества</a:t>
            </a:r>
            <a:r>
              <a:rPr lang="ru-RU" sz="2000" dirty="0" smtClean="0">
                <a:solidFill>
                  <a:schemeClr val="tx1"/>
                </a:solidFill>
              </a:rPr>
              <a:t>.</a:t>
            </a:r>
            <a:endParaRPr lang="ru-RU" sz="2000" dirty="0">
              <a:solidFill>
                <a:schemeClr val="tx1"/>
              </a:solidFill>
            </a:endParaRPr>
          </a:p>
          <a:p>
            <a:r>
              <a:rPr lang="ru-RU" sz="2000" dirty="0">
                <a:solidFill>
                  <a:schemeClr val="tx1"/>
                </a:solidFill>
              </a:rPr>
              <a:t>Внеурочная деятельность тесно связана с основным образованием и является неотъемлемой частью системы обучения в начальной школе</a:t>
            </a:r>
            <a:r>
              <a:rPr lang="ru-RU" sz="2000" dirty="0" smtClean="0">
                <a:solidFill>
                  <a:schemeClr val="tx1"/>
                </a:solidFill>
              </a:rPr>
              <a:t>.</a:t>
            </a:r>
            <a:endParaRPr lang="ru-RU" sz="2000" dirty="0">
              <a:solidFill>
                <a:schemeClr val="tx1"/>
              </a:solidFill>
            </a:endParaRPr>
          </a:p>
          <a:p>
            <a:r>
              <a:rPr lang="ru-RU" sz="2000" b="1" i="1" dirty="0">
                <a:solidFill>
                  <a:schemeClr val="tx1"/>
                </a:solidFill>
              </a:rPr>
              <a:t>Цели внеурочной деятельности на ступени начального общего образования:</a:t>
            </a:r>
            <a:endParaRPr lang="ru-RU" sz="2000" b="1" dirty="0">
              <a:solidFill>
                <a:schemeClr val="tx1"/>
              </a:solidFill>
            </a:endParaRPr>
          </a:p>
          <a:p>
            <a:pPr lvl="0"/>
            <a:r>
              <a:rPr lang="ru-RU" sz="2000" dirty="0">
                <a:solidFill>
                  <a:schemeClr val="tx1"/>
                </a:solidFill>
              </a:rPr>
              <a:t>создание условий для проявления и развития ребенком своих интересов на основе свободного выбора, постижения духовно-нравственных ценностей и культурных традиций; </a:t>
            </a:r>
          </a:p>
          <a:p>
            <a:pPr lvl="0"/>
            <a:r>
              <a:rPr lang="ru-RU" sz="2000" dirty="0">
                <a:solidFill>
                  <a:schemeClr val="tx1"/>
                </a:solidFill>
              </a:rPr>
              <a:t>воспитание и социализация духовно-нравственной личности</a:t>
            </a:r>
            <a:r>
              <a:rPr lang="ru-RU" sz="2000" dirty="0" smtClean="0">
                <a:solidFill>
                  <a:schemeClr val="tx1"/>
                </a:solidFill>
              </a:rPr>
              <a:t>.</a:t>
            </a:r>
            <a:endParaRPr lang="ru-RU" sz="2000" dirty="0">
              <a:solidFill>
                <a:schemeClr val="tx1"/>
              </a:solidFill>
            </a:endParaRPr>
          </a:p>
          <a:p>
            <a:r>
              <a:rPr lang="ru-RU" sz="1400" i="1" dirty="0">
                <a:solidFill>
                  <a:schemeClr val="tx1"/>
                </a:solidFill>
              </a:rPr>
              <a:t> 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63531" y="188640"/>
            <a:ext cx="636520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ru-RU" sz="2000" b="1" i="1" dirty="0">
                <a:solidFill>
                  <a:schemeClr val="tx1"/>
                </a:solidFill>
              </a:rPr>
              <a:t>Внеурочная деятельность: </a:t>
            </a:r>
            <a:endParaRPr lang="ru-RU" sz="2000" b="1" i="1" dirty="0" smtClean="0">
              <a:solidFill>
                <a:schemeClr val="tx1"/>
              </a:solidFill>
            </a:endParaRPr>
          </a:p>
          <a:p>
            <a:pPr lvl="0"/>
            <a:r>
              <a:rPr lang="ru-RU" sz="2000" b="1" i="1" dirty="0" smtClean="0">
                <a:solidFill>
                  <a:schemeClr val="tx1"/>
                </a:solidFill>
              </a:rPr>
              <a:t>определение</a:t>
            </a:r>
            <a:r>
              <a:rPr lang="ru-RU" sz="2000" b="1" i="1" dirty="0">
                <a:solidFill>
                  <a:schemeClr val="tx1"/>
                </a:solidFill>
              </a:rPr>
              <a:t>, цель, задачи, принципы, функции</a:t>
            </a:r>
            <a:endParaRPr lang="ru-R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1780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50000">
              <a:srgbClr val="85C2FF"/>
            </a:gs>
            <a:gs pos="76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2656255" cy="69269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2483768" y="35738"/>
            <a:ext cx="63524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>
                <a:solidFill>
                  <a:schemeClr val="tx1"/>
                </a:solidFill>
              </a:rPr>
              <a:t>Внеурочная деятельность: </a:t>
            </a:r>
            <a:endParaRPr lang="ru-RU" sz="2000" b="1" dirty="0" smtClean="0">
              <a:solidFill>
                <a:schemeClr val="tx1"/>
              </a:solidFill>
            </a:endParaRPr>
          </a:p>
          <a:p>
            <a:r>
              <a:rPr lang="ru-RU" sz="2000" b="1" dirty="0" smtClean="0">
                <a:solidFill>
                  <a:schemeClr val="tx1"/>
                </a:solidFill>
              </a:rPr>
              <a:t>определение</a:t>
            </a:r>
            <a:r>
              <a:rPr lang="ru-RU" sz="2000" b="1" dirty="0">
                <a:solidFill>
                  <a:schemeClr val="tx1"/>
                </a:solidFill>
              </a:rPr>
              <a:t>, цель, задачи, принципы, функции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23528" y="1268760"/>
            <a:ext cx="820891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>
                <a:solidFill>
                  <a:schemeClr val="tx1"/>
                </a:solidFill>
              </a:rPr>
              <a:t>Задачи внеурочной деятельности учащихся на ступени начального общего образования согласуются с задачами духовно-нравственного развития и  воспитания обучающихся:</a:t>
            </a:r>
            <a:endParaRPr lang="ru-RU" sz="2000" b="1" dirty="0">
              <a:solidFill>
                <a:schemeClr val="tx1"/>
              </a:solidFill>
            </a:endParaRP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2000" dirty="0">
                <a:solidFill>
                  <a:schemeClr val="tx1"/>
                </a:solidFill>
              </a:rPr>
              <a:t>воспитание гражданственности, патриотизма, уважения к правам, свободам и обязанностям человека; 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2000" dirty="0">
                <a:solidFill>
                  <a:schemeClr val="tx1"/>
                </a:solidFill>
              </a:rPr>
              <a:t>воспитание нравственных чувств и этического сознания;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2000" dirty="0">
                <a:solidFill>
                  <a:schemeClr val="tx1"/>
                </a:solidFill>
              </a:rPr>
              <a:t>воспитание трудолюбия, творческого отношения к учению, труду, жизни;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2000" dirty="0">
                <a:solidFill>
                  <a:schemeClr val="tx1"/>
                </a:solidFill>
              </a:rPr>
              <a:t>воспитание ценностного отношения к природе, окружающей среде (экологическое воспитание);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2000" dirty="0">
                <a:solidFill>
                  <a:schemeClr val="tx1"/>
                </a:solidFill>
              </a:rPr>
              <a:t>воспитание ценностного отношения к прекрасному, формирование представлений об эстетических идеалах и ценностях (эстетическое воспитание</a:t>
            </a:r>
            <a:r>
              <a:rPr lang="ru-RU" sz="2000" dirty="0" smtClean="0">
                <a:solidFill>
                  <a:schemeClr val="tx1"/>
                </a:solidFill>
              </a:rPr>
              <a:t>).</a:t>
            </a:r>
            <a:endParaRPr lang="ru-R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39223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50000">
              <a:srgbClr val="85C2FF"/>
            </a:gs>
            <a:gs pos="76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2656255" cy="69269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2563531" y="188640"/>
            <a:ext cx="636520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ru-RU" sz="2000" b="1" i="1" dirty="0">
                <a:solidFill>
                  <a:schemeClr val="tx1"/>
                </a:solidFill>
              </a:rPr>
              <a:t>Внеурочная деятельность: </a:t>
            </a:r>
            <a:endParaRPr lang="ru-RU" sz="2000" b="1" i="1" dirty="0" smtClean="0">
              <a:solidFill>
                <a:schemeClr val="tx1"/>
              </a:solidFill>
            </a:endParaRPr>
          </a:p>
          <a:p>
            <a:pPr lvl="0"/>
            <a:r>
              <a:rPr lang="ru-RU" sz="2000" b="1" i="1" dirty="0" smtClean="0">
                <a:solidFill>
                  <a:schemeClr val="tx1"/>
                </a:solidFill>
              </a:rPr>
              <a:t>определение</a:t>
            </a:r>
            <a:r>
              <a:rPr lang="ru-RU" sz="2000" b="1" i="1" dirty="0">
                <a:solidFill>
                  <a:schemeClr val="tx1"/>
                </a:solidFill>
              </a:rPr>
              <a:t>, цель, задачи, принципы, функции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923990"/>
            <a:ext cx="770485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>
                <a:solidFill>
                  <a:schemeClr val="tx1"/>
                </a:solidFill>
              </a:rPr>
              <a:t>Цель и задачи  внеурочной деятельности  сориентированы на становление личностных характеристик выпускника начальной школы («портрет выпускника начальной школы»), сформулированных в Стандарте</a:t>
            </a:r>
            <a:r>
              <a:rPr lang="ru-RU" sz="2000" i="1" dirty="0">
                <a:solidFill>
                  <a:schemeClr val="tx1"/>
                </a:solidFill>
              </a:rPr>
              <a:t>. Это ученик:</a:t>
            </a:r>
            <a:endParaRPr lang="ru-RU" sz="2000" dirty="0">
              <a:solidFill>
                <a:schemeClr val="tx1"/>
              </a:solidFill>
            </a:endParaRP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2000" dirty="0">
                <a:solidFill>
                  <a:schemeClr val="tx1"/>
                </a:solidFill>
              </a:rPr>
              <a:t>любящий свой народ, свой край и свою Родину; 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2000" dirty="0">
                <a:solidFill>
                  <a:schemeClr val="tx1"/>
                </a:solidFill>
              </a:rPr>
              <a:t>уважающий и принимающий ценности семьи и общества;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2000" dirty="0">
                <a:solidFill>
                  <a:schemeClr val="tx1"/>
                </a:solidFill>
              </a:rPr>
              <a:t>любознательный, активно и заинтересованно познающий мир;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2000" dirty="0">
                <a:solidFill>
                  <a:schemeClr val="tx1"/>
                </a:solidFill>
              </a:rPr>
              <a:t>владеющий основами умения учиться, способный к организации собственной деятельности;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tx1"/>
                </a:solidFill>
              </a:rPr>
              <a:t>готовый </a:t>
            </a:r>
            <a:r>
              <a:rPr lang="ru-RU" sz="2000" dirty="0">
                <a:solidFill>
                  <a:schemeClr val="tx1"/>
                </a:solidFill>
              </a:rPr>
              <a:t>самостоятельно действовать и отвечать за свои поступки перед семьей и обществом;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000" dirty="0">
                <a:solidFill>
                  <a:schemeClr val="tx1"/>
                </a:solidFill>
              </a:rPr>
              <a:t>•	доброжелательный, умеющий слушать и слышать собеседника, обосновывать  свою позицию, высказывать свое мнение;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000" dirty="0">
                <a:solidFill>
                  <a:schemeClr val="tx1"/>
                </a:solidFill>
              </a:rPr>
              <a:t>•	выполняющий правила здорового и безопасного для себя и окружающих образа жизни</a:t>
            </a:r>
          </a:p>
        </p:txBody>
      </p:sp>
    </p:spTree>
    <p:extLst>
      <p:ext uri="{BB962C8B-B14F-4D97-AF65-F5344CB8AC3E}">
        <p14:creationId xmlns:p14="http://schemas.microsoft.com/office/powerpoint/2010/main" xmlns="" val="1047296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50000">
              <a:srgbClr val="85C2FF"/>
            </a:gs>
            <a:gs pos="76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836712"/>
            <a:ext cx="7830507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chemeClr val="tx1"/>
                </a:solidFill>
              </a:rPr>
              <a:t>Цели </a:t>
            </a:r>
            <a:r>
              <a:rPr lang="ru-RU" sz="2800" b="1" dirty="0">
                <a:solidFill>
                  <a:schemeClr val="tx1"/>
                </a:solidFill>
              </a:rPr>
              <a:t>и задачи внеурочной деятельности определяют её основные функции в  начальной школе</a:t>
            </a:r>
            <a:r>
              <a:rPr lang="ru-RU" sz="2800" b="1" dirty="0" smtClean="0">
                <a:solidFill>
                  <a:schemeClr val="tx1"/>
                </a:solidFill>
              </a:rPr>
              <a:t>:</a:t>
            </a:r>
            <a:endParaRPr lang="ru-RU" sz="2800" b="1" dirty="0">
              <a:solidFill>
                <a:schemeClr val="tx1"/>
              </a:solidFill>
            </a:endParaRPr>
          </a:p>
          <a:p>
            <a:r>
              <a:rPr lang="ru-RU" sz="2800" dirty="0" smtClean="0">
                <a:solidFill>
                  <a:schemeClr val="tx1"/>
                </a:solidFill>
              </a:rPr>
              <a:t>1) образовательная </a:t>
            </a:r>
          </a:p>
          <a:p>
            <a:r>
              <a:rPr lang="ru-RU" sz="2800" dirty="0" smtClean="0">
                <a:solidFill>
                  <a:schemeClr val="tx1"/>
                </a:solidFill>
              </a:rPr>
              <a:t>2</a:t>
            </a:r>
            <a:r>
              <a:rPr lang="ru-RU" sz="2800" dirty="0">
                <a:solidFill>
                  <a:schemeClr val="tx1"/>
                </a:solidFill>
              </a:rPr>
              <a:t>) </a:t>
            </a:r>
            <a:r>
              <a:rPr lang="ru-RU" sz="2800" dirty="0" smtClean="0">
                <a:solidFill>
                  <a:schemeClr val="tx1"/>
                </a:solidFill>
              </a:rPr>
              <a:t>воспитательная;</a:t>
            </a:r>
            <a:endParaRPr lang="ru-RU" sz="2800" dirty="0">
              <a:solidFill>
                <a:schemeClr val="tx1"/>
              </a:solidFill>
            </a:endParaRPr>
          </a:p>
          <a:p>
            <a:r>
              <a:rPr lang="ru-RU" sz="2800" dirty="0" smtClean="0">
                <a:solidFill>
                  <a:schemeClr val="tx1"/>
                </a:solidFill>
              </a:rPr>
              <a:t>3</a:t>
            </a:r>
            <a:r>
              <a:rPr lang="ru-RU" sz="2800" dirty="0">
                <a:solidFill>
                  <a:schemeClr val="tx1"/>
                </a:solidFill>
              </a:rPr>
              <a:t>) </a:t>
            </a:r>
            <a:r>
              <a:rPr lang="ru-RU" sz="2800" dirty="0" smtClean="0">
                <a:solidFill>
                  <a:schemeClr val="tx1"/>
                </a:solidFill>
              </a:rPr>
              <a:t>креативная</a:t>
            </a:r>
            <a:endParaRPr lang="ru-RU" sz="2800" dirty="0">
              <a:solidFill>
                <a:schemeClr val="tx1"/>
              </a:solidFill>
            </a:endParaRPr>
          </a:p>
          <a:p>
            <a:r>
              <a:rPr lang="ru-RU" sz="2800" dirty="0">
                <a:solidFill>
                  <a:schemeClr val="tx1"/>
                </a:solidFill>
              </a:rPr>
              <a:t>4) компенсационная </a:t>
            </a:r>
            <a:endParaRPr lang="ru-RU" sz="2800" dirty="0" smtClean="0">
              <a:solidFill>
                <a:schemeClr val="tx1"/>
              </a:solidFill>
            </a:endParaRPr>
          </a:p>
          <a:p>
            <a:r>
              <a:rPr lang="ru-RU" sz="2800" dirty="0" smtClean="0">
                <a:solidFill>
                  <a:schemeClr val="tx1"/>
                </a:solidFill>
              </a:rPr>
              <a:t>5</a:t>
            </a:r>
            <a:r>
              <a:rPr lang="ru-RU" sz="2800" dirty="0">
                <a:solidFill>
                  <a:schemeClr val="tx1"/>
                </a:solidFill>
              </a:rPr>
              <a:t>) рекреационная </a:t>
            </a:r>
            <a:endParaRPr lang="ru-RU" sz="2800" dirty="0" smtClean="0">
              <a:solidFill>
                <a:schemeClr val="tx1"/>
              </a:solidFill>
            </a:endParaRPr>
          </a:p>
          <a:p>
            <a:r>
              <a:rPr lang="ru-RU" sz="2800" dirty="0" smtClean="0">
                <a:solidFill>
                  <a:schemeClr val="tx1"/>
                </a:solidFill>
              </a:rPr>
              <a:t>6</a:t>
            </a:r>
            <a:r>
              <a:rPr lang="ru-RU" sz="2800" dirty="0">
                <a:solidFill>
                  <a:schemeClr val="tx1"/>
                </a:solidFill>
              </a:rPr>
              <a:t>) </a:t>
            </a:r>
            <a:r>
              <a:rPr lang="ru-RU" sz="2800" dirty="0" err="1" smtClean="0">
                <a:solidFill>
                  <a:schemeClr val="tx1"/>
                </a:solidFill>
              </a:rPr>
              <a:t>профориентационная</a:t>
            </a:r>
            <a:endParaRPr lang="ru-RU" sz="2800" dirty="0">
              <a:solidFill>
                <a:schemeClr val="tx1"/>
              </a:solidFill>
            </a:endParaRPr>
          </a:p>
          <a:p>
            <a:r>
              <a:rPr lang="ru-RU" sz="2800" dirty="0" smtClean="0">
                <a:solidFill>
                  <a:schemeClr val="tx1"/>
                </a:solidFill>
              </a:rPr>
              <a:t>7</a:t>
            </a:r>
            <a:r>
              <a:rPr lang="ru-RU" sz="2800" dirty="0">
                <a:solidFill>
                  <a:schemeClr val="tx1"/>
                </a:solidFill>
              </a:rPr>
              <a:t>) интеграционная </a:t>
            </a:r>
            <a:endParaRPr lang="ru-RU" sz="2800" dirty="0" smtClean="0">
              <a:solidFill>
                <a:schemeClr val="tx1"/>
              </a:solidFill>
            </a:endParaRPr>
          </a:p>
          <a:p>
            <a:r>
              <a:rPr lang="ru-RU" sz="2800" dirty="0" smtClean="0">
                <a:solidFill>
                  <a:schemeClr val="tx1"/>
                </a:solidFill>
              </a:rPr>
              <a:t>8</a:t>
            </a:r>
            <a:r>
              <a:rPr lang="ru-RU" sz="2800" dirty="0">
                <a:solidFill>
                  <a:schemeClr val="tx1"/>
                </a:solidFill>
              </a:rPr>
              <a:t>) функция социализации </a:t>
            </a:r>
            <a:endParaRPr lang="ru-RU" sz="2800" dirty="0" smtClean="0">
              <a:solidFill>
                <a:schemeClr val="tx1"/>
              </a:solidFill>
            </a:endParaRPr>
          </a:p>
          <a:p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>
                <a:solidFill>
                  <a:schemeClr val="tx1"/>
                </a:solidFill>
              </a:rPr>
              <a:t>9) функция </a:t>
            </a:r>
            <a:r>
              <a:rPr lang="ru-RU" sz="2800" dirty="0" smtClean="0">
                <a:solidFill>
                  <a:schemeClr val="tx1"/>
                </a:solidFill>
              </a:rPr>
              <a:t>самореализации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35396" y="19829"/>
            <a:ext cx="636520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ru-RU" sz="2000" b="1" i="1" dirty="0">
                <a:solidFill>
                  <a:schemeClr val="tx1"/>
                </a:solidFill>
              </a:rPr>
              <a:t>Внеурочная деятельность: </a:t>
            </a:r>
            <a:endParaRPr lang="ru-RU" sz="2000" b="1" i="1" dirty="0" smtClean="0">
              <a:solidFill>
                <a:schemeClr val="tx1"/>
              </a:solidFill>
            </a:endParaRPr>
          </a:p>
          <a:p>
            <a:pPr lvl="0"/>
            <a:r>
              <a:rPr lang="ru-RU" sz="2000" b="1" i="1" dirty="0" smtClean="0">
                <a:solidFill>
                  <a:schemeClr val="tx1"/>
                </a:solidFill>
              </a:rPr>
              <a:t>определение</a:t>
            </a:r>
            <a:r>
              <a:rPr lang="ru-RU" sz="2000" b="1" i="1" dirty="0">
                <a:solidFill>
                  <a:schemeClr val="tx1"/>
                </a:solidFill>
              </a:rPr>
              <a:t>, цель, задачи, принципы, функции</a:t>
            </a:r>
            <a:endParaRPr lang="ru-RU" sz="2000" dirty="0">
              <a:solidFill>
                <a:schemeClr val="tx1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2656255" cy="69269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857027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50000">
              <a:srgbClr val="85C2FF"/>
            </a:gs>
            <a:gs pos="76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692696"/>
            <a:ext cx="8349267" cy="5216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	</a:t>
            </a:r>
            <a:r>
              <a:rPr lang="ru-RU" sz="1500" dirty="0">
                <a:solidFill>
                  <a:schemeClr val="tx1"/>
                </a:solidFill>
              </a:rPr>
              <a:t>Внеурочные занятия в 1 - 4-х классах проводятся в школе во второй половине дня. В соответствии с Санитарно-эпидемиологическими правилами и нормативами перерыв между последним уроком и началом занятий внеурочной деятельностью составляет 45 минут; </a:t>
            </a:r>
          </a:p>
          <a:p>
            <a:r>
              <a:rPr lang="ru-RU" sz="1500" dirty="0">
                <a:solidFill>
                  <a:schemeClr val="tx1"/>
                </a:solidFill>
              </a:rPr>
              <a:t>•	При планировании занятий внеурочной деятельности учитывается необходимость организованного отдыха обучающихся после окончания уроков; </a:t>
            </a:r>
          </a:p>
          <a:p>
            <a:r>
              <a:rPr lang="ru-RU" sz="1500" dirty="0">
                <a:solidFill>
                  <a:schemeClr val="tx1"/>
                </a:solidFill>
              </a:rPr>
              <a:t>•	В рамках ГПД перерыв между последним уроком и началом занятий внеурочной деятельностью составляет 1,5 часа, включая прогулку – 1 час и питание обучающихся;</a:t>
            </a:r>
          </a:p>
          <a:p>
            <a:r>
              <a:rPr lang="ru-RU" sz="1500" dirty="0">
                <a:solidFill>
                  <a:schemeClr val="tx1"/>
                </a:solidFill>
              </a:rPr>
              <a:t>•	Продолжительность занятия в рамках внеурочной деятельности составляет 40минут;</a:t>
            </a:r>
          </a:p>
          <a:p>
            <a:r>
              <a:rPr lang="ru-RU" sz="1500" dirty="0">
                <a:solidFill>
                  <a:schemeClr val="tx1"/>
                </a:solidFill>
              </a:rPr>
              <a:t>•	Минимальное количество обучающихся в группе при проведении занятий внеурочной деятельности составляет 10 человек;</a:t>
            </a:r>
          </a:p>
          <a:p>
            <a:r>
              <a:rPr lang="ru-RU" sz="1500" dirty="0">
                <a:solidFill>
                  <a:schemeClr val="tx1"/>
                </a:solidFill>
              </a:rPr>
              <a:t>•	Минимальное количество обучающихся в группе при проведении занятий внеурочной деятельности по </a:t>
            </a:r>
            <a:r>
              <a:rPr lang="ru-RU" sz="1500" dirty="0" err="1">
                <a:solidFill>
                  <a:schemeClr val="tx1"/>
                </a:solidFill>
              </a:rPr>
              <a:t>общеинтеллектуальному</a:t>
            </a:r>
            <a:r>
              <a:rPr lang="ru-RU" sz="1500" dirty="0">
                <a:solidFill>
                  <a:schemeClr val="tx1"/>
                </a:solidFill>
              </a:rPr>
              <a:t> направлению составляет 5 человек;</a:t>
            </a:r>
          </a:p>
          <a:p>
            <a:r>
              <a:rPr lang="ru-RU" sz="1500" dirty="0">
                <a:solidFill>
                  <a:schemeClr val="tx1"/>
                </a:solidFill>
              </a:rPr>
              <a:t>•	Внеурочные занятия проводятся как с классными, так и с </a:t>
            </a:r>
            <a:r>
              <a:rPr lang="ru-RU" sz="1500" dirty="0" err="1">
                <a:solidFill>
                  <a:schemeClr val="tx1"/>
                </a:solidFill>
              </a:rPr>
              <a:t>межклассными</a:t>
            </a:r>
            <a:r>
              <a:rPr lang="ru-RU" sz="1500" dirty="0">
                <a:solidFill>
                  <a:schemeClr val="tx1"/>
                </a:solidFill>
              </a:rPr>
              <a:t>  группами детей, сформированными с учётом выбора учеников  и родителей (законных представителей),  по отдельно составленному  расписанию;</a:t>
            </a:r>
          </a:p>
          <a:p>
            <a:r>
              <a:rPr lang="ru-RU" sz="1500" dirty="0">
                <a:solidFill>
                  <a:schemeClr val="tx1"/>
                </a:solidFill>
              </a:rPr>
              <a:t>•	Организация внеурочной деятельности учащихся осуществляется учителями, начальных классов, педагогами дополнительного образования, учителями-предметниками;</a:t>
            </a:r>
          </a:p>
          <a:p>
            <a:r>
              <a:rPr lang="ru-RU" sz="1500" dirty="0">
                <a:solidFill>
                  <a:schemeClr val="tx1"/>
                </a:solidFill>
              </a:rPr>
              <a:t>•	 В разработанных программах внеурочной деятельности  реализуется Федеральный государственный образовательный стандарт  начального  общего образования.</a:t>
            </a:r>
          </a:p>
          <a:p>
            <a:r>
              <a:rPr lang="ru-RU" sz="1500" dirty="0">
                <a:solidFill>
                  <a:schemeClr val="tx1"/>
                </a:solidFill>
              </a:rPr>
              <a:t>•	Разработанные программы внеурочной деятельности представлены в Приложении к  Плану внеурочной деятельности.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51520" y="173844"/>
            <a:ext cx="87093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>
                <a:solidFill>
                  <a:schemeClr val="tx1"/>
                </a:solidFill>
              </a:rPr>
              <a:t>Организация внеурочной деятельности в 2015-2016  учебном году.</a:t>
            </a:r>
          </a:p>
        </p:txBody>
      </p:sp>
    </p:spTree>
    <p:extLst>
      <p:ext uri="{BB962C8B-B14F-4D97-AF65-F5344CB8AC3E}">
        <p14:creationId xmlns:p14="http://schemas.microsoft.com/office/powerpoint/2010/main" xmlns="" val="2479435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9DFFF">
                <a:lumMod val="39000"/>
                <a:lumOff val="61000"/>
                <a:alpha val="20000"/>
              </a:srgbClr>
            </a:gs>
            <a:gs pos="0">
              <a:srgbClr val="85C2FF"/>
            </a:gs>
            <a:gs pos="54000">
              <a:srgbClr val="C4D6EB"/>
            </a:gs>
            <a:gs pos="100000">
              <a:srgbClr val="FFEBFA"/>
            </a:gs>
          </a:gsLst>
          <a:lin ang="108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222180" y="404664"/>
            <a:ext cx="8713788" cy="550625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spcBef>
                <a:spcPts val="12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000" dirty="0" smtClean="0">
                <a:solidFill>
                  <a:srgbClr val="000000"/>
                </a:solidFill>
              </a:rPr>
              <a:t>     </a:t>
            </a:r>
            <a:r>
              <a:rPr lang="ru-RU" sz="2200" dirty="0" smtClean="0">
                <a:solidFill>
                  <a:srgbClr val="000000"/>
                </a:solidFill>
              </a:rPr>
              <a:t>Основная </a:t>
            </a:r>
            <a:r>
              <a:rPr lang="ru-RU" sz="2200" dirty="0">
                <a:solidFill>
                  <a:srgbClr val="000000"/>
                </a:solidFill>
              </a:rPr>
              <a:t>образовательная программа начального общего образования реализуется образовательным учреждением </a:t>
            </a:r>
            <a:r>
              <a:rPr lang="ru-RU" sz="2200" b="1" dirty="0">
                <a:solidFill>
                  <a:srgbClr val="333399"/>
                </a:solidFill>
              </a:rPr>
              <a:t>через </a:t>
            </a:r>
            <a:r>
              <a:rPr lang="ru-RU" sz="2200" b="1" dirty="0" smtClean="0">
                <a:solidFill>
                  <a:srgbClr val="333399"/>
                </a:solidFill>
              </a:rPr>
              <a:t>урочную (Учебный план) и </a:t>
            </a:r>
            <a:r>
              <a:rPr lang="ru-RU" sz="2200" b="1" dirty="0">
                <a:solidFill>
                  <a:srgbClr val="333399"/>
                </a:solidFill>
              </a:rPr>
              <a:t>внеурочную </a:t>
            </a:r>
            <a:r>
              <a:rPr lang="ru-RU" sz="2200" b="1" dirty="0" smtClean="0">
                <a:solidFill>
                  <a:srgbClr val="333399"/>
                </a:solidFill>
              </a:rPr>
              <a:t>деятельность (План внеурочной деятельности). </a:t>
            </a:r>
            <a:endParaRPr lang="ru-RU" sz="2200" b="1" dirty="0">
              <a:solidFill>
                <a:srgbClr val="333399"/>
              </a:solidFill>
            </a:endParaRPr>
          </a:p>
          <a:p>
            <a:pPr>
              <a:spcBef>
                <a:spcPts val="12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200" dirty="0" smtClean="0">
                <a:solidFill>
                  <a:srgbClr val="000000"/>
                </a:solidFill>
              </a:rPr>
              <a:t>    При </a:t>
            </a:r>
            <a:r>
              <a:rPr lang="ru-RU" sz="2200" dirty="0">
                <a:solidFill>
                  <a:srgbClr val="000000"/>
                </a:solidFill>
              </a:rPr>
              <a:t>отсутствии возможности </a:t>
            </a:r>
            <a:r>
              <a:rPr lang="ru-RU" sz="2200" b="1" dirty="0">
                <a:solidFill>
                  <a:srgbClr val="333399"/>
                </a:solidFill>
              </a:rPr>
              <a:t>для реализации внеурочной деятельности</a:t>
            </a:r>
            <a:r>
              <a:rPr lang="ru-RU" sz="2200" b="1" dirty="0">
                <a:solidFill>
                  <a:srgbClr val="000000"/>
                </a:solidFill>
              </a:rPr>
              <a:t> </a:t>
            </a:r>
            <a:r>
              <a:rPr lang="ru-RU" sz="2200" dirty="0">
                <a:solidFill>
                  <a:srgbClr val="000000"/>
                </a:solidFill>
              </a:rPr>
              <a:t>образовательное учреждение в рамках соответствующих государственных (муниципальных) заданий, формируемых учредителем, использует возможности образовательных учреждений дополнительного образования детей, организаций культуры и спорта.</a:t>
            </a:r>
          </a:p>
          <a:p>
            <a:pPr>
              <a:spcBef>
                <a:spcPts val="12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200" dirty="0" smtClean="0">
                <a:solidFill>
                  <a:srgbClr val="000000"/>
                </a:solidFill>
              </a:rPr>
              <a:t>     Формы </a:t>
            </a:r>
            <a:r>
              <a:rPr lang="ru-RU" sz="2200" dirty="0">
                <a:solidFill>
                  <a:srgbClr val="000000"/>
                </a:solidFill>
              </a:rPr>
              <a:t>организации образовательного процесса, </a:t>
            </a:r>
            <a:r>
              <a:rPr lang="ru-RU" sz="2200" b="1" dirty="0">
                <a:solidFill>
                  <a:srgbClr val="333399"/>
                </a:solidFill>
              </a:rPr>
              <a:t>чередование учебной и внеурочной </a:t>
            </a:r>
            <a:r>
              <a:rPr lang="ru-RU" sz="2200" b="1" dirty="0" smtClean="0">
                <a:solidFill>
                  <a:srgbClr val="333399"/>
                </a:solidFill>
              </a:rPr>
              <a:t>деятельности </a:t>
            </a:r>
            <a:r>
              <a:rPr lang="ru-RU" sz="2200" dirty="0" smtClean="0">
                <a:solidFill>
                  <a:schemeClr val="tx1"/>
                </a:solidFill>
              </a:rPr>
              <a:t>устанавливается календарным учебным графиком  </a:t>
            </a:r>
            <a:r>
              <a:rPr lang="ru-RU" sz="2200" dirty="0">
                <a:solidFill>
                  <a:schemeClr val="tx1"/>
                </a:solidFill>
              </a:rPr>
              <a:t>в рамках реализации </a:t>
            </a:r>
            <a:r>
              <a:rPr lang="ru-RU" sz="2200" dirty="0">
                <a:solidFill>
                  <a:srgbClr val="000000"/>
                </a:solidFill>
              </a:rPr>
              <a:t>основной образовательной программы начального общего образования определяет образовательное учреждение</a:t>
            </a:r>
          </a:p>
        </p:txBody>
      </p:sp>
    </p:spTree>
    <p:extLst>
      <p:ext uri="{BB962C8B-B14F-4D97-AF65-F5344CB8AC3E}">
        <p14:creationId xmlns:p14="http://schemas.microsoft.com/office/powerpoint/2010/main" xmlns="" val="3118479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50000">
              <a:srgbClr val="85C2FF"/>
            </a:gs>
            <a:gs pos="76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1" y="260648"/>
            <a:ext cx="8773055" cy="54800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7935" y="260648"/>
            <a:ext cx="8836595" cy="56393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2717" y="328210"/>
            <a:ext cx="8819849" cy="55717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336756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C4EAD9"/>
            </a:gs>
            <a:gs pos="91000">
              <a:srgbClr val="F0EBD5"/>
            </a:gs>
            <a:gs pos="100000">
              <a:srgbClr val="D1C39F"/>
            </a:gs>
          </a:gsLst>
          <a:lin ang="108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sharpenSoften amount="500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00064" y="220217"/>
            <a:ext cx="5688632" cy="14872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91952" y="1988840"/>
            <a:ext cx="791249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Цель организации внеурочной деятельности в школе – обеспечение соответствующей возрасту адаптации ребёнка в ОО, создание благоприятных условий для развития ребёнка, учёт его возрастных и индивидуальных особенностей.</a:t>
            </a:r>
          </a:p>
          <a:p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План 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внеурочной деятельности в первую очередь должен быть направлен на достижение обучающимися планируемых результатов освоения ООП НОО.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82492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1" name="Group 1"/>
          <p:cNvGraphicFramePr>
            <a:graphicFrameLocks noGrp="1"/>
          </p:cNvGraphicFramePr>
          <p:nvPr/>
        </p:nvGraphicFramePr>
        <p:xfrm>
          <a:off x="228600" y="457200"/>
          <a:ext cx="8593138" cy="6140450"/>
        </p:xfrm>
        <a:graphic>
          <a:graphicData uri="http://schemas.openxmlformats.org/drawingml/2006/table">
            <a:tbl>
              <a:tblPr/>
              <a:tblGrid>
                <a:gridCol w="2687638"/>
                <a:gridCol w="3170237"/>
                <a:gridCol w="2735263"/>
              </a:tblGrid>
              <a:tr h="841375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ОСНОВНЫЕ НАПРАВЛЕНИЯ</a:t>
                      </a:r>
                    </a:p>
                  </a:txBody>
                  <a:tcPr marL="90000" marR="90000" marT="6444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ВИДЫ ДЕЯТЕЛЬНОСТИ</a:t>
                      </a:r>
                    </a:p>
                  </a:txBody>
                  <a:tcPr marL="90000" marR="90000" marT="6444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ОРГАНИЗАЦИОН-НЫЕ ФОРМЫ</a:t>
                      </a:r>
                    </a:p>
                  </a:txBody>
                  <a:tcPr marL="90000" marR="90000" marT="6444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</a:tr>
              <a:tr h="5299075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 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Спортивно-оздоровительное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3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 Духовно-нравственное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3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 </a:t>
                      </a:r>
                      <a:r>
                        <a:rPr kumimoji="0" 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Общеинтеллектуальное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 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3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 Общекультурное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3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 Социальное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13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cs typeface="Times New Roman" pitchFamily="16" charset="0"/>
                      </a:endParaRPr>
                    </a:p>
                  </a:txBody>
                  <a:tcPr marL="90000" marR="90000" marT="4680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100000"/>
                        <a:buFont typeface="Wingdings" charset="2"/>
                        <a:buChar char="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itchFamily="16" charset="0"/>
                          <a:cs typeface="DejaVu Sans" charset="0"/>
                        </a:rPr>
                        <a:t>Игровая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100000"/>
                        <a:buFont typeface="Wingdings" charset="2"/>
                        <a:buChar char="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itchFamily="16" charset="0"/>
                          <a:cs typeface="DejaVu Sans" charset="0"/>
                        </a:rPr>
                        <a:t> Познавательная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100000"/>
                        <a:buFont typeface="Wingdings" charset="2"/>
                        <a:buChar char="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itchFamily="16" charset="0"/>
                          <a:cs typeface="DejaVu Sans" charset="0"/>
                        </a:rPr>
                        <a:t> Проблемно-ценностное общение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100000"/>
                        <a:buFont typeface="Wingdings" charset="2"/>
                        <a:buChar char="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itchFamily="16" charset="0"/>
                          <a:cs typeface="DejaVu Sans" charset="0"/>
                        </a:rPr>
                        <a:t>Досугово-развлекательная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itchFamily="16" charset="0"/>
                          <a:cs typeface="DejaVu Sans" charset="0"/>
                        </a:rPr>
                        <a:t> деятельность (</a:t>
                      </a:r>
                      <a:r>
                        <a:rPr kumimoji="0" 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itchFamily="16" charset="0"/>
                          <a:cs typeface="DejaVu Sans" charset="0"/>
                        </a:rPr>
                        <a:t>досуговое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itchFamily="16" charset="0"/>
                          <a:cs typeface="DejaVu Sans" charset="0"/>
                        </a:rPr>
                        <a:t> общение)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100000"/>
                        <a:buFont typeface="Wingdings" charset="2"/>
                        <a:buChar char="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itchFamily="16" charset="0"/>
                          <a:cs typeface="DejaVu Sans" charset="0"/>
                        </a:rPr>
                        <a:t> Художественное творчество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100000"/>
                        <a:buFont typeface="Wingdings" charset="2"/>
                        <a:buChar char="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itchFamily="16" charset="0"/>
                          <a:cs typeface="DejaVu Sans" charset="0"/>
                        </a:rPr>
                        <a:t> Социальное творчество (социально преобразующая добровольческая деятельность)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100000"/>
                        <a:buFont typeface="Wingdings" charset="2"/>
                        <a:buChar char="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itchFamily="16" charset="0"/>
                          <a:cs typeface="DejaVu Sans" charset="0"/>
                        </a:rPr>
                        <a:t> Техническое творчество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100000"/>
                        <a:buFont typeface="Wingdings" charset="2"/>
                        <a:buChar char="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itchFamily="16" charset="0"/>
                          <a:cs typeface="DejaVu Sans" charset="0"/>
                        </a:rPr>
                        <a:t> Трудовая (производственная) деятельность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100000"/>
                        <a:buFont typeface="Wingdings" charset="2"/>
                        <a:buChar char="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itchFamily="16" charset="0"/>
                          <a:cs typeface="DejaVu Sans" charset="0"/>
                        </a:rPr>
                        <a:t> Спортивно-оздоровительная деятельность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100000"/>
                        <a:buFont typeface="Wingdings" charset="2"/>
                        <a:buChar char="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itchFamily="16" charset="0"/>
                          <a:cs typeface="DejaVu Sans" charset="0"/>
                        </a:rPr>
                        <a:t> Туристско-краеведческая деятельность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CC"/>
                        </a:buClr>
                        <a:buSzPct val="100000"/>
                        <a:buFont typeface="Wingdings" charset="2"/>
                        <a:buChar char="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 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Проектная деятельность</a:t>
                      </a:r>
                    </a:p>
                  </a:txBody>
                  <a:tcPr marL="90000" marR="90000" marT="85355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100000"/>
                        <a:buFont typeface="Wingdings" charset="2"/>
                        <a:buChar char="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itchFamily="16" charset="0"/>
                          <a:cs typeface="DejaVu Sans" charset="0"/>
                        </a:rPr>
                        <a:t>экскурсии, 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100000"/>
                        <a:buFont typeface="Wingdings" charset="2"/>
                        <a:buChar char="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itchFamily="16" charset="0"/>
                          <a:cs typeface="DejaVu Sans" charset="0"/>
                        </a:rPr>
                        <a:t>кружки, 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100000"/>
                        <a:buFont typeface="Wingdings" charset="2"/>
                        <a:buChar char="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itchFamily="16" charset="0"/>
                          <a:cs typeface="DejaVu Sans" charset="0"/>
                        </a:rPr>
                        <a:t>секции, 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100000"/>
                        <a:buFont typeface="Wingdings" charset="2"/>
                        <a:buChar char="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itchFamily="16" charset="0"/>
                          <a:cs typeface="DejaVu Sans" charset="0"/>
                        </a:rPr>
                        <a:t>круглые столы, 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100000"/>
                        <a:buFont typeface="Wingdings" charset="2"/>
                        <a:buChar char="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itchFamily="16" charset="0"/>
                          <a:cs typeface="DejaVu Sans" charset="0"/>
                        </a:rPr>
                        <a:t>конференции, 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100000"/>
                        <a:buFont typeface="Wingdings" charset="2"/>
                        <a:buChar char="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itchFamily="16" charset="0"/>
                          <a:cs typeface="DejaVu Sans" charset="0"/>
                        </a:rPr>
                        <a:t>диспуты, 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100000"/>
                        <a:buFont typeface="Wingdings" charset="2"/>
                        <a:buChar char="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itchFamily="16" charset="0"/>
                          <a:cs typeface="DejaVu Sans" charset="0"/>
                        </a:rPr>
                        <a:t>школьные научные общества, 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100000"/>
                        <a:buFont typeface="Wingdings" charset="2"/>
                        <a:buChar char="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itchFamily="16" charset="0"/>
                          <a:cs typeface="DejaVu Sans" charset="0"/>
                        </a:rPr>
                        <a:t>олимпиады, 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100000"/>
                        <a:buFont typeface="Wingdings" charset="2"/>
                        <a:buChar char="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itchFamily="16" charset="0"/>
                          <a:cs typeface="DejaVu Sans" charset="0"/>
                        </a:rPr>
                        <a:t>соревнования, 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100000"/>
                        <a:buFont typeface="Wingdings" charset="2"/>
                        <a:buChar char="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itchFamily="16" charset="0"/>
                          <a:cs typeface="DejaVu Sans" charset="0"/>
                        </a:rPr>
                        <a:t>поисковые и научные исследования, 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100000"/>
                        <a:buFont typeface="Wingdings" charset="2"/>
                        <a:buChar char="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itchFamily="16" charset="0"/>
                          <a:cs typeface="DejaVu Sans" charset="0"/>
                        </a:rPr>
                        <a:t>общественно полезные  практики, 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100000"/>
                        <a:buFont typeface="Wingdings" charset="2"/>
                        <a:buChar char="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itchFamily="16" charset="0"/>
                          <a:cs typeface="DejaVu Sans" charset="0"/>
                        </a:rPr>
                        <a:t>тематические лагерные смены, 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99"/>
                        </a:buClr>
                        <a:buSzPct val="100000"/>
                        <a:buFont typeface="Wingdings" charset="2"/>
                        <a:buChar char="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itchFamily="16" charset="0"/>
                          <a:cs typeface="DejaVu Sans" charset="0"/>
                        </a:rPr>
                        <a:t>летние школы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itchFamily="16" charset="0"/>
                          <a:cs typeface="DejaVu Sans" charset="0"/>
                        </a:rPr>
                        <a:t> </a:t>
                      </a:r>
                    </a:p>
                  </a:txBody>
                  <a:tcPr marL="90000" marR="90000" marT="8964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DE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162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ChangeArrowheads="1"/>
          </p:cNvSpPr>
          <p:nvPr/>
        </p:nvSpPr>
        <p:spPr bwMode="auto">
          <a:xfrm>
            <a:off x="457200" y="274638"/>
            <a:ext cx="8229600" cy="4873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000">
                <a:solidFill>
                  <a:srgbClr val="333399"/>
                </a:solidFill>
              </a:rPr>
              <a:t>Планируемые результаты воспитания и развития учащихся начальной школы</a:t>
            </a:r>
          </a:p>
        </p:txBody>
      </p:sp>
      <p:sp>
        <p:nvSpPr>
          <p:cNvPr id="5123" name="AutoShape 2"/>
          <p:cNvSpPr>
            <a:spLocks noChangeArrowheads="1"/>
          </p:cNvSpPr>
          <p:nvPr/>
        </p:nvSpPr>
        <p:spPr bwMode="auto">
          <a:xfrm>
            <a:off x="642938" y="857250"/>
            <a:ext cx="8305800" cy="5791200"/>
          </a:xfrm>
          <a:prstGeom prst="triangle">
            <a:avLst>
              <a:gd name="adj" fmla="val 50000"/>
            </a:avLst>
          </a:prstGeom>
          <a:solidFill>
            <a:schemeClr val="accent5">
              <a:lumMod val="40000"/>
              <a:lumOff val="6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5124" name="Text Box 3"/>
          <p:cNvSpPr txBox="1">
            <a:spLocks noChangeArrowheads="1"/>
          </p:cNvSpPr>
          <p:nvPr/>
        </p:nvSpPr>
        <p:spPr bwMode="auto">
          <a:xfrm>
            <a:off x="2819400" y="1447800"/>
            <a:ext cx="4191000" cy="10080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spcBef>
                <a:spcPts val="12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ru-RU" sz="2000" b="1" i="1" dirty="0">
                <a:solidFill>
                  <a:schemeClr val="accent1">
                    <a:lumMod val="50000"/>
                  </a:schemeClr>
                </a:solidFill>
              </a:rPr>
              <a:t>Первый уровень результатов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000" b="1" dirty="0">
                <a:solidFill>
                  <a:srgbClr val="000000"/>
                </a:solidFill>
              </a:rPr>
              <a:t>– приобретение школьником социальных знаний (1-й класс)</a:t>
            </a:r>
          </a:p>
        </p:txBody>
      </p:sp>
      <p:sp>
        <p:nvSpPr>
          <p:cNvPr id="6149" name="Line 4"/>
          <p:cNvSpPr>
            <a:spLocks noChangeShapeType="1"/>
          </p:cNvSpPr>
          <p:nvPr/>
        </p:nvSpPr>
        <p:spPr bwMode="auto">
          <a:xfrm>
            <a:off x="3581400" y="2743200"/>
            <a:ext cx="27432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26" name="Text Box 5"/>
          <p:cNvSpPr txBox="1">
            <a:spLocks noChangeArrowheads="1"/>
          </p:cNvSpPr>
          <p:nvPr/>
        </p:nvSpPr>
        <p:spPr bwMode="auto">
          <a:xfrm>
            <a:off x="2590800" y="2971800"/>
            <a:ext cx="4724400" cy="20653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spcBef>
                <a:spcPts val="12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ru-RU" sz="2000" b="1" i="1" dirty="0">
                <a:solidFill>
                  <a:schemeClr val="accent1">
                    <a:lumMod val="50000"/>
                  </a:schemeClr>
                </a:solidFill>
              </a:rPr>
              <a:t>Второй уровень результатов </a:t>
            </a:r>
            <a:r>
              <a:rPr lang="ru-RU" sz="2000" b="1" dirty="0">
                <a:solidFill>
                  <a:srgbClr val="000000"/>
                </a:solidFill>
              </a:rPr>
              <a:t>– получение школьником опыта переживания и позитивного отношения к базовым ценностям общества </a:t>
            </a:r>
          </a:p>
          <a:p>
            <a:pPr algn="ctr">
              <a:spcBef>
                <a:spcPts val="1125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ru-RU" sz="2000" b="1" dirty="0">
                <a:solidFill>
                  <a:srgbClr val="000000"/>
                </a:solidFill>
              </a:rPr>
              <a:t>(2-3-й класс)</a:t>
            </a:r>
            <a:r>
              <a:rPr lang="ru-RU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6151" name="Line 6"/>
          <p:cNvSpPr>
            <a:spLocks noChangeShapeType="1"/>
          </p:cNvSpPr>
          <p:nvPr/>
        </p:nvSpPr>
        <p:spPr bwMode="auto">
          <a:xfrm>
            <a:off x="1981200" y="5105400"/>
            <a:ext cx="60960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28" name="Text Box 7"/>
          <p:cNvSpPr txBox="1">
            <a:spLocks noChangeArrowheads="1"/>
          </p:cNvSpPr>
          <p:nvPr/>
        </p:nvSpPr>
        <p:spPr bwMode="auto">
          <a:xfrm>
            <a:off x="2362200" y="5181600"/>
            <a:ext cx="5943600" cy="1492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spcBef>
                <a:spcPts val="12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ru-RU" sz="2000" b="1" i="1" dirty="0">
                <a:solidFill>
                  <a:schemeClr val="accent1">
                    <a:lumMod val="50000"/>
                  </a:schemeClr>
                </a:solidFill>
              </a:rPr>
              <a:t>Третий уровень результатов </a:t>
            </a:r>
          </a:p>
          <a:p>
            <a:pPr algn="ctr">
              <a:spcBef>
                <a:spcPts val="12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ru-RU" sz="2000" b="1" dirty="0">
                <a:solidFill>
                  <a:srgbClr val="000000"/>
                </a:solidFill>
              </a:rPr>
              <a:t>– получение школьником опыта самостоятельного общественного действия (4-й класс) </a:t>
            </a:r>
          </a:p>
        </p:txBody>
      </p:sp>
      <p:sp>
        <p:nvSpPr>
          <p:cNvPr id="6153" name="Text Box 8"/>
          <p:cNvSpPr txBox="1">
            <a:spLocks noChangeArrowheads="1"/>
          </p:cNvSpPr>
          <p:nvPr/>
        </p:nvSpPr>
        <p:spPr bwMode="auto">
          <a:xfrm>
            <a:off x="228600" y="1066800"/>
            <a:ext cx="2286000" cy="9175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spcBef>
                <a:spcPts val="1125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b="1" i="1">
                <a:solidFill>
                  <a:srgbClr val="1818FF"/>
                </a:solidFill>
              </a:rPr>
              <a:t>Достигается во взаимодействии с педагогом</a:t>
            </a:r>
          </a:p>
        </p:txBody>
      </p:sp>
      <p:sp>
        <p:nvSpPr>
          <p:cNvPr id="6154" name="Text Box 9"/>
          <p:cNvSpPr txBox="1">
            <a:spLocks noChangeArrowheads="1"/>
          </p:cNvSpPr>
          <p:nvPr/>
        </p:nvSpPr>
        <p:spPr bwMode="auto">
          <a:xfrm>
            <a:off x="228600" y="2971800"/>
            <a:ext cx="2057400" cy="1190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spcBef>
                <a:spcPts val="1125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b="1" i="1">
                <a:solidFill>
                  <a:srgbClr val="1818FF"/>
                </a:solidFill>
              </a:rPr>
              <a:t>Достигается в дружественной детской среде (коллективе)</a:t>
            </a:r>
          </a:p>
        </p:txBody>
      </p:sp>
      <p:sp>
        <p:nvSpPr>
          <p:cNvPr id="6155" name="Text Box 10"/>
          <p:cNvSpPr txBox="1">
            <a:spLocks noChangeArrowheads="1"/>
          </p:cNvSpPr>
          <p:nvPr/>
        </p:nvSpPr>
        <p:spPr bwMode="auto">
          <a:xfrm>
            <a:off x="152400" y="5181600"/>
            <a:ext cx="2438400" cy="1190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spcBef>
                <a:spcPts val="1125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b="1" i="1">
                <a:solidFill>
                  <a:srgbClr val="1818FF"/>
                </a:solidFill>
              </a:rPr>
              <a:t>Достигается во взаимодействии с социальными субъектами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162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400" b="1">
                <a:solidFill>
                  <a:srgbClr val="333399"/>
                </a:solidFill>
                <a:latin typeface="Times New Roman" pitchFamily="16" charset="0"/>
                <a:cs typeface="Times New Roman" pitchFamily="16" charset="0"/>
              </a:rPr>
              <a:t>ВОСПИТАТЕЛЬНЫЕ РЕЗУЛЬТАТЫ И ЭФФЕКТЫ</a:t>
            </a:r>
            <a:br>
              <a:rPr lang="ru-RU" sz="2400" b="1">
                <a:solidFill>
                  <a:srgbClr val="333399"/>
                </a:solidFill>
                <a:latin typeface="Times New Roman" pitchFamily="16" charset="0"/>
                <a:cs typeface="Times New Roman" pitchFamily="16" charset="0"/>
              </a:rPr>
            </a:br>
            <a:r>
              <a:rPr lang="ru-RU" sz="2400" b="1">
                <a:solidFill>
                  <a:srgbClr val="333399"/>
                </a:solidFill>
                <a:latin typeface="Times New Roman" pitchFamily="16" charset="0"/>
                <a:cs typeface="Times New Roman" pitchFamily="16" charset="0"/>
              </a:rPr>
              <a:t>ВНЕУРОЧНОЙ </a:t>
            </a:r>
            <a:r>
              <a:rPr lang="ru-RU" sz="2400" b="1">
                <a:solidFill>
                  <a:srgbClr val="333399"/>
                </a:solidFill>
                <a:latin typeface="Times New Roman" pitchFamily="16" charset="0"/>
              </a:rPr>
              <a:t>ДЕЯТЕЛЬНОСТИ</a:t>
            </a:r>
            <a:r>
              <a:rPr lang="ru-RU" sz="2000" b="1">
                <a:solidFill>
                  <a:srgbClr val="333399"/>
                </a:solidFill>
                <a:latin typeface="Times New Roman" pitchFamily="16" charset="0"/>
              </a:rPr>
              <a:t/>
            </a:r>
            <a:br>
              <a:rPr lang="ru-RU" sz="2000" b="1">
                <a:solidFill>
                  <a:srgbClr val="333399"/>
                </a:solidFill>
                <a:latin typeface="Times New Roman" pitchFamily="16" charset="0"/>
              </a:rPr>
            </a:br>
            <a:endParaRPr lang="ru-RU" sz="2000" b="1">
              <a:solidFill>
                <a:srgbClr val="333399"/>
              </a:solidFill>
              <a:latin typeface="Times New Roman" pitchFamily="16" charset="0"/>
            </a:endParaRPr>
          </a:p>
        </p:txBody>
      </p:sp>
      <p:sp>
        <p:nvSpPr>
          <p:cNvPr id="7171" name="Rectangle 2"/>
          <p:cNvSpPr>
            <a:spLocks noChangeArrowheads="1"/>
          </p:cNvSpPr>
          <p:nvPr/>
        </p:nvSpPr>
        <p:spPr bwMode="auto">
          <a:xfrm>
            <a:off x="381000" y="1371600"/>
            <a:ext cx="8382000" cy="1447800"/>
          </a:xfrm>
          <a:prstGeom prst="rect">
            <a:avLst/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148" name="Text Box 3"/>
          <p:cNvSpPr txBox="1">
            <a:spLocks noChangeArrowheads="1"/>
          </p:cNvSpPr>
          <p:nvPr/>
        </p:nvSpPr>
        <p:spPr bwMode="auto">
          <a:xfrm>
            <a:off x="533400" y="1447800"/>
            <a:ext cx="8077200" cy="131286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ru-RU" sz="2000" b="1" dirty="0">
                <a:solidFill>
                  <a:srgbClr val="000000"/>
                </a:solidFill>
              </a:rPr>
              <a:t>Воспитательный результат внеурочной деятельности</a:t>
            </a:r>
            <a:r>
              <a:rPr lang="ru-RU" sz="2000" dirty="0">
                <a:solidFill>
                  <a:srgbClr val="000000"/>
                </a:solidFill>
              </a:rPr>
              <a:t> – непосредственное духовно-нравственное приобретение ребенка благодаря его участию в том или ином виде внеурочной деятельности. </a:t>
            </a:r>
          </a:p>
        </p:txBody>
      </p:sp>
      <p:sp>
        <p:nvSpPr>
          <p:cNvPr id="7173" name="Rectangle 4"/>
          <p:cNvSpPr>
            <a:spLocks noChangeArrowheads="1"/>
          </p:cNvSpPr>
          <p:nvPr/>
        </p:nvSpPr>
        <p:spPr bwMode="auto">
          <a:xfrm>
            <a:off x="381000" y="3048000"/>
            <a:ext cx="8382000" cy="1447800"/>
          </a:xfrm>
          <a:prstGeom prst="rect">
            <a:avLst/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150" name="Text Box 5"/>
          <p:cNvSpPr txBox="1">
            <a:spLocks noChangeArrowheads="1"/>
          </p:cNvSpPr>
          <p:nvPr/>
        </p:nvSpPr>
        <p:spPr bwMode="auto">
          <a:xfrm>
            <a:off x="457200" y="3124200"/>
            <a:ext cx="8153400" cy="119062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spcBef>
                <a:spcPts val="15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ru-RU" sz="2400" b="1" dirty="0">
                <a:solidFill>
                  <a:srgbClr val="000000"/>
                </a:solidFill>
              </a:rPr>
              <a:t>Эффекты воспитания и социализации детей – </a:t>
            </a:r>
            <a:r>
              <a:rPr lang="ru-RU" sz="2400" dirty="0">
                <a:solidFill>
                  <a:srgbClr val="000000"/>
                </a:solidFill>
              </a:rPr>
              <a:t>формирование у школьников коммуникативной, этической, социальной, гражданской компетентности </a:t>
            </a:r>
          </a:p>
        </p:txBody>
      </p:sp>
      <p:sp>
        <p:nvSpPr>
          <p:cNvPr id="7175" name="Text Box 6"/>
          <p:cNvSpPr txBox="1">
            <a:spLocks noChangeArrowheads="1"/>
          </p:cNvSpPr>
          <p:nvPr/>
        </p:nvSpPr>
        <p:spPr bwMode="auto">
          <a:xfrm>
            <a:off x="457200" y="4724400"/>
            <a:ext cx="8382000" cy="1190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spcBef>
                <a:spcPts val="15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400">
                <a:solidFill>
                  <a:srgbClr val="333399"/>
                </a:solidFill>
              </a:rPr>
              <a:t>Оценка достижения результатов проводится через неперсонифицированные мониторинговые исследования и отражается в портфолио младшего школьника.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162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1"/>
          <p:cNvSpPr txBox="1">
            <a:spLocks noChangeArrowheads="1"/>
          </p:cNvSpPr>
          <p:nvPr/>
        </p:nvSpPr>
        <p:spPr bwMode="auto">
          <a:xfrm>
            <a:off x="250825" y="333375"/>
            <a:ext cx="8713788" cy="10080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400" b="1">
                <a:solidFill>
                  <a:srgbClr val="333399"/>
                </a:solidFill>
              </a:rPr>
              <a:t>Реализации внеурочной деятельности в рамках ФГОС</a:t>
            </a:r>
            <a:br>
              <a:rPr lang="ru-RU" sz="2400" b="1">
                <a:solidFill>
                  <a:srgbClr val="333399"/>
                </a:solidFill>
              </a:rPr>
            </a:br>
            <a:r>
              <a:rPr lang="ru-RU" sz="2400">
                <a:solidFill>
                  <a:srgbClr val="333399"/>
                </a:solidFill>
              </a:rPr>
              <a:t>(организационный аспект)</a:t>
            </a:r>
          </a:p>
        </p:txBody>
      </p:sp>
      <p:sp>
        <p:nvSpPr>
          <p:cNvPr id="8195" name="Text Box 2"/>
          <p:cNvSpPr txBox="1">
            <a:spLocks noChangeArrowheads="1"/>
          </p:cNvSpPr>
          <p:nvPr/>
        </p:nvSpPr>
        <p:spPr bwMode="auto">
          <a:xfrm>
            <a:off x="3059113" y="1484313"/>
            <a:ext cx="2665412" cy="703262"/>
          </a:xfrm>
          <a:prstGeom prst="rect">
            <a:avLst/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spcBef>
                <a:spcPts val="12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000">
                <a:solidFill>
                  <a:srgbClr val="333399"/>
                </a:solidFill>
              </a:rPr>
              <a:t>внеурочная деятельность</a:t>
            </a:r>
          </a:p>
        </p:txBody>
      </p:sp>
      <p:sp>
        <p:nvSpPr>
          <p:cNvPr id="8196" name="Text Box 3"/>
          <p:cNvSpPr txBox="1">
            <a:spLocks noChangeArrowheads="1"/>
          </p:cNvSpPr>
          <p:nvPr/>
        </p:nvSpPr>
        <p:spPr bwMode="auto">
          <a:xfrm>
            <a:off x="395288" y="3213100"/>
            <a:ext cx="1873250" cy="3110724"/>
          </a:xfrm>
          <a:prstGeom prst="rect">
            <a:avLst/>
          </a:prstGeom>
          <a:solidFill>
            <a:srgbClr val="80808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400" b="1" dirty="0">
                <a:solidFill>
                  <a:srgbClr val="FFFFFF"/>
                </a:solidFill>
              </a:rPr>
              <a:t>Учебный </a:t>
            </a:r>
            <a:r>
              <a:rPr lang="ru-RU" sz="1400" b="1" dirty="0" smtClean="0">
                <a:solidFill>
                  <a:srgbClr val="FFFFFF"/>
                </a:solidFill>
              </a:rPr>
              <a:t>план, план внеурочной деятельности </a:t>
            </a:r>
            <a:r>
              <a:rPr lang="ru-RU" sz="1400" b="1" dirty="0">
                <a:solidFill>
                  <a:srgbClr val="FFFFFF"/>
                </a:solidFill>
              </a:rPr>
              <a:t>образовательного учреждения</a:t>
            </a: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400" dirty="0">
                <a:solidFill>
                  <a:srgbClr val="FFFFFF"/>
                </a:solidFill>
              </a:rPr>
              <a:t>Часть, формируемая участниками образовательного процесса</a:t>
            </a: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400" dirty="0">
                <a:solidFill>
                  <a:srgbClr val="FFFFFF"/>
                </a:solidFill>
              </a:rPr>
              <a:t>(секции, школьные научные общества, научные исследования и т.д.)</a:t>
            </a:r>
          </a:p>
        </p:txBody>
      </p:sp>
      <p:sp>
        <p:nvSpPr>
          <p:cNvPr id="8197" name="Text Box 4"/>
          <p:cNvSpPr txBox="1">
            <a:spLocks noChangeArrowheads="1"/>
          </p:cNvSpPr>
          <p:nvPr/>
        </p:nvSpPr>
        <p:spPr bwMode="auto">
          <a:xfrm>
            <a:off x="2700338" y="3213100"/>
            <a:ext cx="1871662" cy="2549525"/>
          </a:xfrm>
          <a:prstGeom prst="rect">
            <a:avLst/>
          </a:prstGeom>
          <a:solidFill>
            <a:srgbClr val="80808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spcBef>
                <a:spcPts val="875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400" b="1">
                <a:solidFill>
                  <a:srgbClr val="FFFFFF"/>
                </a:solidFill>
              </a:rPr>
              <a:t>Дополнительное образование образовательного учреждения</a:t>
            </a:r>
          </a:p>
          <a:p>
            <a:pPr algn="ctr">
              <a:spcBef>
                <a:spcPts val="875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400">
                <a:solidFill>
                  <a:srgbClr val="FFFFFF"/>
                </a:solidFill>
              </a:rPr>
              <a:t>Организация кружков, спортивно-оздоровительных секций, поисковых и научных исследований и т.д.)</a:t>
            </a:r>
          </a:p>
        </p:txBody>
      </p:sp>
      <p:sp>
        <p:nvSpPr>
          <p:cNvPr id="8198" name="Text Box 5"/>
          <p:cNvSpPr txBox="1">
            <a:spLocks noChangeArrowheads="1"/>
          </p:cNvSpPr>
          <p:nvPr/>
        </p:nvSpPr>
        <p:spPr bwMode="auto">
          <a:xfrm>
            <a:off x="5003800" y="3213100"/>
            <a:ext cx="1871663" cy="3326168"/>
          </a:xfrm>
          <a:prstGeom prst="rect">
            <a:avLst/>
          </a:prstGeom>
          <a:solidFill>
            <a:srgbClr val="80808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spcBef>
                <a:spcPts val="875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400" b="1" dirty="0">
                <a:solidFill>
                  <a:srgbClr val="FFFFFF"/>
                </a:solidFill>
              </a:rPr>
              <a:t>Дополнительное образование учреждений культуры и </a:t>
            </a:r>
            <a:r>
              <a:rPr lang="ru-RU" sz="1400" b="1" dirty="0" smtClean="0">
                <a:solidFill>
                  <a:srgbClr val="FFFFFF"/>
                </a:solidFill>
              </a:rPr>
              <a:t>ОДОД </a:t>
            </a:r>
            <a:r>
              <a:rPr lang="ru-RU" sz="1400" dirty="0">
                <a:solidFill>
                  <a:srgbClr val="FFFFFF"/>
                </a:solidFill>
              </a:rPr>
              <a:t>Организация деятельности как на базе общеобразовательных учреждений, так и на базе самих учреждений дополнительного образования детей и учреждений культуры</a:t>
            </a:r>
          </a:p>
        </p:txBody>
      </p:sp>
      <p:sp>
        <p:nvSpPr>
          <p:cNvPr id="8199" name="Text Box 6"/>
          <p:cNvSpPr txBox="1">
            <a:spLocks noChangeArrowheads="1"/>
          </p:cNvSpPr>
          <p:nvPr/>
        </p:nvSpPr>
        <p:spPr bwMode="auto">
          <a:xfrm>
            <a:off x="7380288" y="3213100"/>
            <a:ext cx="1512887" cy="2122488"/>
          </a:xfrm>
          <a:prstGeom prst="rect">
            <a:avLst/>
          </a:prstGeom>
          <a:solidFill>
            <a:srgbClr val="80808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spcBef>
                <a:spcPts val="875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400" b="1">
                <a:solidFill>
                  <a:srgbClr val="FFFFFF"/>
                </a:solidFill>
              </a:rPr>
              <a:t>Группы продленного дня</a:t>
            </a:r>
          </a:p>
          <a:p>
            <a:pPr algn="ctr">
              <a:spcBef>
                <a:spcPts val="875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400">
                <a:solidFill>
                  <a:srgbClr val="FFFFFF"/>
                </a:solidFill>
              </a:rPr>
              <a:t>Деятельность воспитателей ГПД, например, в рамках «школы полного дня»</a:t>
            </a:r>
          </a:p>
        </p:txBody>
      </p:sp>
      <p:sp>
        <p:nvSpPr>
          <p:cNvPr id="8200" name="Text Box 7"/>
          <p:cNvSpPr txBox="1">
            <a:spLocks noChangeArrowheads="1"/>
          </p:cNvSpPr>
          <p:nvPr/>
        </p:nvSpPr>
        <p:spPr bwMode="auto">
          <a:xfrm>
            <a:off x="179388" y="1412875"/>
            <a:ext cx="2663825" cy="1484313"/>
          </a:xfrm>
          <a:prstGeom prst="rect">
            <a:avLst/>
          </a:prstGeom>
          <a:solidFill>
            <a:srgbClr val="80808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spcBef>
                <a:spcPts val="875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400" b="1">
                <a:solidFill>
                  <a:srgbClr val="FFFFFF"/>
                </a:solidFill>
              </a:rPr>
              <a:t>Классное руководство</a:t>
            </a:r>
          </a:p>
          <a:p>
            <a:pPr algn="ctr">
              <a:spcBef>
                <a:spcPts val="875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400">
                <a:solidFill>
                  <a:srgbClr val="FFFFFF"/>
                </a:solidFill>
              </a:rPr>
              <a:t>Деятельность классных руководителей (экскурсии, диспуты, круглые столы, соревнования, общественно полезные практики и т.д.)</a:t>
            </a:r>
          </a:p>
        </p:txBody>
      </p:sp>
      <p:sp>
        <p:nvSpPr>
          <p:cNvPr id="8201" name="Text Box 8"/>
          <p:cNvSpPr txBox="1">
            <a:spLocks noChangeArrowheads="1"/>
          </p:cNvSpPr>
          <p:nvPr/>
        </p:nvSpPr>
        <p:spPr bwMode="auto">
          <a:xfrm>
            <a:off x="5867400" y="1484313"/>
            <a:ext cx="3025775" cy="1484312"/>
          </a:xfrm>
          <a:prstGeom prst="rect">
            <a:avLst/>
          </a:prstGeom>
          <a:solidFill>
            <a:srgbClr val="80808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spcBef>
                <a:spcPts val="875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400" b="1">
                <a:solidFill>
                  <a:srgbClr val="FFFFFF"/>
                </a:solidFill>
              </a:rPr>
              <a:t>Иные педагогические работники</a:t>
            </a:r>
          </a:p>
          <a:p>
            <a:pPr algn="ctr">
              <a:spcBef>
                <a:spcPts val="875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400">
                <a:solidFill>
                  <a:srgbClr val="FFFFFF"/>
                </a:solidFill>
              </a:rPr>
              <a:t>Должностные обязанности педагога-организатора, социального педагога, педагога-психолога, старшего вожатого</a:t>
            </a:r>
          </a:p>
        </p:txBody>
      </p:sp>
      <p:sp>
        <p:nvSpPr>
          <p:cNvPr id="8202" name="Line 9"/>
          <p:cNvSpPr>
            <a:spLocks noChangeShapeType="1"/>
          </p:cNvSpPr>
          <p:nvPr/>
        </p:nvSpPr>
        <p:spPr bwMode="auto">
          <a:xfrm flipH="1">
            <a:off x="2841625" y="2205038"/>
            <a:ext cx="1587500" cy="2159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8203" name="Line 10"/>
          <p:cNvSpPr>
            <a:spLocks noChangeShapeType="1"/>
          </p:cNvSpPr>
          <p:nvPr/>
        </p:nvSpPr>
        <p:spPr bwMode="auto">
          <a:xfrm>
            <a:off x="4427538" y="2205038"/>
            <a:ext cx="1512887" cy="360362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8204" name="Line 11"/>
          <p:cNvSpPr>
            <a:spLocks noChangeShapeType="1"/>
          </p:cNvSpPr>
          <p:nvPr/>
        </p:nvSpPr>
        <p:spPr bwMode="auto">
          <a:xfrm flipH="1">
            <a:off x="2122488" y="2205038"/>
            <a:ext cx="2379662" cy="1008062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8205" name="Line 12"/>
          <p:cNvSpPr>
            <a:spLocks noChangeShapeType="1"/>
          </p:cNvSpPr>
          <p:nvPr/>
        </p:nvSpPr>
        <p:spPr bwMode="auto">
          <a:xfrm flipH="1">
            <a:off x="3633788" y="2205038"/>
            <a:ext cx="868362" cy="1008062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8206" name="Line 13"/>
          <p:cNvSpPr>
            <a:spLocks noChangeShapeType="1"/>
          </p:cNvSpPr>
          <p:nvPr/>
        </p:nvSpPr>
        <p:spPr bwMode="auto">
          <a:xfrm>
            <a:off x="4500563" y="2205038"/>
            <a:ext cx="863600" cy="10795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8207" name="Line 14"/>
          <p:cNvSpPr>
            <a:spLocks noChangeShapeType="1"/>
          </p:cNvSpPr>
          <p:nvPr/>
        </p:nvSpPr>
        <p:spPr bwMode="auto">
          <a:xfrm>
            <a:off x="4500563" y="2205038"/>
            <a:ext cx="2808287" cy="136842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162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"/>
          <p:cNvSpPr txBox="1">
            <a:spLocks noChangeArrowheads="1"/>
          </p:cNvSpPr>
          <p:nvPr/>
        </p:nvSpPr>
        <p:spPr bwMode="auto">
          <a:xfrm>
            <a:off x="457200" y="160338"/>
            <a:ext cx="8229600" cy="1371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800" b="1" dirty="0">
                <a:solidFill>
                  <a:srgbClr val="333399"/>
                </a:solidFill>
              </a:rPr>
              <a:t>Модели организации внеурочной деятельности</a:t>
            </a:r>
            <a:br>
              <a:rPr lang="ru-RU" sz="2800" b="1" dirty="0">
                <a:solidFill>
                  <a:srgbClr val="333399"/>
                </a:solidFill>
              </a:rPr>
            </a:br>
            <a:r>
              <a:rPr lang="ru-RU" sz="2800" b="1" dirty="0">
                <a:solidFill>
                  <a:srgbClr val="333399"/>
                </a:solidFill>
              </a:rPr>
              <a:t> </a:t>
            </a:r>
            <a:r>
              <a:rPr lang="ru-RU" sz="2800" b="1" dirty="0">
                <a:solidFill>
                  <a:srgbClr val="4299A0"/>
                </a:solidFill>
              </a:rPr>
              <a:t>(организационный аспект)</a:t>
            </a:r>
          </a:p>
        </p:txBody>
      </p:sp>
      <p:sp>
        <p:nvSpPr>
          <p:cNvPr id="9219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>
              <a:lnSpc>
                <a:spcPct val="80000"/>
              </a:lnSpc>
              <a:spcBef>
                <a:spcPts val="60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ru-RU" sz="2400">
              <a:solidFill>
                <a:srgbClr val="000000"/>
              </a:solidFill>
            </a:endParaRPr>
          </a:p>
          <a:p>
            <a:pPr marL="341313" indent="-341313">
              <a:lnSpc>
                <a:spcPct val="80000"/>
              </a:lnSpc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2400">
                <a:solidFill>
                  <a:srgbClr val="000000"/>
                </a:solidFill>
              </a:rPr>
              <a:t>Модель внеурочной деятельности, основанная на мобилизации внутренних ресурсов общеобразовательного учреждения (в условиях отсутствия либо дефицита социальных партнеров)</a:t>
            </a:r>
          </a:p>
          <a:p>
            <a:pPr marL="341313" indent="-341313">
              <a:lnSpc>
                <a:spcPct val="80000"/>
              </a:lnSpc>
              <a:spcBef>
                <a:spcPts val="60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ru-RU" sz="2400">
              <a:solidFill>
                <a:srgbClr val="000000"/>
              </a:solidFill>
            </a:endParaRPr>
          </a:p>
          <a:p>
            <a:pPr marL="341313" indent="-341313">
              <a:lnSpc>
                <a:spcPct val="80000"/>
              </a:lnSpc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2400">
                <a:solidFill>
                  <a:srgbClr val="000000"/>
                </a:solidFill>
              </a:rPr>
              <a:t>Модель внеурочной деятельности, основанная на установлении взаимодействия с социальными партнерами (учреждениями дополнительного образования, организациями социальной сферы, учреждений культуры, спорта и др.)</a:t>
            </a:r>
          </a:p>
          <a:p>
            <a:pPr marL="341313" indent="-341313">
              <a:lnSpc>
                <a:spcPct val="80000"/>
              </a:lnSpc>
              <a:spcBef>
                <a:spcPts val="600"/>
              </a:spcBef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ru-RU" sz="2400">
              <a:solidFill>
                <a:srgbClr val="000000"/>
              </a:solidFill>
            </a:endParaRPr>
          </a:p>
          <a:p>
            <a:pPr marL="341313" indent="-341313">
              <a:lnSpc>
                <a:spcPct val="80000"/>
              </a:lnSpc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2400">
                <a:solidFill>
                  <a:srgbClr val="000000"/>
                </a:solidFill>
              </a:rPr>
              <a:t>Смешанная модель</a:t>
            </a:r>
          </a:p>
          <a:p>
            <a:pPr marL="341313" indent="-341313">
              <a:lnSpc>
                <a:spcPct val="80000"/>
              </a:lnSpc>
              <a:spcBef>
                <a:spcPts val="60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ru-RU" sz="2400">
              <a:solidFill>
                <a:srgbClr val="000000"/>
              </a:solidFill>
            </a:endParaRPr>
          </a:p>
          <a:p>
            <a:pPr marL="341313" indent="-341313">
              <a:lnSpc>
                <a:spcPct val="80000"/>
              </a:lnSpc>
              <a:spcBef>
                <a:spcPts val="60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ru-RU" sz="24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Arial"/>
        <a:ea typeface=""/>
        <a:cs typeface="DejaVu Sans"/>
      </a:majorFont>
      <a:minorFont>
        <a:latin typeface="Arial"/>
        <a:ea typeface=""/>
        <a:cs typeface="DejaVu Sans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DejaVu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DejaVu Sans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639</TotalTime>
  <Words>2486</Words>
  <Application>Microsoft Office PowerPoint</Application>
  <PresentationFormat>Экран (4:3)</PresentationFormat>
  <Paragraphs>297</Paragraphs>
  <Slides>41</Slides>
  <Notes>26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41</vt:i4>
      </vt:variant>
    </vt:vector>
  </HeadingPairs>
  <TitlesOfParts>
    <vt:vector size="42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Можно использовать: </vt:lpstr>
      <vt:lpstr>Требования к рабочим программам по ВД</vt:lpstr>
      <vt:lpstr>«Календарно-тематический план»</vt:lpstr>
      <vt:lpstr>«Календарно-тематический план»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  <vt:lpstr>Слайд 36</vt:lpstr>
      <vt:lpstr>Слайд 37</vt:lpstr>
      <vt:lpstr>Слайд 38</vt:lpstr>
      <vt:lpstr>Слайд 39</vt:lpstr>
      <vt:lpstr>Слайд 40</vt:lpstr>
      <vt:lpstr>Слайд 41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Реализации внеурочной деятельности в рамках ФГОС (базовая организационная модель)</dc:title>
  <dc:creator>Customer</dc:creator>
  <cp:lastModifiedBy>пк-1</cp:lastModifiedBy>
  <cp:revision>61</cp:revision>
  <cp:lastPrinted>2002-08-04T06:20:13Z</cp:lastPrinted>
  <dcterms:created xsi:type="dcterms:W3CDTF">2011-05-14T02:51:27Z</dcterms:created>
  <dcterms:modified xsi:type="dcterms:W3CDTF">2016-02-15T07:26:54Z</dcterms:modified>
</cp:coreProperties>
</file>