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0000"/>
    <a:srgbClr val="006C31"/>
    <a:srgbClr val="00421E"/>
    <a:srgbClr val="161B0B"/>
    <a:srgbClr val="182A40"/>
    <a:srgbClr val="4D1C1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CD49B-2404-49DD-818B-1CEC38EED6A6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F6F4A1-A318-4C6B-8730-942A53444D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6F4A1-A318-4C6B-8730-942A53444DA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3000"/>
            <a:lum/>
          </a:blip>
          <a:srcRect/>
          <a:stretch>
            <a:fillRect l="-33000" r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85728"/>
            <a:ext cx="8001056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Муниципальное  дошкольное образовательное учреждение</a:t>
            </a:r>
          </a:p>
          <a:p>
            <a:pPr algn="ctr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"Детский сад "Лучик"</a:t>
            </a:r>
          </a:p>
          <a:p>
            <a:pPr algn="ctr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algn="ctr"/>
            <a:endPara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algn="ctr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"Быстрее, выше, сильнее!"</a:t>
            </a:r>
          </a:p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(проект)</a:t>
            </a:r>
          </a:p>
          <a:p>
            <a:pPr algn="ctr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algn="ctr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algn="ctr"/>
            <a:endPara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Автор: Шугаипова Т.И.</a:t>
            </a:r>
          </a:p>
          <a:p>
            <a:pPr algn="ctr"/>
            <a:endPara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algn="ctr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algn="ctr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algn="ctr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п.Коммунистический, 2014 г.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000108"/>
            <a:ext cx="800105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         </a:t>
            </a:r>
            <a:r>
              <a:rPr lang="ru-RU" sz="2000" b="1" dirty="0" smtClean="0">
                <a:solidFill>
                  <a:srgbClr val="9A0000"/>
                </a:solidFill>
              </a:rPr>
              <a:t>Двигательная активность является важнейшим компонентом образа жизни и поведения дошкольников. Она зависит от организации физического воспитания детей, от уровня их двигательной подготовленности, от условий жизни, индивидуальных особенностей, телосложения и функциональных возможностей растущего организма.</a:t>
            </a:r>
          </a:p>
          <a:p>
            <a:pPr algn="just"/>
            <a:r>
              <a:rPr lang="ru-RU" sz="2000" b="1" dirty="0" smtClean="0">
                <a:solidFill>
                  <a:srgbClr val="9A0000"/>
                </a:solidFill>
              </a:rPr>
              <a:t>          Дети, систематически занимающиеся физкультурой, отличаются жизнерадостностью, бодростью духа и высокой работоспособностью.</a:t>
            </a:r>
          </a:p>
          <a:p>
            <a:pPr algn="just"/>
            <a:r>
              <a:rPr lang="ru-RU" sz="2000" b="1" dirty="0" smtClean="0">
                <a:solidFill>
                  <a:srgbClr val="9A0000"/>
                </a:solidFill>
              </a:rPr>
              <a:t>Проект должен стать мощным импульсом к активизации двигательной активности детей, формированию волевой, сильной, здоровой личности дошкольника.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928670"/>
            <a:ext cx="8286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71480"/>
            <a:ext cx="864399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                 </a:t>
            </a:r>
            <a:r>
              <a:rPr lang="ru-RU" sz="2000" dirty="0" smtClean="0">
                <a:solidFill>
                  <a:srgbClr val="C00000"/>
                </a:solidFill>
              </a:rPr>
              <a:t>                                                                          </a:t>
            </a:r>
            <a:r>
              <a:rPr lang="ru-RU" sz="2000" b="1" dirty="0" smtClean="0">
                <a:solidFill>
                  <a:srgbClr val="C00000"/>
                </a:solidFill>
              </a:rPr>
              <a:t>Ходьба и движение 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                                                                   способствуют игре мозга и работе мысли.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                                                                                              Жан Жак Руссо</a:t>
            </a:r>
          </a:p>
          <a:p>
            <a:endParaRPr lang="ru-RU" sz="2000" dirty="0" smtClean="0"/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Проблема - активизация двигательной активности детей дошкольного возраста.</a:t>
            </a:r>
          </a:p>
          <a:p>
            <a:endParaRPr lang="ru-RU" sz="2000" b="1" dirty="0" smtClean="0"/>
          </a:p>
          <a:p>
            <a:pPr algn="just"/>
            <a:r>
              <a:rPr lang="ru-RU" sz="2000" b="1" dirty="0" smtClean="0">
                <a:solidFill>
                  <a:srgbClr val="4D1C1B"/>
                </a:solidFill>
              </a:rPr>
              <a:t>Движение - главное проявление жизни; без него немыслима творческая деятельность. Ограничение движений или их нарушение неблагоприятно сказывается на всех жизненных процессах.</a:t>
            </a:r>
          </a:p>
          <a:p>
            <a:pPr algn="just"/>
            <a:endParaRPr lang="ru-RU" sz="2000" b="1" i="1" dirty="0" smtClean="0">
              <a:solidFill>
                <a:srgbClr val="002060"/>
              </a:solidFill>
            </a:endParaRPr>
          </a:p>
          <a:p>
            <a:pPr algn="just"/>
            <a:r>
              <a:rPr lang="ru-RU" sz="2000" b="1" dirty="0" smtClean="0">
                <a:solidFill>
                  <a:srgbClr val="161B0B"/>
                </a:solidFill>
              </a:rPr>
              <a:t>Двигательная активность - это основа индивидуального развития и жизнеобеспечения организма ребенка. Она подчинена основному закону здоровья: приобретаем, расходуя.</a:t>
            </a:r>
            <a:endParaRPr lang="ru-RU" sz="2000" b="1" i="1" dirty="0" smtClean="0">
              <a:solidFill>
                <a:srgbClr val="161B0B"/>
              </a:solidFill>
            </a:endParaRPr>
          </a:p>
          <a:p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642918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85720" y="142853"/>
            <a:ext cx="8643998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9A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Стратегическая цель: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9A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182A4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создание благоприятных условий для активизации двигательной активности детей 3 - 5 лет.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182A4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i="1" dirty="0" smtClean="0">
                <a:solidFill>
                  <a:srgbClr val="9A0000"/>
                </a:solidFill>
              </a:rPr>
              <a:t>Тактические цели:</a:t>
            </a:r>
            <a:endParaRPr lang="ru-RU" sz="2000" b="1" dirty="0" smtClean="0">
              <a:solidFill>
                <a:srgbClr val="9A0000"/>
              </a:solidFill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182A40"/>
                </a:solidFill>
              </a:rPr>
              <a:t>Создание условий для активизации двигательной активности дошкольников.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182A40"/>
                </a:solidFill>
              </a:rPr>
              <a:t>Формирование осознанной потребности в двигательной активности.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182A40"/>
                </a:solidFill>
              </a:rPr>
              <a:t>Воспитание чувства патриотизма, желания добиваться побед в любых видах деятельности.</a:t>
            </a:r>
          </a:p>
          <a:p>
            <a:pPr algn="just"/>
            <a:r>
              <a:rPr lang="ru-RU" sz="2000" b="1" i="1" dirty="0" smtClean="0">
                <a:solidFill>
                  <a:srgbClr val="9A0000"/>
                </a:solidFill>
              </a:rPr>
              <a:t>Задачи:</a:t>
            </a:r>
            <a:endParaRPr lang="ru-RU" sz="2000" b="1" dirty="0" smtClean="0">
              <a:solidFill>
                <a:srgbClr val="9A0000"/>
              </a:solidFill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182A40"/>
                </a:solidFill>
              </a:rPr>
              <a:t>Формировать представления детей о некоторых олимпийских видах спорта.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182A40"/>
                </a:solidFill>
              </a:rPr>
              <a:t>Организовать проведение спортивных мероприятий, игр, развлечений, отражающих основные особенности некоторых олимпийских видов спорта.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182A40"/>
                </a:solidFill>
              </a:rPr>
              <a:t>Формировать  представления о связи спорта, физической культуры с развитием здоровой, успешной, сильной личности.</a:t>
            </a:r>
          </a:p>
          <a:p>
            <a:pPr algn="just"/>
            <a:r>
              <a:rPr lang="ru-RU" sz="2000" b="1" i="1" dirty="0" smtClean="0">
                <a:solidFill>
                  <a:srgbClr val="9A0000"/>
                </a:solidFill>
              </a:rPr>
              <a:t>Ожидаемые результаты:</a:t>
            </a:r>
            <a:endParaRPr lang="ru-RU" sz="2000" b="1" dirty="0" smtClean="0">
              <a:solidFill>
                <a:srgbClr val="9A0000"/>
              </a:solidFill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182A40"/>
                </a:solidFill>
              </a:rPr>
              <a:t>Повышение двигательной активности детей 3 - 5 лет.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182A40"/>
                </a:solidFill>
              </a:rPr>
              <a:t>Интерес детей дошкольного возраста к физической культуре и спорту.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182A40"/>
                </a:solidFill>
              </a:rPr>
              <a:t>Расширение представлений дошкольников об олимпийских видах спорта.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182A40"/>
                </a:solidFill>
              </a:rPr>
              <a:t>Формирование здоровой, успешной личности ребенка. </a:t>
            </a:r>
          </a:p>
          <a:p>
            <a:pPr lvl="0" algn="just">
              <a:buFont typeface="Arial" pitchFamily="34" charset="0"/>
              <a:buChar char="•"/>
            </a:pPr>
            <a:endParaRPr lang="ru-RU" sz="2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142852"/>
            <a:ext cx="857256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i="1" dirty="0" smtClean="0">
                <a:solidFill>
                  <a:srgbClr val="9A0000"/>
                </a:solidFill>
              </a:rPr>
              <a:t>Тип проекта: </a:t>
            </a:r>
          </a:p>
          <a:p>
            <a:pPr algn="just"/>
            <a:r>
              <a:rPr lang="ru-RU" sz="2000" b="1" dirty="0" smtClean="0">
                <a:solidFill>
                  <a:srgbClr val="9A0000"/>
                </a:solidFill>
              </a:rPr>
              <a:t>Информационный.</a:t>
            </a:r>
          </a:p>
          <a:p>
            <a:pPr algn="just"/>
            <a:endParaRPr lang="ru-RU" sz="2000" b="1" dirty="0" smtClean="0">
              <a:solidFill>
                <a:srgbClr val="9A0000"/>
              </a:solidFill>
            </a:endParaRPr>
          </a:p>
          <a:p>
            <a:pPr algn="just"/>
            <a:r>
              <a:rPr lang="ru-RU" sz="2000" b="1" dirty="0" smtClean="0">
                <a:solidFill>
                  <a:srgbClr val="9A0000"/>
                </a:solidFill>
              </a:rPr>
              <a:t> </a:t>
            </a:r>
            <a:r>
              <a:rPr lang="ru-RU" sz="2000" b="1" i="1" dirty="0" smtClean="0">
                <a:solidFill>
                  <a:srgbClr val="9A0000"/>
                </a:solidFill>
              </a:rPr>
              <a:t>Участники: </a:t>
            </a:r>
          </a:p>
          <a:p>
            <a:pPr algn="just"/>
            <a:r>
              <a:rPr lang="ru-RU" sz="2000" b="1" dirty="0" smtClean="0">
                <a:solidFill>
                  <a:srgbClr val="9A0000"/>
                </a:solidFill>
              </a:rPr>
              <a:t>Воспитатели, инструктор по физической культуре, дети.</a:t>
            </a:r>
          </a:p>
          <a:p>
            <a:pPr algn="just"/>
            <a:endParaRPr lang="ru-RU" sz="2000" b="1" dirty="0" smtClean="0">
              <a:solidFill>
                <a:srgbClr val="9A0000"/>
              </a:solidFill>
            </a:endParaRPr>
          </a:p>
          <a:p>
            <a:pPr algn="just"/>
            <a:r>
              <a:rPr lang="ru-RU" sz="2000" b="1" dirty="0" smtClean="0">
                <a:solidFill>
                  <a:srgbClr val="9A0000"/>
                </a:solidFill>
              </a:rPr>
              <a:t> </a:t>
            </a:r>
            <a:r>
              <a:rPr lang="ru-RU" sz="2000" b="1" i="1" dirty="0" smtClean="0">
                <a:solidFill>
                  <a:srgbClr val="9A0000"/>
                </a:solidFill>
              </a:rPr>
              <a:t>Целевая группа: </a:t>
            </a:r>
          </a:p>
          <a:p>
            <a:pPr algn="just"/>
            <a:r>
              <a:rPr lang="ru-RU" sz="2000" b="1" smtClean="0">
                <a:solidFill>
                  <a:srgbClr val="9A0000"/>
                </a:solidFill>
              </a:rPr>
              <a:t>Дети 5 - 6  </a:t>
            </a:r>
            <a:r>
              <a:rPr lang="ru-RU" sz="2000" b="1" dirty="0" smtClean="0">
                <a:solidFill>
                  <a:srgbClr val="9A0000"/>
                </a:solidFill>
              </a:rPr>
              <a:t>лет.</a:t>
            </a:r>
          </a:p>
          <a:p>
            <a:pPr algn="just"/>
            <a:r>
              <a:rPr lang="ru-RU" sz="2000" b="1" dirty="0" smtClean="0">
                <a:solidFill>
                  <a:srgbClr val="9A0000"/>
                </a:solidFill>
              </a:rPr>
              <a:t> </a:t>
            </a:r>
          </a:p>
          <a:p>
            <a:pPr algn="just"/>
            <a:r>
              <a:rPr lang="ru-RU" sz="2000" b="1" i="1" dirty="0" smtClean="0">
                <a:solidFill>
                  <a:srgbClr val="9A0000"/>
                </a:solidFill>
              </a:rPr>
              <a:t>Масштаб проекта: </a:t>
            </a:r>
          </a:p>
          <a:p>
            <a:pPr algn="just"/>
            <a:r>
              <a:rPr lang="ru-RU" sz="2000" b="1" dirty="0" smtClean="0">
                <a:solidFill>
                  <a:srgbClr val="9A0000"/>
                </a:solidFill>
              </a:rPr>
              <a:t>Краткосрочный.</a:t>
            </a:r>
          </a:p>
          <a:p>
            <a:endParaRPr lang="ru-RU" sz="2000" b="1" dirty="0" smtClean="0">
              <a:solidFill>
                <a:srgbClr val="182A40"/>
              </a:solidFill>
            </a:endParaRPr>
          </a:p>
          <a:p>
            <a:r>
              <a:rPr lang="ru-RU" sz="2000" b="1" i="1" dirty="0" smtClean="0">
                <a:solidFill>
                  <a:srgbClr val="182A40"/>
                </a:solidFill>
              </a:rPr>
              <a:t>Проект опирается на следующие научные принципы: </a:t>
            </a:r>
          </a:p>
          <a:p>
            <a:r>
              <a:rPr lang="ru-RU" sz="2000" b="1" dirty="0" smtClean="0">
                <a:solidFill>
                  <a:srgbClr val="182A40"/>
                </a:solidFill>
              </a:rPr>
              <a:t>• принцип развивающего образования;</a:t>
            </a:r>
          </a:p>
          <a:p>
            <a:r>
              <a:rPr lang="ru-RU" sz="2000" b="1" dirty="0" smtClean="0">
                <a:solidFill>
                  <a:srgbClr val="182A40"/>
                </a:solidFill>
              </a:rPr>
              <a:t>• сочетание принципа научной обоснованности и практической применимости; </a:t>
            </a:r>
          </a:p>
          <a:p>
            <a:r>
              <a:rPr lang="ru-RU" sz="2000" b="1" dirty="0" smtClean="0">
                <a:solidFill>
                  <a:srgbClr val="182A40"/>
                </a:solidFill>
              </a:rPr>
              <a:t>• единство воспитательных, развивающих и обучающих целей и задач;</a:t>
            </a:r>
          </a:p>
          <a:p>
            <a:r>
              <a:rPr lang="ru-RU" sz="2000" b="1" dirty="0" smtClean="0">
                <a:solidFill>
                  <a:srgbClr val="182A40"/>
                </a:solidFill>
              </a:rPr>
              <a:t>• принцип интеграции образовательных областей;</a:t>
            </a:r>
          </a:p>
          <a:p>
            <a:r>
              <a:rPr lang="ru-RU" sz="2000" b="1" dirty="0" smtClean="0">
                <a:solidFill>
                  <a:srgbClr val="182A40"/>
                </a:solidFill>
              </a:rPr>
              <a:t>• построение образовательного процесса на адекватных возрасту формах работы с детьми.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285728"/>
            <a:ext cx="878687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00421E"/>
                </a:solidFill>
              </a:rPr>
              <a:t>Деятельность, направленная на реализацию проекта:</a:t>
            </a:r>
          </a:p>
          <a:p>
            <a:pPr algn="ctr"/>
            <a:endParaRPr lang="ru-RU" sz="2000" b="1" i="1" dirty="0" smtClean="0">
              <a:solidFill>
                <a:srgbClr val="00421E"/>
              </a:solidFill>
            </a:endParaRPr>
          </a:p>
          <a:p>
            <a:pPr algn="just"/>
            <a:r>
              <a:rPr lang="ru-RU" sz="2000" b="1" dirty="0" smtClean="0">
                <a:solidFill>
                  <a:srgbClr val="00421E"/>
                </a:solidFill>
              </a:rPr>
              <a:t>   Организация просмотра и обсуждения цикла  презентаций "Быстрее, выше, сильнее", как наглядный пример разнообразия физической активности людей. </a:t>
            </a:r>
          </a:p>
          <a:p>
            <a:pPr algn="just"/>
            <a:r>
              <a:rPr lang="ru-RU" sz="2000" b="1" dirty="0" smtClean="0">
                <a:solidFill>
                  <a:srgbClr val="00421E"/>
                </a:solidFill>
              </a:rPr>
              <a:t>   Знакомство с понятием "Олимпиада", ее символикой, участниками, целью и масштабом данного мероприятия, олимпийскими видами спорта (суть, инструменты, приспособления).</a:t>
            </a:r>
          </a:p>
          <a:p>
            <a:pPr algn="just"/>
            <a:r>
              <a:rPr lang="ru-RU" sz="2000" b="1" dirty="0" smtClean="0">
                <a:solidFill>
                  <a:srgbClr val="00421E"/>
                </a:solidFill>
              </a:rPr>
              <a:t>   Проведение спортивных мероприятий, сюжетно - ролевых игр, отражающих основные особенности некоторых олимпийских видов спорта - непосредственно проявление  двигательной активности.</a:t>
            </a:r>
          </a:p>
          <a:p>
            <a:pPr algn="just"/>
            <a:r>
              <a:rPr lang="ru-RU" sz="2000" b="1" dirty="0" smtClean="0">
                <a:solidFill>
                  <a:srgbClr val="00421E"/>
                </a:solidFill>
              </a:rPr>
              <a:t>   Оформление информационного стенда, о чемпионах, участниках олимпиад, проживающих на территории Ханты - Мансийского автономного округа – Югры – яркий положительный пример для воспитания чувства патриотизма, гордости за спортсменов - земляков, развитию таких качеств личности, как желание быть здоровым, сильным, волевым, целеустремленным, желание добиваться победы в разнообразных видах деятельности.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85786" y="1967346"/>
          <a:ext cx="8072494" cy="3533355"/>
        </p:xfrm>
        <a:graphic>
          <a:graphicData uri="http://schemas.openxmlformats.org/drawingml/2006/table">
            <a:tbl>
              <a:tblPr/>
              <a:tblGrid>
                <a:gridCol w="474852"/>
                <a:gridCol w="3097048"/>
                <a:gridCol w="4500594"/>
              </a:tblGrid>
              <a:tr h="1177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2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Подготовительно-проектировочный этап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9A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 января 2015г.  - 06 февраля 2015г.</a:t>
                      </a:r>
                      <a:endParaRPr lang="ru-RU" sz="2000" b="1">
                        <a:solidFill>
                          <a:srgbClr val="9A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7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2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Практический этап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9A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09 февраля 2015г. - 26 февраля 2015г.</a:t>
                      </a:r>
                      <a:endParaRPr lang="ru-RU" sz="2000" b="1">
                        <a:solidFill>
                          <a:srgbClr val="9A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7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2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Обобщающе-результативный этап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9A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 февраля 2015г.</a:t>
                      </a:r>
                      <a:endParaRPr lang="ru-RU" sz="2000" b="1" dirty="0">
                        <a:solidFill>
                          <a:srgbClr val="9A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 rot="10800000" flipV="1">
            <a:off x="285720" y="428604"/>
            <a:ext cx="828677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6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Этапы реализации проекта программы.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63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Реализация проекта рассчитана на  5  недель:</a:t>
            </a:r>
          </a:p>
          <a:p>
            <a:pPr marL="0" marR="0" lvl="0" indent="2063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 «26 » января 2015 г. по «27» февраля 2015г.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63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428604"/>
          <a:ext cx="8786874" cy="5888167"/>
        </p:xfrm>
        <a:graphic>
          <a:graphicData uri="http://schemas.openxmlformats.org/drawingml/2006/table">
            <a:tbl>
              <a:tblPr/>
              <a:tblGrid>
                <a:gridCol w="750538"/>
                <a:gridCol w="4161476"/>
                <a:gridCol w="1693070"/>
                <a:gridCol w="2181790"/>
              </a:tblGrid>
              <a:tr h="109539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1.Подготовительно - проектировочный этап</a:t>
                      </a:r>
                      <a:endParaRPr lang="ru-RU" sz="200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7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№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п/</a:t>
                      </a:r>
                      <a:r>
                        <a:rPr lang="ru-RU" sz="1800" b="1" dirty="0" err="1" smtClean="0">
                          <a:latin typeface="Calibri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Мероприятие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Ответственные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1.1.</a:t>
                      </a:r>
                      <a:endParaRPr lang="ru-RU" sz="1800" b="1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Подборка материала, подготовка цикла презентаций по теме: "Быстрее, выше, сильнее" (символика олимпийских игр, основные понятия, олимпийские виды спорта)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9A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26.01.15 г. - 28.01.15 г.</a:t>
                      </a:r>
                      <a:endParaRPr lang="ru-RU" sz="1800" b="1" dirty="0">
                        <a:solidFill>
                          <a:srgbClr val="9A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1.2.</a:t>
                      </a:r>
                      <a:endParaRPr lang="ru-RU" sz="1800" b="1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Разработка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познавательно – развлекательных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игр  - практикумов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теме "Олимпийские виды спорта"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9A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29.01.15 г.</a:t>
                      </a:r>
                      <a:endParaRPr lang="ru-RU" sz="1800" b="1" dirty="0">
                        <a:solidFill>
                          <a:srgbClr val="9A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1.3.</a:t>
                      </a:r>
                      <a:endParaRPr lang="ru-RU" sz="1800" b="1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Разработка спортивных мероприятий:</a:t>
                      </a:r>
                      <a:endParaRPr lang="ru-RU" sz="1800" b="1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"Бобслей", "Биатлон", "Художественная гимнастика".</a:t>
                      </a:r>
                      <a:endParaRPr lang="ru-RU" sz="1800" b="1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9A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30.01.15 г. - 02.02.15 г.</a:t>
                      </a:r>
                      <a:endParaRPr lang="ru-RU" sz="1800" b="1" dirty="0">
                        <a:solidFill>
                          <a:srgbClr val="9A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1.4.</a:t>
                      </a:r>
                      <a:endParaRPr lang="ru-RU" sz="1800" b="1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Изготовление атрибутов к спортивным мероприятиям</a:t>
                      </a:r>
                      <a:endParaRPr lang="ru-RU" sz="1800" b="1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9A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03.02.15 г. - 04.02.15 г.</a:t>
                      </a:r>
                      <a:endParaRPr lang="ru-RU" sz="1800" b="1" dirty="0">
                        <a:solidFill>
                          <a:srgbClr val="9A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1.5.</a:t>
                      </a:r>
                      <a:endParaRPr lang="ru-RU" sz="1800" b="1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Подбор материала для информационного стенда "Чемпионы - земляки".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9A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05.02.15 г. - 06.02.15 г.</a:t>
                      </a:r>
                      <a:endParaRPr lang="ru-RU" sz="1800" b="1" dirty="0">
                        <a:solidFill>
                          <a:srgbClr val="9A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43306" y="0"/>
            <a:ext cx="2173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План мероприятий: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142852"/>
          <a:ext cx="8572558" cy="6005386"/>
        </p:xfrm>
        <a:graphic>
          <a:graphicData uri="http://schemas.openxmlformats.org/drawingml/2006/table">
            <a:tbl>
              <a:tblPr/>
              <a:tblGrid>
                <a:gridCol w="428628"/>
                <a:gridCol w="5357850"/>
                <a:gridCol w="1214446"/>
                <a:gridCol w="1571634"/>
              </a:tblGrid>
              <a:tr h="67524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2. Практический этап</a:t>
                      </a:r>
                      <a:endParaRPr lang="ru-RU" sz="160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53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2.1.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Просмотр и обсуждение презентаций из цикла: "Быстрее, выше, сильнее":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"Олимпиада"( основные понятие, символика);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"Олимпийские виды спорта"(виды спорта, необходимый инвентарь, приспособления) - 3 презентации.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00421E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421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09.02.15 г. </a:t>
                      </a:r>
                      <a:endParaRPr lang="ru-RU" sz="1800" b="1">
                        <a:solidFill>
                          <a:srgbClr val="00421E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421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11.02.15 г. 16.02.15 г. 18.02.15 г.</a:t>
                      </a:r>
                      <a:endParaRPr lang="ru-RU" sz="1800" b="1">
                        <a:solidFill>
                          <a:srgbClr val="00421E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9A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1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2.2.</a:t>
                      </a:r>
                      <a:endParaRPr lang="ru-RU" sz="1600" b="1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Проведение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познавательно – развлекательных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игр  - практикумов :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"Баскетбол";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"Футбол";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"Прыжки в длину";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"Бег на короткие дистанции".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421E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421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11.02.15 г. 13.02.15 г. 16.02.15 г. 18.02.15 г.</a:t>
                      </a:r>
                      <a:endParaRPr lang="ru-RU" sz="1600" b="1">
                        <a:solidFill>
                          <a:srgbClr val="00421E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9A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28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2.3.</a:t>
                      </a:r>
                      <a:endParaRPr lang="ru-RU" sz="1600" b="1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Спортивные мероприятия - малые олимпийские игры по следующим видам спорта: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"Бобслей" (катание с горки);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"Биатлон" (катание на лажах + попадание снежком в мишень);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"Художественная гимнастика" (упражнения с лентами под музыку).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421E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00421E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421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12.02.15 </a:t>
                      </a:r>
                      <a:r>
                        <a:rPr lang="ru-RU" sz="1600" b="1" dirty="0">
                          <a:solidFill>
                            <a:srgbClr val="00421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</a:t>
                      </a:r>
                      <a:endParaRPr lang="ru-RU" sz="1600" b="1" dirty="0">
                        <a:solidFill>
                          <a:srgbClr val="00421E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421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17.02.15 г. </a:t>
                      </a:r>
                      <a:endParaRPr lang="ru-RU" sz="1600" b="1" dirty="0">
                        <a:solidFill>
                          <a:srgbClr val="00421E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00421E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421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23.02.15 </a:t>
                      </a:r>
                      <a:r>
                        <a:rPr lang="ru-RU" sz="1600" b="1" dirty="0">
                          <a:solidFill>
                            <a:srgbClr val="00421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1600" b="1" dirty="0">
                        <a:solidFill>
                          <a:srgbClr val="00421E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9A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2.4.</a:t>
                      </a:r>
                      <a:endParaRPr lang="ru-RU" sz="1600" b="1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Ручной труд: Изготовление "медалей".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421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20.02.15 г.</a:t>
                      </a:r>
                      <a:endParaRPr lang="ru-RU" sz="1600" b="1">
                        <a:solidFill>
                          <a:srgbClr val="00421E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9A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2.5.</a:t>
                      </a:r>
                      <a:endParaRPr lang="ru-RU" sz="1600" b="1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Просмотр видеоролика "Награждение победителей".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421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25.02.15 г.</a:t>
                      </a:r>
                      <a:endParaRPr lang="ru-RU" sz="1600" b="1">
                        <a:solidFill>
                          <a:srgbClr val="00421E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9A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2.6.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Рассматривание и обсуждение информационного стенда "Чемпионы - земляки".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421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24.02.15 г.</a:t>
                      </a:r>
                      <a:endParaRPr lang="ru-RU" sz="1600" b="1" dirty="0">
                        <a:solidFill>
                          <a:srgbClr val="00421E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9A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6" y="428604"/>
          <a:ext cx="8429685" cy="2143140"/>
        </p:xfrm>
        <a:graphic>
          <a:graphicData uri="http://schemas.openxmlformats.org/drawingml/2006/table">
            <a:tbl>
              <a:tblPr/>
              <a:tblGrid>
                <a:gridCol w="720027"/>
                <a:gridCol w="3992312"/>
                <a:gridCol w="1624245"/>
                <a:gridCol w="2093101"/>
              </a:tblGrid>
              <a:tr h="35719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3. Обобщающе-результативный этап</a:t>
                      </a:r>
                      <a:endParaRPr lang="ru-RU" sz="200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15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3.1.</a:t>
                      </a:r>
                      <a:endParaRPr lang="ru-RU" sz="2000" b="1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Проведение итогового спортивного праздника "Награждение спортсменов".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6C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26.02.15 г.</a:t>
                      </a:r>
                      <a:endParaRPr lang="ru-RU" sz="2000" b="1">
                        <a:solidFill>
                          <a:srgbClr val="006C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9A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3.2.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Создание фото- и видеоотчета "Быстрее, выше, сильнее"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6C3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27.02.15 г.</a:t>
                      </a:r>
                      <a:endParaRPr lang="ru-RU" sz="2000" b="1" dirty="0">
                        <a:solidFill>
                          <a:srgbClr val="006C3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9A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784</Words>
  <PresentationFormat>Экран (4:3)</PresentationFormat>
  <Paragraphs>150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DNA7 X86</cp:lastModifiedBy>
  <cp:revision>9</cp:revision>
  <dcterms:created xsi:type="dcterms:W3CDTF">2014-11-16T11:17:24Z</dcterms:created>
  <dcterms:modified xsi:type="dcterms:W3CDTF">2016-04-09T16:55:03Z</dcterms:modified>
</cp:coreProperties>
</file>