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0" r:id="rId3"/>
    <p:sldId id="265" r:id="rId4"/>
    <p:sldId id="269" r:id="rId5"/>
    <p:sldId id="270" r:id="rId6"/>
    <p:sldId id="272" r:id="rId7"/>
    <p:sldId id="271" r:id="rId8"/>
    <p:sldId id="273" r:id="rId9"/>
    <p:sldId id="274" r:id="rId10"/>
    <p:sldId id="275" r:id="rId11"/>
    <p:sldId id="276" r:id="rId12"/>
    <p:sldId id="264" r:id="rId13"/>
    <p:sldId id="279" r:id="rId14"/>
    <p:sldId id="280" r:id="rId15"/>
    <p:sldId id="281" r:id="rId16"/>
    <p:sldId id="282" r:id="rId17"/>
    <p:sldId id="277" r:id="rId18"/>
    <p:sldId id="26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036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660"/>
  </p:normalViewPr>
  <p:slideViewPr>
    <p:cSldViewPr>
      <p:cViewPr varScale="1">
        <p:scale>
          <a:sx n="110" d="100"/>
          <a:sy n="110" d="100"/>
        </p:scale>
        <p:origin x="-129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C051E-2917-4CB7-B5C0-E09918BFA211}" type="datetimeFigureOut">
              <a:rPr lang="ru-RU" smtClean="0"/>
              <a:pPr/>
              <a:t>10.04.2016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11E6D-46DE-4388-A6BE-4FDFDAEBCC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C051E-2917-4CB7-B5C0-E09918BFA211}" type="datetimeFigureOut">
              <a:rPr lang="ru-RU" smtClean="0"/>
              <a:pPr/>
              <a:t>10.04.2016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11E6D-46DE-4388-A6BE-4FDFDAEBCC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C051E-2917-4CB7-B5C0-E09918BFA211}" type="datetimeFigureOut">
              <a:rPr lang="ru-RU" smtClean="0"/>
              <a:pPr/>
              <a:t>10.04.2016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11E6D-46DE-4388-A6BE-4FDFDAEBCC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C051E-2917-4CB7-B5C0-E09918BFA211}" type="datetimeFigureOut">
              <a:rPr lang="ru-RU" smtClean="0"/>
              <a:pPr/>
              <a:t>10.04.2016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11E6D-46DE-4388-A6BE-4FDFDAEBCC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C051E-2917-4CB7-B5C0-E09918BFA211}" type="datetimeFigureOut">
              <a:rPr lang="ru-RU" smtClean="0"/>
              <a:pPr/>
              <a:t>10.04.2016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11E6D-46DE-4388-A6BE-4FDFDAEBCC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C051E-2917-4CB7-B5C0-E09918BFA211}" type="datetimeFigureOut">
              <a:rPr lang="ru-RU" smtClean="0"/>
              <a:pPr/>
              <a:t>10.04.2016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11E6D-46DE-4388-A6BE-4FDFDAEBCC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C051E-2917-4CB7-B5C0-E09918BFA211}" type="datetimeFigureOut">
              <a:rPr lang="ru-RU" smtClean="0"/>
              <a:pPr/>
              <a:t>10.04.2016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11E6D-46DE-4388-A6BE-4FDFDAEBCC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C051E-2917-4CB7-B5C0-E09918BFA211}" type="datetimeFigureOut">
              <a:rPr lang="ru-RU" smtClean="0"/>
              <a:pPr/>
              <a:t>10.04.2016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11E6D-46DE-4388-A6BE-4FDFDAEBCC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C051E-2917-4CB7-B5C0-E09918BFA211}" type="datetimeFigureOut">
              <a:rPr lang="ru-RU" smtClean="0"/>
              <a:pPr/>
              <a:t>10.04.2016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11E6D-46DE-4388-A6BE-4FDFDAEBCC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C051E-2917-4CB7-B5C0-E09918BFA211}" type="datetimeFigureOut">
              <a:rPr lang="ru-RU" smtClean="0"/>
              <a:pPr/>
              <a:t>10.04.2016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7111E6D-46DE-4388-A6BE-4FDFDAEBCC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C051E-2917-4CB7-B5C0-E09918BFA211}" type="datetimeFigureOut">
              <a:rPr lang="ru-RU" smtClean="0"/>
              <a:pPr/>
              <a:t>10.04.2016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11E6D-46DE-4388-A6BE-4FDFDAEBCC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5FFC051E-2917-4CB7-B5C0-E09918BFA211}" type="datetimeFigureOut">
              <a:rPr lang="ru-RU" smtClean="0"/>
              <a:pPr/>
              <a:t>10.04.2016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F7111E6D-46DE-4388-A6BE-4FDFDAEBCCA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264" y="0"/>
            <a:ext cx="9144264" cy="6857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E:\IMG_3477.JPG"/>
          <p:cNvPicPr/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37873" y="2362527"/>
            <a:ext cx="3411670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3203848" y="2276872"/>
            <a:ext cx="57606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ajestic X" pitchFamily="66" charset="0"/>
                <a:ea typeface="Meiryo UI" panose="020B0604030504040204" pitchFamily="34" charset="-128"/>
                <a:cs typeface="Meiryo UI" panose="020B0604030504040204" pitchFamily="34" charset="-128"/>
              </a:rPr>
              <a:t>Экскурсия в музей «Купеческая усадьба. Дом купца Г.С. Клепикова»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ajestic X" pitchFamily="66" charset="0"/>
              <a:ea typeface="Meiryo UI" panose="020B0604030504040204" pitchFamily="34" charset="-128"/>
              <a:cs typeface="Meiryo UI" panose="020B0604030504040204" pitchFamily="34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74726979"/>
      </p:ext>
    </p:extLst>
  </p:cSld>
  <p:clrMapOvr>
    <a:masterClrMapping/>
  </p:clrMapOvr>
  <p:transition spd="med" advClick="0" advTm="10000">
    <p:zoom dir="in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7944" y="1844824"/>
            <a:ext cx="4876328" cy="98072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800" b="1" cap="none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Детский уголок </a:t>
            </a:r>
            <a:r>
              <a:rPr lang="ru-RU" sz="1800" cap="none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 комнате представлена выставка, в которой воссоздана атмосфера далекого прошлого Сургута </a:t>
            </a:r>
            <a:endParaRPr lang="ru-RU" sz="1800" cap="none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3" name="Рисунок 2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4221088"/>
            <a:ext cx="3671888" cy="24495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4" name="Рисунок 3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9512" y="1556792"/>
            <a:ext cx="3671888" cy="2447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5" name="Рисунок 4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283968" y="2996952"/>
            <a:ext cx="4572000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07504" y="116633"/>
            <a:ext cx="8928992" cy="523220"/>
          </a:xfrm>
          <a:prstGeom prst="rect">
            <a:avLst/>
          </a:prstGeom>
          <a:ln>
            <a:prstDash val="sysDash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alt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ajestic X" pitchFamily="66" charset="0"/>
                <a:ea typeface="Meiryo UI" panose="020B0604030504040204" pitchFamily="34" charset="-128"/>
                <a:cs typeface="Meiryo UI" panose="020B0604030504040204" pitchFamily="34" charset="-128"/>
              </a:rPr>
              <a:t>Музей </a:t>
            </a:r>
            <a:r>
              <a:rPr lang="ru-RU" alt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ajestic X" pitchFamily="66" charset="0"/>
                <a:ea typeface="Meiryo UI" panose="020B0604030504040204" pitchFamily="34" charset="-128"/>
                <a:cs typeface="Meiryo UI" panose="020B0604030504040204" pitchFamily="34" charset="-128"/>
              </a:rPr>
              <a:t>«</a:t>
            </a:r>
            <a:r>
              <a:rPr lang="ru-RU" alt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ajestic X" pitchFamily="66" charset="0"/>
                <a:ea typeface="Meiryo UI" panose="020B0604030504040204" pitchFamily="34" charset="-128"/>
                <a:cs typeface="Meiryo UI" panose="020B0604030504040204" pitchFamily="34" charset="-128"/>
              </a:rPr>
              <a:t>Купеческая усадьба»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ajestic X" pitchFamily="66" charset="0"/>
              <a:ea typeface="Meiryo UI" panose="020B0604030504040204" pitchFamily="34" charset="-128"/>
              <a:cs typeface="Meiryo UI" panose="020B0604030504040204" pitchFamily="34" charset="-128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355976" y="6021288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</a:rPr>
              <a:t>Экскурсия </a:t>
            </a:r>
          </a:p>
          <a:p>
            <a:pPr algn="ctr"/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</a:rPr>
              <a:t>по музею - дома купца Г.С Клепикова</a:t>
            </a:r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 advClick="0" advTm="10000">
    <p:zoom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3" y="1700808"/>
            <a:ext cx="5976663" cy="490537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1800" b="1" cap="none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Гостиная</a:t>
            </a:r>
            <a:r>
              <a:rPr lang="ru-RU" sz="1800" cap="none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где купеческая семья могла принимать гостей</a:t>
            </a:r>
            <a:endParaRPr lang="ru-RU" sz="1800" cap="none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7" name="Рисунок 2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63688" y="2132856"/>
            <a:ext cx="7272163" cy="38156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07504" y="116633"/>
            <a:ext cx="8856984" cy="523220"/>
          </a:xfrm>
          <a:prstGeom prst="rect">
            <a:avLst/>
          </a:prstGeom>
          <a:ln>
            <a:prstDash val="sysDash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alt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ajestic X" pitchFamily="66" charset="0"/>
                <a:ea typeface="Meiryo UI" panose="020B0604030504040204" pitchFamily="34" charset="-128"/>
                <a:cs typeface="Meiryo UI" panose="020B0604030504040204" pitchFamily="34" charset="-128"/>
              </a:rPr>
              <a:t>Музей </a:t>
            </a:r>
            <a:r>
              <a:rPr lang="ru-RU" alt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ajestic X" pitchFamily="66" charset="0"/>
                <a:ea typeface="Meiryo UI" panose="020B0604030504040204" pitchFamily="34" charset="-128"/>
                <a:cs typeface="Meiryo UI" panose="020B0604030504040204" pitchFamily="34" charset="-128"/>
              </a:rPr>
              <a:t>«</a:t>
            </a:r>
            <a:r>
              <a:rPr lang="ru-RU" alt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ajestic X" pitchFamily="66" charset="0"/>
                <a:ea typeface="Meiryo UI" panose="020B0604030504040204" pitchFamily="34" charset="-128"/>
                <a:cs typeface="Meiryo UI" panose="020B0604030504040204" pitchFamily="34" charset="-128"/>
              </a:rPr>
              <a:t>Купеческая усадьба»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ajestic X" pitchFamily="66" charset="0"/>
              <a:ea typeface="Meiryo UI" panose="020B0604030504040204" pitchFamily="34" charset="-128"/>
              <a:cs typeface="Meiryo UI" panose="020B0604030504040204" pitchFamily="34" charset="-128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27984" y="6093296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</a:rPr>
              <a:t>Экскурсия </a:t>
            </a:r>
          </a:p>
          <a:p>
            <a:pPr algn="ctr"/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</a:rPr>
              <a:t>по дому-музею купца Г.С Клепикова</a:t>
            </a:r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 advClick="0" advTm="10000">
    <p:zoom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851920" y="5877272"/>
            <a:ext cx="51485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</a:rPr>
              <a:t>Экскурсия </a:t>
            </a:r>
          </a:p>
          <a:p>
            <a:pPr algn="ctr"/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</a:rPr>
              <a:t>по дому-музею купца Г.С Клепикова</a:t>
            </a:r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" name="Рисунок 5" descr="E:\IMG_3544.JPG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 rot="5400000">
            <a:off x="81923" y="1710842"/>
            <a:ext cx="5019711" cy="43924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07504" y="116633"/>
            <a:ext cx="6552728" cy="523220"/>
          </a:xfrm>
          <a:prstGeom prst="rect">
            <a:avLst/>
          </a:prstGeom>
          <a:ln>
            <a:prstDash val="sysDash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alt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ajestic X" pitchFamily="66" charset="0"/>
                <a:ea typeface="Meiryo UI" panose="020B0604030504040204" pitchFamily="34" charset="-128"/>
                <a:cs typeface="Meiryo UI" panose="020B0604030504040204" pitchFamily="34" charset="-128"/>
              </a:rPr>
              <a:t>Музей </a:t>
            </a:r>
            <a:r>
              <a:rPr lang="ru-RU" alt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ajestic X" pitchFamily="66" charset="0"/>
                <a:ea typeface="Meiryo UI" panose="020B0604030504040204" pitchFamily="34" charset="-128"/>
                <a:cs typeface="Meiryo UI" panose="020B0604030504040204" pitchFamily="34" charset="-128"/>
              </a:rPr>
              <a:t>«</a:t>
            </a:r>
            <a:r>
              <a:rPr lang="ru-RU" alt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ajestic X" pitchFamily="66" charset="0"/>
                <a:ea typeface="Meiryo UI" panose="020B0604030504040204" pitchFamily="34" charset="-128"/>
                <a:cs typeface="Meiryo UI" panose="020B0604030504040204" pitchFamily="34" charset="-128"/>
              </a:rPr>
              <a:t>Купеческая усадьба»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ajestic X" pitchFamily="66" charset="0"/>
              <a:ea typeface="Meiryo UI" panose="020B0604030504040204" pitchFamily="34" charset="-128"/>
              <a:cs typeface="Meiryo UI" panose="020B0604030504040204" pitchFamily="34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09704605"/>
      </p:ext>
    </p:extLst>
  </p:cSld>
  <p:clrMapOvr>
    <a:masterClrMapping/>
  </p:clrMapOvr>
  <p:transition spd="med" advClick="0" advTm="10000">
    <p:zoom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E:\IMG_3531.JPG"/>
          <p:cNvPicPr/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95536" y="1556792"/>
            <a:ext cx="5819775" cy="4210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1361207" y="5258498"/>
            <a:ext cx="38884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rgbClr val="0B03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Книга «Евангелия»</a:t>
            </a:r>
            <a:endParaRPr lang="ru-RU" sz="2800" dirty="0">
              <a:solidFill>
                <a:srgbClr val="0B036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7504" y="116633"/>
            <a:ext cx="6552728" cy="523220"/>
          </a:xfrm>
          <a:prstGeom prst="rect">
            <a:avLst/>
          </a:prstGeom>
          <a:ln>
            <a:prstDash val="sysDash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alt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ajestic X" pitchFamily="66" charset="0"/>
                <a:ea typeface="Meiryo UI" panose="020B0604030504040204" pitchFamily="34" charset="-128"/>
                <a:cs typeface="Meiryo UI" panose="020B0604030504040204" pitchFamily="34" charset="-128"/>
              </a:rPr>
              <a:t>Музей </a:t>
            </a:r>
            <a:r>
              <a:rPr lang="ru-RU" alt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ajestic X" pitchFamily="66" charset="0"/>
                <a:ea typeface="Meiryo UI" panose="020B0604030504040204" pitchFamily="34" charset="-128"/>
                <a:cs typeface="Meiryo UI" panose="020B0604030504040204" pitchFamily="34" charset="-128"/>
              </a:rPr>
              <a:t>«</a:t>
            </a:r>
            <a:r>
              <a:rPr lang="ru-RU" alt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ajestic X" pitchFamily="66" charset="0"/>
                <a:ea typeface="Meiryo UI" panose="020B0604030504040204" pitchFamily="34" charset="-128"/>
                <a:cs typeface="Meiryo UI" panose="020B0604030504040204" pitchFamily="34" charset="-128"/>
              </a:rPr>
              <a:t>Купеческая усадьба»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ajestic X" pitchFamily="66" charset="0"/>
              <a:ea typeface="Meiryo UI" panose="020B0604030504040204" pitchFamily="34" charset="-128"/>
              <a:cs typeface="Meiryo UI" panose="020B0604030504040204" pitchFamily="34" charset="-128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27984" y="594928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</a:rPr>
              <a:t>Экскурсия </a:t>
            </a:r>
          </a:p>
          <a:p>
            <a:pPr algn="ctr"/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</a:rPr>
              <a:t>по </a:t>
            </a:r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</a:rPr>
              <a:t>дому</a:t>
            </a:r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</a:rPr>
              <a:t>-</a:t>
            </a:r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</a:rPr>
              <a:t>музею купца </a:t>
            </a:r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</a:rPr>
              <a:t>Г.С Клепикова</a:t>
            </a:r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29494996"/>
      </p:ext>
    </p:extLst>
  </p:cSld>
  <p:clrMapOvr>
    <a:masterClrMapping/>
  </p:clrMapOvr>
  <p:transition spd="med" advClick="0" advTm="10000">
    <p:zoom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E:\IMG_3539.JPG"/>
          <p:cNvPicPr/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75554" y="1243646"/>
            <a:ext cx="5040561" cy="5688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107504" y="116632"/>
            <a:ext cx="6300192" cy="523220"/>
          </a:xfrm>
          <a:prstGeom prst="rect">
            <a:avLst/>
          </a:prstGeom>
          <a:ln>
            <a:prstDash val="sysDash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alt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ajestic X" pitchFamily="66" charset="0"/>
                <a:ea typeface="Meiryo UI" panose="020B0604030504040204" pitchFamily="34" charset="-128"/>
                <a:cs typeface="Meiryo UI" panose="020B0604030504040204" pitchFamily="34" charset="-128"/>
              </a:rPr>
              <a:t>Музей </a:t>
            </a:r>
            <a:r>
              <a:rPr lang="ru-RU" alt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ajestic X" pitchFamily="66" charset="0"/>
                <a:ea typeface="Meiryo UI" panose="020B0604030504040204" pitchFamily="34" charset="-128"/>
                <a:cs typeface="Meiryo UI" panose="020B0604030504040204" pitchFamily="34" charset="-128"/>
              </a:rPr>
              <a:t>«</a:t>
            </a:r>
            <a:r>
              <a:rPr lang="ru-RU" alt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ajestic X" pitchFamily="66" charset="0"/>
                <a:ea typeface="Meiryo UI" panose="020B0604030504040204" pitchFamily="34" charset="-128"/>
                <a:cs typeface="Meiryo UI" panose="020B0604030504040204" pitchFamily="34" charset="-128"/>
              </a:rPr>
              <a:t>Купеческая усадьба»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ajestic X" pitchFamily="66" charset="0"/>
              <a:ea typeface="Meiryo UI" panose="020B0604030504040204" pitchFamily="34" charset="-128"/>
              <a:cs typeface="Meiryo UI" panose="020B0604030504040204" pitchFamily="34" charset="-128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6211669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</a:rPr>
              <a:t>Экскурсия </a:t>
            </a:r>
          </a:p>
          <a:p>
            <a:pPr algn="ctr"/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</a:rPr>
              <a:t>по дому-музею купца Г.С Клепикова</a:t>
            </a:r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17573760"/>
      </p:ext>
    </p:extLst>
  </p:cSld>
  <p:clrMapOvr>
    <a:masterClrMapping/>
  </p:clrMapOvr>
  <p:transition spd="med" advClick="0" advTm="10000">
    <p:zoom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E:\IMG_3540.JPG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 rot="5400000">
            <a:off x="421873" y="1245939"/>
            <a:ext cx="4703367" cy="51810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107504" y="116633"/>
            <a:ext cx="6552728" cy="523220"/>
          </a:xfrm>
          <a:prstGeom prst="rect">
            <a:avLst/>
          </a:prstGeom>
          <a:ln>
            <a:prstDash val="sysDash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alt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ajestic X" pitchFamily="66" charset="0"/>
                <a:ea typeface="Meiryo UI" panose="020B0604030504040204" pitchFamily="34" charset="-128"/>
                <a:cs typeface="Meiryo UI" panose="020B0604030504040204" pitchFamily="34" charset="-128"/>
              </a:rPr>
              <a:t>Музей </a:t>
            </a:r>
            <a:r>
              <a:rPr lang="ru-RU" alt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ajestic X" pitchFamily="66" charset="0"/>
                <a:ea typeface="Meiryo UI" panose="020B0604030504040204" pitchFamily="34" charset="-128"/>
                <a:cs typeface="Meiryo UI" panose="020B0604030504040204" pitchFamily="34" charset="-128"/>
              </a:rPr>
              <a:t>«</a:t>
            </a:r>
            <a:r>
              <a:rPr lang="ru-RU" alt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ajestic X" pitchFamily="66" charset="0"/>
                <a:ea typeface="Meiryo UI" panose="020B0604030504040204" pitchFamily="34" charset="-128"/>
                <a:cs typeface="Meiryo UI" panose="020B0604030504040204" pitchFamily="34" charset="-128"/>
              </a:rPr>
              <a:t>Купеческая усадьба»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ajestic X" pitchFamily="66" charset="0"/>
              <a:ea typeface="Meiryo UI" panose="020B0604030504040204" pitchFamily="34" charset="-128"/>
              <a:cs typeface="Meiryo UI" panose="020B0604030504040204" pitchFamily="34" charset="-128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3968" y="609329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Экскурсия </a:t>
            </a:r>
          </a:p>
          <a:p>
            <a:pPr algn="ctr"/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по дому-музею купца Г.С Клепикова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46825617"/>
      </p:ext>
    </p:extLst>
  </p:cSld>
  <p:clrMapOvr>
    <a:masterClrMapping/>
  </p:clrMapOvr>
  <p:transition spd="med" advClick="0" advTm="10000">
    <p:zoom dir="in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167842" y="6093296"/>
            <a:ext cx="59761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</a:rPr>
              <a:t>Экскурсия </a:t>
            </a:r>
          </a:p>
          <a:p>
            <a:pPr algn="ctr"/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</a:rPr>
              <a:t>по дому-музею купца Г.С Клепикова</a:t>
            </a:r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Рисунок 4" descr="E:\IMG_3547.JPG"/>
          <p:cNvPicPr/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65310" y="1556792"/>
            <a:ext cx="5846850" cy="45097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107504" y="116633"/>
            <a:ext cx="6552728" cy="523220"/>
          </a:xfrm>
          <a:prstGeom prst="rect">
            <a:avLst/>
          </a:prstGeom>
          <a:ln>
            <a:prstDash val="sysDash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alt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ajestic X" pitchFamily="66" charset="0"/>
                <a:ea typeface="Meiryo UI" panose="020B0604030504040204" pitchFamily="34" charset="-128"/>
                <a:cs typeface="Meiryo UI" panose="020B0604030504040204" pitchFamily="34" charset="-128"/>
              </a:rPr>
              <a:t>Музей </a:t>
            </a:r>
            <a:r>
              <a:rPr lang="ru-RU" alt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ajestic X" pitchFamily="66" charset="0"/>
                <a:ea typeface="Meiryo UI" panose="020B0604030504040204" pitchFamily="34" charset="-128"/>
                <a:cs typeface="Meiryo UI" panose="020B0604030504040204" pitchFamily="34" charset="-128"/>
              </a:rPr>
              <a:t>«</a:t>
            </a:r>
            <a:r>
              <a:rPr lang="ru-RU" alt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ajestic X" pitchFamily="66" charset="0"/>
                <a:ea typeface="Meiryo UI" panose="020B0604030504040204" pitchFamily="34" charset="-128"/>
                <a:cs typeface="Meiryo UI" panose="020B0604030504040204" pitchFamily="34" charset="-128"/>
              </a:rPr>
              <a:t>Купеческая усадьба»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ajestic X" pitchFamily="66" charset="0"/>
              <a:ea typeface="Meiryo UI" panose="020B0604030504040204" pitchFamily="34" charset="-128"/>
              <a:cs typeface="Meiryo UI" panose="020B0604030504040204" pitchFamily="34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00305163"/>
      </p:ext>
    </p:extLst>
  </p:cSld>
  <p:clrMapOvr>
    <a:masterClrMapping/>
  </p:clrMapOvr>
  <p:transition spd="med" advClick="0" advTm="10000">
    <p:zoom dir="in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44824"/>
            <a:ext cx="7499350" cy="41751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1800" cap="none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завершении экскурсии дети играли в игру </a:t>
            </a:r>
            <a:r>
              <a:rPr lang="ru-RU" sz="1800" b="1" cap="none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«Найди место»</a:t>
            </a:r>
            <a:endParaRPr lang="ru-RU" sz="1800" b="1" cap="none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1" name="Рисунок 2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55576" y="2276872"/>
            <a:ext cx="7129164" cy="28085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95536" y="116632"/>
            <a:ext cx="8496944" cy="523220"/>
          </a:xfrm>
          <a:prstGeom prst="rect">
            <a:avLst/>
          </a:prstGeom>
          <a:ln>
            <a:prstDash val="sysDash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alt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ajestic X" pitchFamily="66" charset="0"/>
                <a:ea typeface="Meiryo UI" panose="020B0604030504040204" pitchFamily="34" charset="-128"/>
                <a:cs typeface="Meiryo UI" panose="020B0604030504040204" pitchFamily="34" charset="-128"/>
              </a:rPr>
              <a:t>Музей </a:t>
            </a:r>
            <a:r>
              <a:rPr lang="ru-RU" alt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ajestic X" pitchFamily="66" charset="0"/>
                <a:ea typeface="Meiryo UI" panose="020B0604030504040204" pitchFamily="34" charset="-128"/>
                <a:cs typeface="Meiryo UI" panose="020B0604030504040204" pitchFamily="34" charset="-128"/>
              </a:rPr>
              <a:t>«</a:t>
            </a:r>
            <a:r>
              <a:rPr lang="ru-RU" alt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ajestic X" pitchFamily="66" charset="0"/>
                <a:ea typeface="Meiryo UI" panose="020B0604030504040204" pitchFamily="34" charset="-128"/>
                <a:cs typeface="Meiryo UI" panose="020B0604030504040204" pitchFamily="34" charset="-128"/>
              </a:rPr>
              <a:t>Купеческая усадьба»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ajestic X" pitchFamily="66" charset="0"/>
              <a:ea typeface="Meiryo UI" panose="020B0604030504040204" pitchFamily="34" charset="-128"/>
              <a:cs typeface="Meiryo UI" panose="020B0604030504040204" pitchFamily="34" charset="-128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3968" y="602128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Экскурсия </a:t>
            </a:r>
          </a:p>
          <a:p>
            <a:pPr algn="ctr"/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по дому-музею купца Г.С Клепикова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 advClick="0" advTm="10000">
    <p:zoom dir="in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264" y="0"/>
            <a:ext cx="9144264" cy="6857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3383360" y="116632"/>
            <a:ext cx="57606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ajestic X" pitchFamily="66" charset="0"/>
                <a:ea typeface="Meiryo UI" panose="020B0604030504040204" pitchFamily="34" charset="-128"/>
                <a:cs typeface="Meiryo UI" panose="020B0604030504040204" pitchFamily="34" charset="-128"/>
              </a:rPr>
              <a:t>Музей </a:t>
            </a:r>
          </a:p>
          <a:p>
            <a:pPr algn="ctr"/>
            <a:r>
              <a:rPr lang="ru-RU" alt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ajestic X" pitchFamily="66" charset="0"/>
                <a:ea typeface="Meiryo UI" panose="020B0604030504040204" pitchFamily="34" charset="-128"/>
                <a:cs typeface="Meiryo UI" panose="020B0604030504040204" pitchFamily="34" charset="-128"/>
              </a:rPr>
              <a:t>«Купеческая усадьба»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ajestic X" pitchFamily="66" charset="0"/>
              <a:ea typeface="Meiryo UI" panose="020B0604030504040204" pitchFamily="34" charset="-128"/>
              <a:cs typeface="Meiryo UI" panose="020B0604030504040204" pitchFamily="34" charset="-128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2492896"/>
            <a:ext cx="7560840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buClr>
                <a:schemeClr val="tx1">
                  <a:shade val="95000"/>
                </a:schemeClr>
              </a:buClr>
              <a:defRPr/>
            </a:pPr>
            <a:r>
              <a:rPr lang="ru-RU" sz="4800" b="1" dirty="0" smtClean="0">
                <a:ln/>
                <a:solidFill>
                  <a:srgbClr val="0070C0"/>
                </a:solidFill>
                <a:latin typeface="Bookman Old Style" pitchFamily="18" charset="0"/>
                <a:cs typeface="Arial" charset="0"/>
              </a:rPr>
              <a:t>До новых встреч!</a:t>
            </a:r>
            <a:endParaRPr lang="ru-RU" sz="4800" b="1" dirty="0">
              <a:ln/>
              <a:solidFill>
                <a:srgbClr val="0070C0"/>
              </a:solidFill>
              <a:latin typeface="Bookman Old Style" pitchFamily="18" charset="0"/>
              <a:cs typeface="Arial" charset="0"/>
            </a:endParaRPr>
          </a:p>
        </p:txBody>
      </p:sp>
      <p:pic>
        <p:nvPicPr>
          <p:cNvPr id="3" name="Picture 2" descr="C:\Users\1\Desktop\2-1_5497d9b2045c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627784" y="3212976"/>
            <a:ext cx="3654257" cy="2437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874726979"/>
      </p:ext>
    </p:extLst>
  </p:cSld>
  <p:clrMapOvr>
    <a:masterClrMapping/>
  </p:clrMapOvr>
  <p:transition spd="med" advClick="0" advTm="10000">
    <p:zoom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urgut09.ru/images/uorg/aphoto/.thumb/tmm1000x1000_a00f0a4a-83c7-41c0-9e2e-4e7d149cd5a3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-15986"/>
          <a:stretch/>
        </p:blipFill>
        <p:spPr bwMode="auto">
          <a:xfrm>
            <a:off x="160850" y="1409874"/>
            <a:ext cx="5894853" cy="52901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028928" y="3006742"/>
            <a:ext cx="309634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Comic Sans MS" panose="030F0702030302020204" pitchFamily="66" charset="0"/>
              </a:rPr>
              <a:t>Музей «Купеческая усадьба» находится на улице Просвещения города Сургут Ханты-Мансийского автономного округа-Юрга Тюменской области Российской Федерации. Он расположен на своем историческом месте в окружении современной застройки панельных жилых домов.</a:t>
            </a:r>
            <a:r>
              <a:rPr lang="ru-RU" dirty="0" smtClean="0">
                <a:latin typeface="Comic Sans MS" panose="030F0702030302020204" pitchFamily="66" charset="0"/>
              </a:rPr>
              <a:t>.</a:t>
            </a: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116633"/>
            <a:ext cx="6552728" cy="523220"/>
          </a:xfrm>
          <a:prstGeom prst="rect">
            <a:avLst/>
          </a:prstGeom>
          <a:ln>
            <a:prstDash val="sysDash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alt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ajestic X" pitchFamily="66" charset="0"/>
                <a:ea typeface="Meiryo UI" panose="020B0604030504040204" pitchFamily="34" charset="-128"/>
                <a:cs typeface="Meiryo UI" panose="020B0604030504040204" pitchFamily="34" charset="-128"/>
              </a:rPr>
              <a:t>Музей </a:t>
            </a:r>
            <a:r>
              <a:rPr lang="ru-RU" alt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ajestic X" pitchFamily="66" charset="0"/>
                <a:ea typeface="Meiryo UI" panose="020B0604030504040204" pitchFamily="34" charset="-128"/>
                <a:cs typeface="Meiryo UI" panose="020B0604030504040204" pitchFamily="34" charset="-128"/>
              </a:rPr>
              <a:t>«</a:t>
            </a:r>
            <a:r>
              <a:rPr lang="ru-RU" alt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ajestic X" pitchFamily="66" charset="0"/>
                <a:ea typeface="Meiryo UI" panose="020B0604030504040204" pitchFamily="34" charset="-128"/>
                <a:cs typeface="Meiryo UI" panose="020B0604030504040204" pitchFamily="34" charset="-128"/>
              </a:rPr>
              <a:t>Купеческая усадьба»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ajestic X" pitchFamily="66" charset="0"/>
              <a:ea typeface="Meiryo UI" panose="020B0604030504040204" pitchFamily="34" charset="-128"/>
              <a:cs typeface="Meiryo UI" panose="020B0604030504040204" pitchFamily="34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46466955"/>
      </p:ext>
    </p:extLst>
  </p:cSld>
  <p:clrMapOvr>
    <a:masterClrMapping/>
  </p:clrMapOvr>
  <p:transition spd="med" advClick="0" advTm="10000">
    <p:zoom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rs3.4sqi.net/img/general/960x720/80850180_IxbPT9nSijA-TzJnApSJtFTWqfyaaG210gnviEJQn1w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0" y="1712574"/>
            <a:ext cx="5981308" cy="49519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940152" y="2852936"/>
            <a:ext cx="309634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Галактион Степанович </a:t>
            </a:r>
            <a:r>
              <a:rPr lang="ru-RU" dirty="0">
                <a:latin typeface="Comic Sans MS" panose="030F0702030302020204" pitchFamily="66" charset="0"/>
              </a:rPr>
              <a:t>– строитель и первый хозяин Купеческой усадьбы, которая связывает прошлое и настоящее Сургута. Купеческая усадьба является памятником архитектуры конца XIX в. и входит в структуру </a:t>
            </a:r>
            <a:r>
              <a:rPr lang="ru-RU" dirty="0" err="1">
                <a:latin typeface="Comic Sans MS" panose="030F0702030302020204" pitchFamily="66" charset="0"/>
              </a:rPr>
              <a:t>Сургутского</a:t>
            </a:r>
            <a:r>
              <a:rPr lang="ru-RU" dirty="0">
                <a:latin typeface="Comic Sans MS" panose="030F0702030302020204" pitchFamily="66" charset="0"/>
              </a:rPr>
              <a:t> краеведческого музея.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116633"/>
            <a:ext cx="6552728" cy="523220"/>
          </a:xfrm>
          <a:prstGeom prst="rect">
            <a:avLst/>
          </a:prstGeom>
          <a:ln>
            <a:prstDash val="sysDash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alt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ajestic X" pitchFamily="66" charset="0"/>
                <a:ea typeface="Meiryo UI" panose="020B0604030504040204" pitchFamily="34" charset="-128"/>
                <a:cs typeface="Meiryo UI" panose="020B0604030504040204" pitchFamily="34" charset="-128"/>
              </a:rPr>
              <a:t>Музей </a:t>
            </a:r>
            <a:r>
              <a:rPr lang="ru-RU" alt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ajestic X" pitchFamily="66" charset="0"/>
                <a:ea typeface="Meiryo UI" panose="020B0604030504040204" pitchFamily="34" charset="-128"/>
                <a:cs typeface="Meiryo UI" panose="020B0604030504040204" pitchFamily="34" charset="-128"/>
              </a:rPr>
              <a:t>«</a:t>
            </a:r>
            <a:r>
              <a:rPr lang="ru-RU" alt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ajestic X" pitchFamily="66" charset="0"/>
                <a:ea typeface="Meiryo UI" panose="020B0604030504040204" pitchFamily="34" charset="-128"/>
                <a:cs typeface="Meiryo UI" panose="020B0604030504040204" pitchFamily="34" charset="-128"/>
              </a:rPr>
              <a:t>Купеческая усадьба»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ajestic X" pitchFamily="66" charset="0"/>
              <a:ea typeface="Meiryo UI" panose="020B0604030504040204" pitchFamily="34" charset="-128"/>
              <a:cs typeface="Meiryo UI" panose="020B0604030504040204" pitchFamily="34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67419289"/>
      </p:ext>
    </p:extLst>
  </p:cSld>
  <p:clrMapOvr>
    <a:masterClrMapping/>
  </p:clrMapOvr>
  <p:transition spd="med" advClick="0" advTm="10000">
    <p:zoom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556792"/>
            <a:ext cx="8712968" cy="1296144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600" b="1" cap="none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1600" cap="none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1600" cap="none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cap="none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познакомить детей с подлинными атрибутами купеческого быта: предметы мебели, игрушки и аксессуары, использовавшиеся в быту </a:t>
            </a:r>
            <a:r>
              <a:rPr lang="ru-RU" sz="1600" cap="none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сургутского</a:t>
            </a:r>
            <a:r>
              <a:rPr lang="ru-RU" sz="1600" cap="none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зажиточного населения конца XIX – начала XX вв. Прикоснуться к прошлому и открыть для себя новую жизнь старого дома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9" name="Рисунок 2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716016" y="2708920"/>
            <a:ext cx="4283968" cy="28519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0" name="Рисунок 3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7504" y="3501008"/>
            <a:ext cx="4526824" cy="3011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23528" y="116633"/>
            <a:ext cx="8640960" cy="523220"/>
          </a:xfrm>
          <a:prstGeom prst="rect">
            <a:avLst/>
          </a:prstGeom>
          <a:ln>
            <a:prstDash val="sysDash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alt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ajestic X" pitchFamily="66" charset="0"/>
                <a:ea typeface="Meiryo UI" panose="020B0604030504040204" pitchFamily="34" charset="-128"/>
                <a:cs typeface="Meiryo UI" panose="020B0604030504040204" pitchFamily="34" charset="-128"/>
              </a:rPr>
              <a:t>Музей </a:t>
            </a:r>
            <a:r>
              <a:rPr lang="ru-RU" alt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ajestic X" pitchFamily="66" charset="0"/>
                <a:ea typeface="Meiryo UI" panose="020B0604030504040204" pitchFamily="34" charset="-128"/>
                <a:cs typeface="Meiryo UI" panose="020B0604030504040204" pitchFamily="34" charset="-128"/>
              </a:rPr>
              <a:t>«</a:t>
            </a:r>
            <a:r>
              <a:rPr lang="ru-RU" alt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ajestic X" pitchFamily="66" charset="0"/>
                <a:ea typeface="Meiryo UI" panose="020B0604030504040204" pitchFamily="34" charset="-128"/>
                <a:cs typeface="Meiryo UI" panose="020B0604030504040204" pitchFamily="34" charset="-128"/>
              </a:rPr>
              <a:t>Купеческая усадьба»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ajestic X" pitchFamily="66" charset="0"/>
              <a:ea typeface="Meiryo UI" panose="020B0604030504040204" pitchFamily="34" charset="-128"/>
              <a:cs typeface="Meiryo UI" panose="020B0604030504040204" pitchFamily="34" charset="-128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6093296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</a:rPr>
              <a:t>Экскурсия </a:t>
            </a:r>
          </a:p>
          <a:p>
            <a:pPr algn="ctr"/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</a:rPr>
              <a:t>по музею - дома купца Г.С Клепикова</a:t>
            </a:r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 advClick="0" advTm="10000">
    <p:zoom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916832"/>
            <a:ext cx="8252717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800" cap="none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Русская красавица Василиса, рассказала детям, что дом купца Клепикова уже более 100 лет стоит на месте своего основания и хранит </a:t>
            </a:r>
            <a:r>
              <a:rPr lang="ru-RU" sz="1800" cap="none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сургутские</a:t>
            </a:r>
            <a:r>
              <a:rPr lang="ru-RU" sz="1800" cap="none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традиции. 	В экспозиции дома представлены подлинные атрибуты купеческого быта и русской старожильческой культуры кон. XIX - </a:t>
            </a:r>
            <a:r>
              <a:rPr lang="ru-RU" sz="1800" cap="none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</a:t>
            </a:r>
            <a:r>
              <a:rPr lang="ru-RU" sz="1800" cap="none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XX в </a:t>
            </a:r>
            <a:endParaRPr lang="ru-RU" sz="1800" cap="none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3" name="Рисунок 2"/>
          <p:cNvPicPr>
            <a:picLocks noChangeAspect="1"/>
          </p:cNvPicPr>
          <p:nvPr/>
        </p:nvPicPr>
        <p:blipFill>
          <a:blip r:embed="rId2" cstate="screen"/>
          <a:srcRect l="-7"/>
          <a:stretch>
            <a:fillRect/>
          </a:stretch>
        </p:blipFill>
        <p:spPr bwMode="auto">
          <a:xfrm>
            <a:off x="1403648" y="3068960"/>
            <a:ext cx="5616624" cy="20158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23528" y="116633"/>
            <a:ext cx="8640960" cy="523220"/>
          </a:xfrm>
          <a:prstGeom prst="rect">
            <a:avLst/>
          </a:prstGeom>
          <a:ln>
            <a:prstDash val="sysDash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alt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ajestic X" pitchFamily="66" charset="0"/>
                <a:ea typeface="Meiryo UI" panose="020B0604030504040204" pitchFamily="34" charset="-128"/>
                <a:cs typeface="Meiryo UI" panose="020B0604030504040204" pitchFamily="34" charset="-128"/>
              </a:rPr>
              <a:t>Музей </a:t>
            </a:r>
            <a:r>
              <a:rPr lang="ru-RU" alt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ajestic X" pitchFamily="66" charset="0"/>
                <a:ea typeface="Meiryo UI" panose="020B0604030504040204" pitchFamily="34" charset="-128"/>
                <a:cs typeface="Meiryo UI" panose="020B0604030504040204" pitchFamily="34" charset="-128"/>
              </a:rPr>
              <a:t>«</a:t>
            </a:r>
            <a:r>
              <a:rPr lang="ru-RU" alt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ajestic X" pitchFamily="66" charset="0"/>
                <a:ea typeface="Meiryo UI" panose="020B0604030504040204" pitchFamily="34" charset="-128"/>
                <a:cs typeface="Meiryo UI" panose="020B0604030504040204" pitchFamily="34" charset="-128"/>
              </a:rPr>
              <a:t>Купеческая усадьба»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ajestic X" pitchFamily="66" charset="0"/>
              <a:ea typeface="Meiryo UI" panose="020B0604030504040204" pitchFamily="34" charset="-128"/>
              <a:cs typeface="Meiryo UI" panose="020B0604030504040204" pitchFamily="34" charset="-128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6093296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</a:rPr>
              <a:t>Экскурсия </a:t>
            </a:r>
          </a:p>
          <a:p>
            <a:pPr algn="ctr"/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</a:rPr>
              <a:t>по дому-музею купца Г.С Клепикова</a:t>
            </a:r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 advClick="0" advTm="10000">
    <p:zoom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556792"/>
            <a:ext cx="8136904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800" cap="none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познакомились с </a:t>
            </a:r>
            <a:r>
              <a:rPr lang="ru-RU" sz="1800" b="1" cap="none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избой</a:t>
            </a:r>
            <a:r>
              <a:rPr lang="ru-RU" sz="1800" cap="none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помещением где находиться печь, в которой раньше пекли хлеб, варили щи, а также с кухонной посудой: чугун, ухват, сковорода, сковородник.</a:t>
            </a:r>
            <a:endParaRPr lang="ru-RU" sz="1800" cap="none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1" name="Рисунок 2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5812" y="2708920"/>
            <a:ext cx="8138032" cy="2952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23528" y="116633"/>
            <a:ext cx="8640960" cy="523220"/>
          </a:xfrm>
          <a:prstGeom prst="rect">
            <a:avLst/>
          </a:prstGeom>
          <a:ln>
            <a:prstDash val="sysDash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alt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ajestic X" pitchFamily="66" charset="0"/>
                <a:ea typeface="Meiryo UI" panose="020B0604030504040204" pitchFamily="34" charset="-128"/>
                <a:cs typeface="Meiryo UI" panose="020B0604030504040204" pitchFamily="34" charset="-128"/>
              </a:rPr>
              <a:t>Музей </a:t>
            </a:r>
            <a:r>
              <a:rPr lang="ru-RU" alt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ajestic X" pitchFamily="66" charset="0"/>
                <a:ea typeface="Meiryo UI" panose="020B0604030504040204" pitchFamily="34" charset="-128"/>
                <a:cs typeface="Meiryo UI" panose="020B0604030504040204" pitchFamily="34" charset="-128"/>
              </a:rPr>
              <a:t>«</a:t>
            </a:r>
            <a:r>
              <a:rPr lang="ru-RU" alt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ajestic X" pitchFamily="66" charset="0"/>
                <a:ea typeface="Meiryo UI" panose="020B0604030504040204" pitchFamily="34" charset="-128"/>
                <a:cs typeface="Meiryo UI" panose="020B0604030504040204" pitchFamily="34" charset="-128"/>
              </a:rPr>
              <a:t>Купеческая усадьба»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ajestic X" pitchFamily="66" charset="0"/>
              <a:ea typeface="Meiryo UI" panose="020B0604030504040204" pitchFamily="34" charset="-128"/>
              <a:cs typeface="Meiryo UI" panose="020B0604030504040204" pitchFamily="34" charset="-128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27984" y="6093296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</a:rPr>
              <a:t>Экскурсия </a:t>
            </a:r>
          </a:p>
          <a:p>
            <a:pPr algn="ctr"/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</a:rPr>
              <a:t>по дому-музею купца Г.С Клепикова</a:t>
            </a:r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 advClick="0" advTm="10000">
    <p:zoom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1556792"/>
            <a:ext cx="6264696" cy="136842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600" b="1" cap="none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Сени</a:t>
            </a:r>
            <a:r>
              <a:rPr lang="ru-RU" sz="1600" cap="none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входная часть традиционного русского дома, где обычно снимают верхнюю одежду и обувь.</a:t>
            </a:r>
            <a:br>
              <a:rPr lang="ru-RU" sz="1600" cap="none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cap="none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холодной кладовой для продуктов питания, для разного инвентаря, не поместившегося в дом</a:t>
            </a:r>
            <a:endParaRPr lang="ru-RU" sz="1600" cap="none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7" name="Рисунок 2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716016" y="2852936"/>
            <a:ext cx="4104456" cy="33310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8" name="Рисунок 3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9512" y="2780928"/>
            <a:ext cx="4564054" cy="30445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23528" y="188640"/>
            <a:ext cx="8640960" cy="523220"/>
          </a:xfrm>
          <a:prstGeom prst="rect">
            <a:avLst/>
          </a:prstGeom>
          <a:ln>
            <a:prstDash val="sysDash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alt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ajestic X" pitchFamily="66" charset="0"/>
                <a:ea typeface="Meiryo UI" panose="020B0604030504040204" pitchFamily="34" charset="-128"/>
                <a:cs typeface="Meiryo UI" panose="020B0604030504040204" pitchFamily="34" charset="-128"/>
              </a:rPr>
              <a:t>Музей </a:t>
            </a:r>
            <a:r>
              <a:rPr lang="ru-RU" alt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ajestic X" pitchFamily="66" charset="0"/>
                <a:ea typeface="Meiryo UI" panose="020B0604030504040204" pitchFamily="34" charset="-128"/>
                <a:cs typeface="Meiryo UI" panose="020B0604030504040204" pitchFamily="34" charset="-128"/>
              </a:rPr>
              <a:t>«</a:t>
            </a:r>
            <a:r>
              <a:rPr lang="ru-RU" alt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ajestic X" pitchFamily="66" charset="0"/>
                <a:ea typeface="Meiryo UI" panose="020B0604030504040204" pitchFamily="34" charset="-128"/>
                <a:cs typeface="Meiryo UI" panose="020B0604030504040204" pitchFamily="34" charset="-128"/>
              </a:rPr>
              <a:t>Купеческая усадьба»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ajestic X" pitchFamily="66" charset="0"/>
              <a:ea typeface="Meiryo UI" panose="020B0604030504040204" pitchFamily="34" charset="-128"/>
              <a:cs typeface="Meiryo UI" panose="020B0604030504040204" pitchFamily="34" charset="-128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6211669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</a:rPr>
              <a:t>Экскурсия </a:t>
            </a:r>
          </a:p>
          <a:p>
            <a:pPr algn="ctr"/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</a:rPr>
              <a:t>по дому-музею купца Г.С Клепикова</a:t>
            </a:r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 advClick="0" advTm="10000">
    <p:zoom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772816"/>
            <a:ext cx="4896544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800" b="1" cap="none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Кабинет</a:t>
            </a:r>
            <a:r>
              <a:rPr lang="ru-RU" sz="1800" cap="none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где купец Клепиков вел свои дела, подсчитывал денежки, прибыль от проданного товара, встречался с друзьями</a:t>
            </a:r>
            <a:endParaRPr lang="ru-RU" sz="1800" cap="none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5" name="Рисунок 3"/>
          <p:cNvPicPr>
            <a:picLocks noChangeAspect="1"/>
          </p:cNvPicPr>
          <p:nvPr/>
        </p:nvPicPr>
        <p:blipFill>
          <a:blip r:embed="rId2" cstate="screen"/>
          <a:srcRect r="-1382"/>
          <a:stretch>
            <a:fillRect/>
          </a:stretch>
        </p:blipFill>
        <p:spPr bwMode="auto">
          <a:xfrm>
            <a:off x="3563888" y="2771184"/>
            <a:ext cx="5580112" cy="39963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07504" y="116633"/>
            <a:ext cx="8928992" cy="523220"/>
          </a:xfrm>
          <a:prstGeom prst="rect">
            <a:avLst/>
          </a:prstGeom>
          <a:ln>
            <a:prstDash val="sysDash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alt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ajestic X" pitchFamily="66" charset="0"/>
                <a:ea typeface="Meiryo UI" panose="020B0604030504040204" pitchFamily="34" charset="-128"/>
                <a:cs typeface="Meiryo UI" panose="020B0604030504040204" pitchFamily="34" charset="-128"/>
              </a:rPr>
              <a:t>Музей </a:t>
            </a:r>
            <a:r>
              <a:rPr lang="ru-RU" alt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ajestic X" pitchFamily="66" charset="0"/>
                <a:ea typeface="Meiryo UI" panose="020B0604030504040204" pitchFamily="34" charset="-128"/>
                <a:cs typeface="Meiryo UI" panose="020B0604030504040204" pitchFamily="34" charset="-128"/>
              </a:rPr>
              <a:t>«</a:t>
            </a:r>
            <a:r>
              <a:rPr lang="ru-RU" alt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ajestic X" pitchFamily="66" charset="0"/>
                <a:ea typeface="Meiryo UI" panose="020B0604030504040204" pitchFamily="34" charset="-128"/>
                <a:cs typeface="Meiryo UI" panose="020B0604030504040204" pitchFamily="34" charset="-128"/>
              </a:rPr>
              <a:t>Купеческая усадьба»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ajestic X" pitchFamily="66" charset="0"/>
              <a:ea typeface="Meiryo UI" panose="020B0604030504040204" pitchFamily="34" charset="-128"/>
              <a:cs typeface="Meiryo UI" panose="020B0604030504040204" pitchFamily="34" charset="-128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5949280"/>
            <a:ext cx="35638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</a:rPr>
              <a:t>Экскурсия </a:t>
            </a:r>
          </a:p>
          <a:p>
            <a:pPr algn="ctr"/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</a:rPr>
              <a:t>по дому-музею купца Г.С Клепикова</a:t>
            </a:r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 advClick="0" advTm="10000">
    <p:zoom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412776"/>
            <a:ext cx="7920880" cy="926977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800" cap="none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Комната, </a:t>
            </a:r>
            <a:r>
              <a:rPr lang="ru-RU" sz="1800" b="1" cap="none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спальня</a:t>
            </a:r>
            <a:r>
              <a:rPr lang="ru-RU" sz="1800" cap="none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некогда жилого дома наполнена уникальными предметами старины и легендами о жизни прежних обитателей усадьбы </a:t>
            </a:r>
            <a:endParaRPr lang="ru-RU" sz="1800" cap="none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9" name="Рисунок 2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95736" y="2276872"/>
            <a:ext cx="3600648" cy="23999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40" name="Рисунок 3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3528" y="4581128"/>
            <a:ext cx="3240360" cy="21597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41" name="Рисунок 4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724128" y="1988840"/>
            <a:ext cx="3148112" cy="47242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07504" y="116633"/>
            <a:ext cx="8856984" cy="523220"/>
          </a:xfrm>
          <a:prstGeom prst="rect">
            <a:avLst/>
          </a:prstGeom>
          <a:ln>
            <a:prstDash val="sysDash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alt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ajestic X" pitchFamily="66" charset="0"/>
                <a:ea typeface="Meiryo UI" panose="020B0604030504040204" pitchFamily="34" charset="-128"/>
                <a:cs typeface="Meiryo UI" panose="020B0604030504040204" pitchFamily="34" charset="-128"/>
              </a:rPr>
              <a:t>Музей </a:t>
            </a:r>
            <a:r>
              <a:rPr lang="ru-RU" alt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ajestic X" pitchFamily="66" charset="0"/>
                <a:ea typeface="Meiryo UI" panose="020B0604030504040204" pitchFamily="34" charset="-128"/>
                <a:cs typeface="Meiryo UI" panose="020B0604030504040204" pitchFamily="34" charset="-128"/>
              </a:rPr>
              <a:t>«</a:t>
            </a:r>
            <a:r>
              <a:rPr lang="ru-RU" alt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ajestic X" pitchFamily="66" charset="0"/>
                <a:ea typeface="Meiryo UI" panose="020B0604030504040204" pitchFamily="34" charset="-128"/>
                <a:cs typeface="Meiryo UI" panose="020B0604030504040204" pitchFamily="34" charset="-128"/>
              </a:rPr>
              <a:t>Купеческая усадьба»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ajestic X" pitchFamily="66" charset="0"/>
              <a:ea typeface="Meiryo UI" panose="020B0604030504040204" pitchFamily="34" charset="-128"/>
              <a:cs typeface="Meiryo UI" panose="020B0604030504040204" pitchFamily="34" charset="-128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27784" y="6211669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</a:rPr>
              <a:t>Экскурсия </a:t>
            </a:r>
          </a:p>
          <a:p>
            <a:pPr algn="ctr"/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</a:rPr>
              <a:t>по музею - дома купца Г.С Клепикова</a:t>
            </a:r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8" name="Рисунок 2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195736" y="2204864"/>
            <a:ext cx="3600648" cy="23999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3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3528" y="4509120"/>
            <a:ext cx="3240360" cy="21597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10000">
    <p:zoom dir="in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256</TotalTime>
  <Words>371</Words>
  <Application>Microsoft Office PowerPoint</Application>
  <PresentationFormat>Экран (4:3)</PresentationFormat>
  <Paragraphs>60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Углы</vt:lpstr>
      <vt:lpstr>Слайд 1</vt:lpstr>
      <vt:lpstr>Слайд 2</vt:lpstr>
      <vt:lpstr>Слайд 3</vt:lpstr>
      <vt:lpstr>Цель:   познакомить детей с подлинными атрибутами купеческого быта: предметы мебели, игрушки и аксессуары, использовавшиеся в быту сургутского зажиточного населения конца XIX – начала XX вв. Прикоснуться к прошлому и открыть для себя новую жизнь старого дома </vt:lpstr>
      <vt:lpstr> Русская красавица Василиса, рассказала детям, что дом купца Клепикова уже более 100 лет стоит на месте своего основания и хранит сургутские традиции.  В экспозиции дома представлены подлинные атрибуты купеческого быта и русской старожильческой культуры кон. XIX - нач. XX в </vt:lpstr>
      <vt:lpstr>Дети познакомились с избой – помещением где находиться печь, в которой раньше пекли хлеб, варили щи, а также с кухонной посудой: чугун, ухват, сковорода, сковородник.</vt:lpstr>
      <vt:lpstr>Сени - входная часть традиционного русского дома, где обычно снимают верхнюю одежду и обувь. Является холодной кладовой для продуктов питания, для разного инвентаря, не поместившегося в дом</vt:lpstr>
      <vt:lpstr>Кабинет, где купец Клепиков вел свои дела, подсчитывал денежки, прибыль от проданного товара, встречался с друзьями</vt:lpstr>
      <vt:lpstr>Комната, спальня, некогда жилого дома наполнена уникальными предметами старины и легендами о жизни прежних обитателей усадьбы </vt:lpstr>
      <vt:lpstr> Детский уголок - в комнате представлена выставка, в которой воссоздана атмосфера далекого прошлого Сургута </vt:lpstr>
      <vt:lpstr>Гостиная – где купеческая семья могла принимать гостей</vt:lpstr>
      <vt:lpstr>Слайд 12</vt:lpstr>
      <vt:lpstr>Слайд 13</vt:lpstr>
      <vt:lpstr>Слайд 14</vt:lpstr>
      <vt:lpstr>Слайд 15</vt:lpstr>
      <vt:lpstr>Слайд 16</vt:lpstr>
      <vt:lpstr>В завершении экскурсии дети играли в игру «Найди место»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Мама</dc:creator>
  <cp:lastModifiedBy>папа</cp:lastModifiedBy>
  <cp:revision>26</cp:revision>
  <dcterms:created xsi:type="dcterms:W3CDTF">2015-11-01T19:30:25Z</dcterms:created>
  <dcterms:modified xsi:type="dcterms:W3CDTF">2016-04-10T17:18:14Z</dcterms:modified>
</cp:coreProperties>
</file>