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>
        <p:scale>
          <a:sx n="55" d="100"/>
          <a:sy n="55" d="100"/>
        </p:scale>
        <p:origin x="-9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Прямоугольник с двумя скругленными противолежащими углами 6"/>
          <p:cNvGrpSpPr>
            <a:grpSpLocks/>
          </p:cNvGrpSpPr>
          <p:nvPr/>
        </p:nvGrpSpPr>
        <p:grpSpPr bwMode="auto">
          <a:xfrm>
            <a:off x="152400" y="133350"/>
            <a:ext cx="8839200" cy="2530475"/>
            <a:chOff x="96" y="84"/>
            <a:chExt cx="5568" cy="1594"/>
          </a:xfrm>
        </p:grpSpPr>
        <p:pic>
          <p:nvPicPr>
            <p:cNvPr id="5" name="Прямоугольник с двумя скругленными противолежащими углами 6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6" y="84"/>
              <a:ext cx="5568" cy="1594"/>
            </a:xfrm>
            <a:prstGeom prst="rect">
              <a:avLst/>
            </a:prstGeom>
            <a:noFill/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58" y="147"/>
              <a:ext cx="5444" cy="1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Rockwell"/>
              </a:endParaRPr>
            </a:p>
          </p:txBody>
        </p:sp>
      </p:grp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63E3064-128A-46CB-A41A-48E78103B60C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10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C3ABC47-D2CE-4EA1-B0C5-1447C35E96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6BB72-10EE-4DB1-9E2C-7686EEC51E38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1BD7D-45C7-4F8A-B2F7-ADCDCA6605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60EA4-4B4A-4A58-9630-6C85C3D12F77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BBBA4-A3A0-4D09-BC90-EA926EE3A6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C36BF4-9DC4-47EE-A350-82C2D2CA13D6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F4FDEF-80C8-4663-9738-9400D87D8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D50F0AEC-8174-4BD9-9BAF-31E8226305F2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98B7B7D-C5C2-4C30-B2F4-35C903CEA1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345A8D-2039-4D49-8D1A-2DC7BE18B3A3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473264-E527-4DFC-BC60-68370601A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FA3CAF-4D11-4249-A75E-C037B62F687D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1DAC15-251B-4BD3-9C1F-73B337895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B0551F-756B-4983-BD61-15877E7CD087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797658-28CE-4F65-9614-1CEAB3E59B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F5FD0-23A8-4DD6-8784-DCD6D3763789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9F3E6-1A9D-4A0B-9EC3-DE345ADF7B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B27F42BB-7AFD-4B2E-8027-193C742D052F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57AAD14-566A-491C-AE1B-2AD90469E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FFAC7F1B-1435-4604-ACF6-AC3847F4CB84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E63D542-12B5-4B4F-9A8D-6497E4E5FB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7524B45-248C-4DA2-B4A8-3F714F5DD9B0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AB266ABD-5F52-4E49-9265-3F3DA7096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83" r:id="rId7"/>
    <p:sldLayoutId id="2147483690" r:id="rId8"/>
    <p:sldLayoutId id="2147483691" r:id="rId9"/>
    <p:sldLayoutId id="2147483682" r:id="rId10"/>
    <p:sldLayoutId id="2147483681" r:id="rId11"/>
  </p:sldLayoutIdLst>
  <p:transition/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325181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325181"/>
          </a:solidFill>
          <a:latin typeface="Cambria" pitchFamily="18" charset="0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325181"/>
          </a:solidFill>
          <a:latin typeface="Cambria" pitchFamily="18" charset="0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325181"/>
          </a:solidFill>
          <a:latin typeface="Cambria" pitchFamily="18" charset="0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325181"/>
          </a:solidFill>
          <a:latin typeface="Cambria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325181"/>
          </a:solidFill>
          <a:latin typeface="Cambria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325181"/>
          </a:solidFill>
          <a:latin typeface="Cambria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325181"/>
          </a:solidFill>
          <a:latin typeface="Cambria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325181"/>
          </a:solidFill>
          <a:latin typeface="Cambria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FEB80A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FEB80A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FEB80A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11" Type="http://schemas.openxmlformats.org/officeDocument/2006/relationships/image" Target="../media/image42.jpe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jpeg"/><Relationship Id="rId9" Type="http://schemas.openxmlformats.org/officeDocument/2006/relationships/image" Target="../media/image4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11" Type="http://schemas.openxmlformats.org/officeDocument/2006/relationships/image" Target="../media/image31.jpeg"/><Relationship Id="rId5" Type="http://schemas.openxmlformats.org/officeDocument/2006/relationships/image" Target="../media/image25.jpeg"/><Relationship Id="rId10" Type="http://schemas.openxmlformats.org/officeDocument/2006/relationships/image" Target="../media/image30.png"/><Relationship Id="rId4" Type="http://schemas.openxmlformats.org/officeDocument/2006/relationships/image" Target="../media/image24.jpeg"/><Relationship Id="rId9" Type="http://schemas.openxmlformats.org/officeDocument/2006/relationships/image" Target="../media/image2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4963" y="542925"/>
            <a:ext cx="8480425" cy="1743075"/>
          </a:xfrm>
        </p:spPr>
      </p:pic>
      <p:pic>
        <p:nvPicPr>
          <p:cNvPr id="13314" name="Рисунок 4" descr="25949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0338" y="2781300"/>
            <a:ext cx="3810000" cy="394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4427538" y="476250"/>
            <a:ext cx="36586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Rockwell"/>
              </a:rPr>
              <a:t>Перевозчикова </a:t>
            </a:r>
            <a:r>
              <a:rPr lang="ru-RU" dirty="0" err="1" smtClean="0">
                <a:latin typeface="Rockwell"/>
              </a:rPr>
              <a:t>альбина</a:t>
            </a:r>
            <a:r>
              <a:rPr lang="ru-RU" dirty="0" smtClean="0">
                <a:latin typeface="Rockwell"/>
              </a:rPr>
              <a:t> </a:t>
            </a:r>
            <a:r>
              <a:rPr lang="ru-RU" dirty="0" err="1" smtClean="0">
                <a:latin typeface="Rockwell"/>
              </a:rPr>
              <a:t>акрамовна</a:t>
            </a:r>
            <a:r>
              <a:rPr lang="en-US" dirty="0" smtClean="0">
                <a:latin typeface="Rockwell"/>
              </a:rPr>
              <a:t>}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1"/>
          <p:cNvSpPr txBox="1">
            <a:spLocks noChangeArrowheads="1"/>
          </p:cNvSpPr>
          <p:nvPr/>
        </p:nvSpPr>
        <p:spPr bwMode="auto">
          <a:xfrm>
            <a:off x="2987675" y="549275"/>
            <a:ext cx="29384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mbria" pitchFamily="18" charset="0"/>
              </a:rPr>
              <a:t>Отгадай ребусы</a:t>
            </a:r>
          </a:p>
        </p:txBody>
      </p:sp>
      <p:pic>
        <p:nvPicPr>
          <p:cNvPr id="3" name="Рисунок 2" descr="f_4763def8a3f90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484313"/>
            <a:ext cx="136842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Прямоугольник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9525" y="1384300"/>
            <a:ext cx="2146300" cy="1644650"/>
          </a:xfrm>
          <a:prstGeom prst="rect">
            <a:avLst/>
          </a:prstGeom>
          <a:noFill/>
        </p:spPr>
      </p:pic>
      <p:pic>
        <p:nvPicPr>
          <p:cNvPr id="5" name="Рисунок 4" descr="262_1_img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484313"/>
            <a:ext cx="1871663" cy="159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1439863" y="3825875"/>
            <a:ext cx="5472112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Прямоугольник 7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2863" y="3181350"/>
            <a:ext cx="2030412" cy="1646238"/>
          </a:xfrm>
          <a:prstGeom prst="rect">
            <a:avLst/>
          </a:prstGeom>
          <a:noFill/>
        </p:spPr>
      </p:pic>
      <p:pic>
        <p:nvPicPr>
          <p:cNvPr id="9" name="Прямоугольник 8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56325" y="1384300"/>
            <a:ext cx="2030413" cy="1644650"/>
          </a:xfrm>
          <a:prstGeom prst="rect">
            <a:avLst/>
          </a:prstGeom>
          <a:noFill/>
        </p:spPr>
      </p:pic>
      <p:pic>
        <p:nvPicPr>
          <p:cNvPr id="10" name="Рисунок 9" descr="1216179267846171547xeolhades_mouth_svg_hi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80063" y="3500438"/>
            <a:ext cx="1804987" cy="135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Прямоугольник 10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249238" y="3255963"/>
            <a:ext cx="1895476" cy="1644650"/>
          </a:xfrm>
          <a:prstGeom prst="rect">
            <a:avLst/>
          </a:prstGeom>
          <a:noFill/>
        </p:spPr>
      </p:pic>
      <p:pic>
        <p:nvPicPr>
          <p:cNvPr id="12" name="Рисунок 11" descr="1233837087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258888" y="3429000"/>
            <a:ext cx="208915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Прямоугольник 13"/>
          <p:cNvPicPr>
            <a:picLocks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097088" y="4906963"/>
            <a:ext cx="1998662" cy="1652587"/>
          </a:xfrm>
          <a:prstGeom prst="rect">
            <a:avLst/>
          </a:prstGeom>
          <a:noFill/>
        </p:spPr>
      </p:pic>
      <p:pic>
        <p:nvPicPr>
          <p:cNvPr id="15" name="Рисунок 14" descr="lobster[5].jp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924300" y="4941888"/>
            <a:ext cx="2232025" cy="16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113" y="5157788"/>
            <a:ext cx="7870825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На дворе – трава, на траве -  дрова.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Не руби дрова, на траве двора.</a:t>
            </a:r>
          </a:p>
        </p:txBody>
      </p:sp>
      <p:pic>
        <p:nvPicPr>
          <p:cNvPr id="24578" name="Рисунок 3" descr="8 0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249238"/>
            <a:ext cx="4968875" cy="491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249238"/>
            <a:ext cx="8540750" cy="1165225"/>
          </a:xfr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1. Закрепление правильного произношения звука «Р», знакомство с буквой «Р».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2. Развитие фонематического восприятия.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3. Подбор антонимов.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4. Произнесение звука «Р» в слогах, слоговых сочетаниях и словах.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5. Разгадывание ребусов. Словообразование.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6. </a:t>
            </a:r>
            <a:r>
              <a:rPr lang="ru-RU" dirty="0" err="1" smtClean="0"/>
              <a:t>Звуко-слоговой</a:t>
            </a:r>
            <a:r>
              <a:rPr lang="ru-RU" dirty="0" smtClean="0"/>
              <a:t> анализ.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7. Закрепление навыков по слогового чтения.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8. Произношение звука «Р» в скороговорках. Словотворчество детей.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249238"/>
            <a:ext cx="8242300" cy="1036637"/>
          </a:xfrm>
        </p:spPr>
      </p:pic>
      <p:pic>
        <p:nvPicPr>
          <p:cNvPr id="4" name="Содержимое 3" descr="Elartycoon@102136704_original_watermark1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68313" y="1557338"/>
            <a:ext cx="2087562" cy="1439862"/>
          </a:xfr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59113" y="2420938"/>
            <a:ext cx="3816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mbria" pitchFamily="18" charset="0"/>
              </a:rPr>
              <a:t>Мур-р-р-р,     мур-р-р-р</a:t>
            </a:r>
          </a:p>
        </p:txBody>
      </p:sp>
      <p:pic>
        <p:nvPicPr>
          <p:cNvPr id="8" name="Рисунок 7" descr="0_b3f5_52de95a3_XL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3141663"/>
            <a:ext cx="15113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916238" y="4005263"/>
            <a:ext cx="34559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mbria" pitchFamily="18" charset="0"/>
              </a:rPr>
              <a:t>Р-р-р-р-р,     р-р-р-р</a:t>
            </a:r>
          </a:p>
        </p:txBody>
      </p:sp>
      <p:pic>
        <p:nvPicPr>
          <p:cNvPr id="11" name="Содержимое 3" descr="0_3f41_618ff716_XL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313" y="5084763"/>
            <a:ext cx="18002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700338" y="5589588"/>
            <a:ext cx="30956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mbria" pitchFamily="18" charset="0"/>
              </a:rPr>
              <a:t>Кар-р-р,    кар-р-р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244112359_0lik.ru_f07de5b2cd55[1]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700213"/>
            <a:ext cx="6408737" cy="481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59338" y="2997200"/>
            <a:ext cx="165735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mbria" pitchFamily="18" charset="0"/>
              </a:rPr>
              <a:t>Согласный</a:t>
            </a:r>
          </a:p>
          <a:p>
            <a:r>
              <a:rPr lang="ru-RU" sz="2000">
                <a:latin typeface="Cambria" pitchFamily="18" charset="0"/>
              </a:rPr>
              <a:t>Твердый</a:t>
            </a:r>
          </a:p>
          <a:p>
            <a:r>
              <a:rPr lang="ru-RU" sz="2000">
                <a:latin typeface="Cambria" pitchFamily="18" charset="0"/>
              </a:rPr>
              <a:t>Звонкий</a:t>
            </a:r>
          </a:p>
          <a:p>
            <a:endParaRPr lang="ru-RU">
              <a:latin typeface="Cambria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68538" y="620713"/>
            <a:ext cx="324008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Cambria" pitchFamily="18" charset="0"/>
              </a:rPr>
              <a:t>Звук </a:t>
            </a:r>
            <a:r>
              <a:rPr lang="en-US" sz="4400" b="1">
                <a:latin typeface="Rockwell"/>
              </a:rPr>
              <a:t>{P}</a:t>
            </a:r>
            <a:endParaRPr lang="ru-RU" sz="4400" b="1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249238"/>
            <a:ext cx="8242300" cy="1165225"/>
          </a:xfr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8"/>
            <a:ext cx="5338763" cy="30781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Указательный с большим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Мы в кольцо соединим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Руки правой – указательный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К кольцу слева прислоним.</a:t>
            </a:r>
          </a:p>
        </p:txBody>
      </p:sp>
      <p:pic>
        <p:nvPicPr>
          <p:cNvPr id="5" name="Рисунок 4" descr="Безымянный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1773238"/>
            <a:ext cx="2936875" cy="234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51104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052513"/>
            <a:ext cx="1944687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1233837087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1052513"/>
            <a:ext cx="1871662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lobster[5]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6825" y="1052513"/>
            <a:ext cx="2087563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1017329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2997200"/>
            <a:ext cx="25558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b-pear2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48038" y="2852738"/>
            <a:ext cx="172878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pomegranate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35600" y="2852738"/>
            <a:ext cx="16065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0111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5288" y="4724400"/>
            <a:ext cx="237648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1163615425_g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03575" y="4652963"/>
            <a:ext cx="201612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12530807542749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292725" y="4652963"/>
            <a:ext cx="1871663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7235825" y="1628775"/>
          <a:ext cx="1512168" cy="6588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04056"/>
                <a:gridCol w="504056"/>
                <a:gridCol w="504056"/>
              </a:tblGrid>
              <a:tr h="6588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7380288" y="3500438"/>
          <a:ext cx="1512168" cy="6588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04056"/>
                <a:gridCol w="504056"/>
                <a:gridCol w="504056"/>
              </a:tblGrid>
              <a:tr h="6588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7235825" y="5445125"/>
          <a:ext cx="1512168" cy="6588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04056"/>
                <a:gridCol w="504056"/>
                <a:gridCol w="504056"/>
              </a:tblGrid>
              <a:tr h="6588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Овал 16"/>
          <p:cNvSpPr/>
          <p:nvPr/>
        </p:nvSpPr>
        <p:spPr>
          <a:xfrm>
            <a:off x="7308850" y="1773238"/>
            <a:ext cx="358775" cy="360362"/>
          </a:xfrm>
          <a:prstGeom prst="ellipse">
            <a:avLst/>
          </a:prstGeom>
          <a:solidFill>
            <a:srgbClr val="FF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885113" y="3573463"/>
            <a:ext cx="431800" cy="5032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8243888" y="5516563"/>
            <a:ext cx="431800" cy="5048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75" name="TextBox 19"/>
          <p:cNvSpPr txBox="1">
            <a:spLocks noChangeArrowheads="1"/>
          </p:cNvSpPr>
          <p:nvPr/>
        </p:nvSpPr>
        <p:spPr bwMode="auto">
          <a:xfrm>
            <a:off x="2124075" y="476250"/>
            <a:ext cx="5938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mbria" pitchFamily="18" charset="0"/>
              </a:rPr>
              <a:t>Определение место звука «Р» в словах</a:t>
            </a:r>
            <a:r>
              <a:rPr lang="ru-RU" b="1">
                <a:latin typeface="Cambria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fb0fa70553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989138"/>
            <a:ext cx="15049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little_match_girl-75680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1989138"/>
            <a:ext cx="13684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masha1109-dolcegabbana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4292600"/>
            <a:ext cx="13684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3e248de88f20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19250" y="4292600"/>
            <a:ext cx="23050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mk-d3050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6463" y="2276475"/>
            <a:ext cx="1295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e15e6e15339a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76600" y="1628775"/>
            <a:ext cx="1366838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134616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067175" y="4292600"/>
            <a:ext cx="14414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princ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80063" y="4292600"/>
            <a:ext cx="14239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Salt-iod-01_500.gif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95963" y="2133600"/>
            <a:ext cx="172878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big_2.jp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235825" y="2420938"/>
            <a:ext cx="165735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09550" y="692150"/>
            <a:ext cx="8934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mbria" pitchFamily="18" charset="0"/>
              </a:rPr>
              <a:t>Слова, противоположные по смыслу со звуком «Р»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4213" y="1989138"/>
            <a:ext cx="3887787" cy="1816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РА – РО – РУ – РЫ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АР – ОР – УР - ЫР</a:t>
            </a:r>
          </a:p>
        </p:txBody>
      </p:sp>
      <p:pic>
        <p:nvPicPr>
          <p:cNvPr id="4" name="Рисунок 3" descr="1252290250_kazkovi-2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1268413"/>
            <a:ext cx="3519487" cy="49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79613" y="692150"/>
            <a:ext cx="5880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mbria" pitchFamily="18" charset="0"/>
              </a:rPr>
              <a:t>Произнесение звука </a:t>
            </a:r>
            <a:r>
              <a:rPr lang="en-US" sz="2800" b="1">
                <a:latin typeface="Rockwell"/>
              </a:rPr>
              <a:t>{P}</a:t>
            </a:r>
            <a:r>
              <a:rPr lang="ru-RU" sz="2800" b="1">
                <a:latin typeface="Cambria" pitchFamily="18" charset="0"/>
              </a:rPr>
              <a:t> в слогах.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68538" y="549275"/>
            <a:ext cx="56515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mbria" pitchFamily="18" charset="0"/>
              </a:rPr>
              <a:t>Закончи слова, добавляя слоги</a:t>
            </a:r>
            <a:r>
              <a:rPr lang="ru-RU" sz="2800">
                <a:latin typeface="Cambria" pitchFamily="18" charset="0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27088" y="1989138"/>
            <a:ext cx="3228975" cy="35083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Cambria" pitchFamily="18" charset="0"/>
              </a:rPr>
              <a:t>РА</a:t>
            </a:r>
          </a:p>
          <a:p>
            <a:r>
              <a:rPr lang="ru-RU" sz="2800">
                <a:latin typeface="Cambria" pitchFamily="18" charset="0"/>
              </a:rPr>
              <a:t>Но…, го…, ко… .</a:t>
            </a:r>
          </a:p>
          <a:p>
            <a:r>
              <a:rPr lang="ru-RU" sz="2800">
                <a:latin typeface="Cambria" pitchFamily="18" charset="0"/>
              </a:rPr>
              <a:t>…ма, …дуга, …кета.</a:t>
            </a:r>
          </a:p>
          <a:p>
            <a:r>
              <a:rPr lang="ru-RU" sz="2800">
                <a:solidFill>
                  <a:srgbClr val="FF0000"/>
                </a:solidFill>
                <a:latin typeface="Cambria" pitchFamily="18" charset="0"/>
              </a:rPr>
              <a:t>РО</a:t>
            </a:r>
          </a:p>
          <a:p>
            <a:r>
              <a:rPr lang="ru-RU" sz="2800">
                <a:latin typeface="Cambria" pitchFamily="18" charset="0"/>
              </a:rPr>
              <a:t>Ут…, мет…, вед… .</a:t>
            </a:r>
          </a:p>
          <a:p>
            <a:r>
              <a:rPr lang="ru-RU" sz="2800">
                <a:latin typeface="Cambria" pitchFamily="18" charset="0"/>
              </a:rPr>
              <a:t>…га, …ща, …дина.</a:t>
            </a:r>
          </a:p>
          <a:p>
            <a:endParaRPr lang="ru-RU">
              <a:latin typeface="Cambria" pitchFamily="18" charset="0"/>
            </a:endParaRPr>
          </a:p>
          <a:p>
            <a:endParaRPr lang="ru-RU">
              <a:latin typeface="Cambria" pitchFamily="18" charset="0"/>
            </a:endParaRPr>
          </a:p>
          <a:p>
            <a:endParaRPr lang="ru-RU">
              <a:latin typeface="Cambria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292725" y="1989138"/>
            <a:ext cx="2879725" cy="353853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Cambria" pitchFamily="18" charset="0"/>
              </a:rPr>
              <a:t>РУ</a:t>
            </a:r>
          </a:p>
          <a:p>
            <a:r>
              <a:rPr lang="ru-RU" sz="2800">
                <a:latin typeface="Cambria" pitchFamily="18" charset="0"/>
              </a:rPr>
              <a:t>Кенгу…, …ка.</a:t>
            </a:r>
          </a:p>
          <a:p>
            <a:r>
              <a:rPr lang="ru-RU" sz="2800">
                <a:latin typeface="Cambria" pitchFamily="18" charset="0"/>
              </a:rPr>
              <a:t>…чей, …башка.</a:t>
            </a:r>
          </a:p>
          <a:p>
            <a:r>
              <a:rPr lang="ru-RU" sz="2800">
                <a:solidFill>
                  <a:srgbClr val="FF0000"/>
                </a:solidFill>
                <a:latin typeface="Cambria" pitchFamily="18" charset="0"/>
              </a:rPr>
              <a:t>РЫ</a:t>
            </a:r>
          </a:p>
          <a:p>
            <a:r>
              <a:rPr lang="ru-RU" sz="2800">
                <a:latin typeface="Cambria" pitchFamily="18" charset="0"/>
              </a:rPr>
              <a:t>Ша…, боб…, кома… . </a:t>
            </a:r>
          </a:p>
          <a:p>
            <a:r>
              <a:rPr lang="ru-RU" sz="2800">
                <a:latin typeface="Cambria" pitchFamily="18" charset="0"/>
              </a:rPr>
              <a:t>…ба, …нок, …сь.</a:t>
            </a:r>
          </a:p>
          <a:p>
            <a:endParaRPr lang="ru-RU" sz="280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244</TotalTime>
  <Words>240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Литейная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Групповое логопедическое занятие по обучению грамоте в подготовительной к школе группе по теме «У нас в гостях звук Р»</dc:title>
  <dc:creator>1</dc:creator>
  <cp:lastModifiedBy>1</cp:lastModifiedBy>
  <cp:revision>30</cp:revision>
  <dcterms:created xsi:type="dcterms:W3CDTF">2010-08-27T09:48:11Z</dcterms:created>
  <dcterms:modified xsi:type="dcterms:W3CDTF">2016-03-21T14:41:21Z</dcterms:modified>
</cp:coreProperties>
</file>