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1" r:id="rId3"/>
    <p:sldId id="280" r:id="rId4"/>
    <p:sldId id="272" r:id="rId5"/>
    <p:sldId id="273" r:id="rId6"/>
    <p:sldId id="274" r:id="rId7"/>
    <p:sldId id="258" r:id="rId8"/>
    <p:sldId id="259" r:id="rId9"/>
    <p:sldId id="260" r:id="rId10"/>
    <p:sldId id="262" r:id="rId11"/>
    <p:sldId id="264" r:id="rId12"/>
    <p:sldId id="265" r:id="rId13"/>
    <p:sldId id="269" r:id="rId14"/>
    <p:sldId id="270" r:id="rId15"/>
    <p:sldId id="275" r:id="rId16"/>
    <p:sldId id="276" r:id="rId17"/>
    <p:sldId id="278" r:id="rId18"/>
    <p:sldId id="279" r:id="rId1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 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Качество знаний</c:v>
                </c:pt>
                <c:pt idx="1">
                  <c:v>Успеваемость</c:v>
                </c:pt>
                <c:pt idx="2">
                  <c:v>Степень обученности класса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 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Качество знаний</c:v>
                </c:pt>
                <c:pt idx="1">
                  <c:v>Успеваемость</c:v>
                </c:pt>
                <c:pt idx="2">
                  <c:v>Степень обученности класса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61</c:v>
                </c:pt>
                <c:pt idx="1">
                  <c:v>100</c:v>
                </c:pt>
                <c:pt idx="2">
                  <c:v>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 класс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Качество знаний</c:v>
                </c:pt>
                <c:pt idx="1">
                  <c:v>Успеваемость</c:v>
                </c:pt>
                <c:pt idx="2">
                  <c:v>Степень обученности класса 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65</c:v>
                </c:pt>
                <c:pt idx="1">
                  <c:v>100</c:v>
                </c:pt>
                <c:pt idx="2">
                  <c:v>65</c:v>
                </c:pt>
              </c:numCache>
            </c:numRef>
          </c:val>
        </c:ser>
        <c:dLbls>
          <c:showVal val="1"/>
        </c:dLbls>
        <c:shape val="cylinder"/>
        <c:axId val="79701120"/>
        <c:axId val="79702656"/>
        <c:axId val="0"/>
      </c:bar3DChart>
      <c:catAx>
        <c:axId val="79701120"/>
        <c:scaling>
          <c:orientation val="minMax"/>
        </c:scaling>
        <c:axPos val="b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79702656"/>
        <c:crosses val="autoZero"/>
        <c:auto val="1"/>
        <c:lblAlgn val="ctr"/>
        <c:lblOffset val="100"/>
      </c:catAx>
      <c:valAx>
        <c:axId val="79702656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8.2553116993734701E-2"/>
              <c:y val="2.2295395074306178E-2"/>
            </c:manualLayout>
          </c:layout>
        </c:title>
        <c:numFmt formatCode="General" sourceLinked="1"/>
        <c:tickLblPos val="nextTo"/>
        <c:crossAx val="79701120"/>
        <c:crosses val="autoZero"/>
        <c:crossBetween val="between"/>
      </c:valAx>
    </c:plotArea>
    <c:legend>
      <c:legendPos val="r"/>
      <c:layout/>
    </c:legend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 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Качество знаний</c:v>
                </c:pt>
                <c:pt idx="1">
                  <c:v>Успеваемость </c:v>
                </c:pt>
                <c:pt idx="2">
                  <c:v>СОУ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</c:v>
                </c:pt>
                <c:pt idx="1">
                  <c:v>91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Качество знаний</c:v>
                </c:pt>
                <c:pt idx="1">
                  <c:v>Успеваемость </c:v>
                </c:pt>
                <c:pt idx="2">
                  <c:v>СОУ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78</c:v>
                </c:pt>
                <c:pt idx="1">
                  <c:v>100</c:v>
                </c:pt>
                <c:pt idx="2">
                  <c:v>68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Качество знаний</c:v>
                </c:pt>
                <c:pt idx="1">
                  <c:v>Успеваемость </c:v>
                </c:pt>
                <c:pt idx="2">
                  <c:v>СОУ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76</c:v>
                </c:pt>
                <c:pt idx="1">
                  <c:v>100</c:v>
                </c:pt>
                <c:pt idx="2">
                  <c:v>70</c:v>
                </c:pt>
              </c:numCache>
            </c:numRef>
          </c:val>
        </c:ser>
        <c:dLbls>
          <c:showVal val="1"/>
        </c:dLbls>
        <c:shape val="cylinder"/>
        <c:axId val="82528512"/>
        <c:axId val="82554880"/>
        <c:axId val="0"/>
      </c:bar3DChart>
      <c:catAx>
        <c:axId val="825285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2554880"/>
        <c:crosses val="autoZero"/>
        <c:auto val="1"/>
        <c:lblAlgn val="ctr"/>
        <c:lblOffset val="100"/>
      </c:catAx>
      <c:valAx>
        <c:axId val="82554880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6.2518486297765768E-2"/>
              <c:y val="1.8583948762028398E-2"/>
            </c:manualLayout>
          </c:layout>
        </c:title>
        <c:numFmt formatCode="General" sourceLinked="1"/>
        <c:tickLblPos val="nextTo"/>
        <c:crossAx val="82528512"/>
        <c:crosses val="autoZero"/>
        <c:crossBetween val="between"/>
      </c:valAx>
    </c:plotArea>
    <c:legend>
      <c:legendPos val="r"/>
      <c:layout/>
    </c:legend>
    <c:plotVisOnly val="1"/>
  </c:chart>
  <c:spPr>
    <a:noFill/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 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Качество знаний</c:v>
                </c:pt>
                <c:pt idx="1">
                  <c:v>Успеваемость </c:v>
                </c:pt>
                <c:pt idx="2">
                  <c:v>СОУ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</c:v>
                </c:pt>
                <c:pt idx="1">
                  <c:v>91</c:v>
                </c:pt>
                <c:pt idx="2">
                  <c:v>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 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Качество знаний</c:v>
                </c:pt>
                <c:pt idx="1">
                  <c:v>Успеваемость </c:v>
                </c:pt>
                <c:pt idx="2">
                  <c:v>СОУ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67</c:v>
                </c:pt>
                <c:pt idx="1">
                  <c:v>100</c:v>
                </c:pt>
                <c:pt idx="2">
                  <c:v>69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 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Качество знаний</c:v>
                </c:pt>
                <c:pt idx="1">
                  <c:v>Успеваемость </c:v>
                </c:pt>
                <c:pt idx="2">
                  <c:v>СОУ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65</c:v>
                </c:pt>
                <c:pt idx="1">
                  <c:v>100</c:v>
                </c:pt>
                <c:pt idx="2">
                  <c:v>65</c:v>
                </c:pt>
              </c:numCache>
            </c:numRef>
          </c:val>
        </c:ser>
        <c:dLbls>
          <c:showVal val="1"/>
        </c:dLbls>
        <c:shape val="cylinder"/>
        <c:axId val="96167040"/>
        <c:axId val="96168576"/>
        <c:axId val="0"/>
      </c:bar3DChart>
      <c:catAx>
        <c:axId val="9616704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6168576"/>
        <c:crosses val="autoZero"/>
        <c:auto val="1"/>
        <c:lblAlgn val="ctr"/>
        <c:lblOffset val="100"/>
      </c:catAx>
      <c:valAx>
        <c:axId val="96168576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5.9865352651448329E-2"/>
              <c:y val="1.298875288366651E-4"/>
            </c:manualLayout>
          </c:layout>
        </c:title>
        <c:numFmt formatCode="General" sourceLinked="1"/>
        <c:tickLblPos val="nextTo"/>
        <c:crossAx val="96167040"/>
        <c:crosses val="autoZero"/>
        <c:crossBetween val="between"/>
      </c:valAx>
    </c:plotArea>
    <c:legend>
      <c:legendPos val="r"/>
      <c:layout/>
    </c:legend>
    <c:plotVisOnly val="1"/>
  </c:chart>
  <c:spPr>
    <a:noFill/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6"/>
  <c:chart>
    <c:plotArea>
      <c:layout>
        <c:manualLayout>
          <c:layoutTarget val="inner"/>
          <c:xMode val="edge"/>
          <c:yMode val="edge"/>
          <c:x val="9.8001479646271039E-2"/>
          <c:y val="0.10417954559727846"/>
          <c:w val="0.7414477526590264"/>
          <c:h val="0.64084297629469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2009-2010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Лист1!$A$2:$A$6</c:f>
              <c:strCache>
                <c:ptCount val="5"/>
                <c:pt idx="0">
                  <c:v>оптимальный  </c:v>
                </c:pt>
                <c:pt idx="1">
                  <c:v>достаточный </c:v>
                </c:pt>
                <c:pt idx="2">
                  <c:v>допустимый </c:v>
                </c:pt>
                <c:pt idx="3">
                  <c:v>низкий </c:v>
                </c:pt>
                <c:pt idx="4">
                  <c:v>критический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</c:v>
                </c:pt>
                <c:pt idx="1">
                  <c:v>33</c:v>
                </c:pt>
                <c:pt idx="2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2010-2011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cat>
            <c:strRef>
              <c:f>Лист1!$A$2:$A$6</c:f>
              <c:strCache>
                <c:ptCount val="5"/>
                <c:pt idx="0">
                  <c:v>оптимальный  </c:v>
                </c:pt>
                <c:pt idx="1">
                  <c:v>достаточный </c:v>
                </c:pt>
                <c:pt idx="2">
                  <c:v>допустимый </c:v>
                </c:pt>
                <c:pt idx="3">
                  <c:v>низкий </c:v>
                </c:pt>
                <c:pt idx="4">
                  <c:v>критический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53</c:v>
                </c:pt>
                <c:pt idx="1">
                  <c:v>32</c:v>
                </c:pt>
                <c:pt idx="2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2011-2012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Лист1!$A$2:$A$6</c:f>
              <c:strCache>
                <c:ptCount val="5"/>
                <c:pt idx="0">
                  <c:v>оптимальный  </c:v>
                </c:pt>
                <c:pt idx="1">
                  <c:v>достаточный </c:v>
                </c:pt>
                <c:pt idx="2">
                  <c:v>допустимый </c:v>
                </c:pt>
                <c:pt idx="3">
                  <c:v>низкий </c:v>
                </c:pt>
                <c:pt idx="4">
                  <c:v>критический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53</c:v>
                </c:pt>
                <c:pt idx="1">
                  <c:v>33</c:v>
                </c:pt>
                <c:pt idx="2">
                  <c:v>14</c:v>
                </c:pt>
              </c:numCache>
            </c:numRef>
          </c:val>
        </c:ser>
        <c:dLbls>
          <c:showVal val="1"/>
        </c:dLbls>
        <c:axId val="96208000"/>
        <c:axId val="96209920"/>
      </c:barChart>
      <c:catAx>
        <c:axId val="962080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i="1"/>
                </a:pPr>
                <a:r>
                  <a:rPr lang="ru-RU" i="1" dirty="0" smtClean="0"/>
                  <a:t>Уровни</a:t>
                </a:r>
                <a:endParaRPr lang="ru-RU" i="1" dirty="0"/>
              </a:p>
            </c:rich>
          </c:tx>
          <c:layout>
            <c:manualLayout>
              <c:xMode val="edge"/>
              <c:yMode val="edge"/>
              <c:x val="0.84013306283174549"/>
              <c:y val="0.72659431177306821"/>
            </c:manualLayout>
          </c:layout>
        </c:title>
        <c:tickLblPos val="nextTo"/>
        <c:crossAx val="96209920"/>
        <c:crosses val="autoZero"/>
        <c:auto val="1"/>
        <c:lblAlgn val="ctr"/>
        <c:lblOffset val="100"/>
      </c:catAx>
      <c:valAx>
        <c:axId val="96209920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 smtClean="0"/>
                  <a:t>%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1.9361800677954094E-2"/>
              <c:y val="3.4126328657950476E-2"/>
            </c:manualLayout>
          </c:layout>
        </c:title>
        <c:numFmt formatCode="General" sourceLinked="1"/>
        <c:tickLblPos val="nextTo"/>
        <c:crossAx val="96208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052163213465815"/>
          <c:y val="0.22600172332807619"/>
          <c:w val="0.13414831222476653"/>
          <c:h val="0.32321813520615311"/>
        </c:manualLayout>
      </c:layout>
    </c:legend>
    <c:plotVisOnly val="1"/>
  </c:chart>
  <c:spPr>
    <a:solidFill>
      <a:schemeClr val="lt1"/>
    </a:solidFill>
    <a:ln w="55000" cap="flat" cmpd="thickThin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6"/>
  <c:chart>
    <c:plotArea>
      <c:layout>
        <c:manualLayout>
          <c:layoutTarget val="inner"/>
          <c:xMode val="edge"/>
          <c:yMode val="edge"/>
          <c:x val="0.10856246183424582"/>
          <c:y val="9.8837004797418179E-2"/>
          <c:w val="0.7414477526590264"/>
          <c:h val="0.6592612852026605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2009-2010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Лист1!$A$2:$A$5</c:f>
              <c:strCache>
                <c:ptCount val="4"/>
                <c:pt idx="0">
                  <c:v>высокий </c:v>
                </c:pt>
                <c:pt idx="1">
                  <c:v>хороший</c:v>
                </c:pt>
                <c:pt idx="2">
                  <c:v>средний </c:v>
                </c:pt>
                <c:pt idx="3">
                  <c:v>низкий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</c:v>
                </c:pt>
                <c:pt idx="1">
                  <c:v>39</c:v>
                </c:pt>
                <c:pt idx="2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2010-2011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высокий </c:v>
                </c:pt>
                <c:pt idx="1">
                  <c:v>хороший</c:v>
                </c:pt>
                <c:pt idx="2">
                  <c:v>средний </c:v>
                </c:pt>
                <c:pt idx="3">
                  <c:v>низкий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30</c:v>
                </c:pt>
                <c:pt idx="1">
                  <c:v>41</c:v>
                </c:pt>
                <c:pt idx="2">
                  <c:v>29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2011-2012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Лист1!$A$2:$A$5</c:f>
              <c:strCache>
                <c:ptCount val="4"/>
                <c:pt idx="0">
                  <c:v>высокий </c:v>
                </c:pt>
                <c:pt idx="1">
                  <c:v>хороший</c:v>
                </c:pt>
                <c:pt idx="2">
                  <c:v>средний </c:v>
                </c:pt>
                <c:pt idx="3">
                  <c:v>низкий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31</c:v>
                </c:pt>
                <c:pt idx="1">
                  <c:v>41</c:v>
                </c:pt>
                <c:pt idx="2">
                  <c:v>28</c:v>
                </c:pt>
              </c:numCache>
            </c:numRef>
          </c:val>
        </c:ser>
        <c:dLbls>
          <c:showVal val="1"/>
        </c:dLbls>
        <c:axId val="99046912"/>
        <c:axId val="99048832"/>
      </c:barChart>
      <c:catAx>
        <c:axId val="990469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1" i="1"/>
                </a:pPr>
                <a:r>
                  <a:rPr lang="ru-RU" b="1" i="1" dirty="0" smtClean="0"/>
                  <a:t>Уровни </a:t>
                </a:r>
                <a:endParaRPr lang="ru-RU" b="1" i="1" dirty="0"/>
              </a:p>
            </c:rich>
          </c:tx>
          <c:layout>
            <c:manualLayout>
              <c:xMode val="edge"/>
              <c:yMode val="edge"/>
              <c:x val="0.8407402500097727"/>
              <c:y val="0.76585900917489302"/>
            </c:manualLayout>
          </c:layout>
        </c:title>
        <c:tickLblPos val="nextTo"/>
        <c:crossAx val="99048832"/>
        <c:crosses val="autoZero"/>
        <c:auto val="1"/>
        <c:lblAlgn val="ctr"/>
        <c:lblOffset val="100"/>
      </c:catAx>
      <c:valAx>
        <c:axId val="99048832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i="1"/>
                </a:pPr>
                <a:r>
                  <a:rPr lang="ru-RU" i="1" dirty="0" smtClean="0"/>
                  <a:t>%</a:t>
                </a:r>
                <a:endParaRPr lang="ru-RU" i="1" dirty="0"/>
              </a:p>
            </c:rich>
          </c:tx>
          <c:layout>
            <c:manualLayout>
              <c:xMode val="edge"/>
              <c:yMode val="edge"/>
              <c:x val="3.8723601355908147E-2"/>
              <c:y val="2.5548422480027512E-2"/>
            </c:manualLayout>
          </c:layout>
        </c:title>
        <c:numFmt formatCode="General" sourceLinked="1"/>
        <c:tickLblPos val="nextTo"/>
        <c:crossAx val="99046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052163213465848"/>
          <c:y val="0.22600172332807617"/>
          <c:w val="0.13414831222476653"/>
          <c:h val="0.31423985367264906"/>
        </c:manualLayout>
      </c:layout>
    </c:legend>
    <c:plotVisOnly val="1"/>
  </c:chart>
  <c:spPr>
    <a:solidFill>
      <a:schemeClr val="lt1"/>
    </a:solidFill>
    <a:ln w="55000" cap="flat" cmpd="thickThin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коэффициент реалистичности выполнения плана </c:v>
                </c:pt>
                <c:pt idx="1">
                  <c:v>участие в школьных , классных делах </c:v>
                </c:pt>
                <c:pt idx="2">
                  <c:v>коэффициент занятости по интересам 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0.97000000000000053</c:v>
                </c:pt>
                <c:pt idx="1">
                  <c:v>0.92500000000000004</c:v>
                </c:pt>
                <c:pt idx="2" formatCode="0%">
                  <c:v>1</c:v>
                </c:pt>
              </c:numCache>
            </c:numRef>
          </c:val>
        </c:ser>
      </c:pie3DChart>
    </c:plotArea>
    <c:legend>
      <c:legendPos val="b"/>
      <c:txPr>
        <a:bodyPr/>
        <a:lstStyle/>
        <a:p>
          <a:pPr>
            <a:defRPr sz="1400" b="1" spc="1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pull dir="lu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85728"/>
            <a:ext cx="76438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Защита педагогического опыта </a:t>
            </a:r>
            <a:endParaRPr lang="ru-RU" sz="3200" b="1" spc="5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071546"/>
            <a:ext cx="821537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« ДАВАЙТЕ будем доставлять </a:t>
            </a:r>
          </a:p>
          <a:p>
            <a:pPr algn="ctr">
              <a:lnSpc>
                <a:spcPct val="150000"/>
              </a:lnSpc>
            </a:pP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детям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радость общения с нами »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2643182"/>
            <a:ext cx="48597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Ш.А.Амонашвили</a:t>
            </a:r>
            <a:endParaRPr lang="ru-RU" sz="28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214686"/>
            <a:ext cx="7899920" cy="19851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cap="all" spc="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sz="2800" b="1" cap="all" spc="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Васильева </a:t>
            </a:r>
            <a:r>
              <a:rPr lang="ru-RU" sz="2800" b="1" cap="all" spc="2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лидия</a:t>
            </a:r>
            <a:r>
              <a:rPr lang="ru-RU" sz="2800" b="1" cap="all" spc="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Николаевна </a:t>
            </a:r>
          </a:p>
          <a:p>
            <a:pPr algn="ctr">
              <a:lnSpc>
                <a:spcPct val="150000"/>
              </a:lnSpc>
            </a:pP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Классный руководитель 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класса 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  <a:p>
            <a:pPr algn="ctr">
              <a:lnSpc>
                <a:spcPct val="150000"/>
              </a:lnSpc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Муниципального образовательного учреждения </a:t>
            </a:r>
          </a:p>
          <a:p>
            <a:pPr algn="ctr">
              <a:lnSpc>
                <a:spcPct val="150000"/>
              </a:lnSpc>
            </a:pP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Павловской средней общеобразовательной школа №1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57178" y="5429264"/>
            <a:ext cx="57871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Районный конкурс </a:t>
            </a:r>
            <a:r>
              <a:rPr lang="ru-RU" sz="2000" b="1" i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«Учитель года </a:t>
            </a:r>
            <a:r>
              <a:rPr lang="ru-RU" sz="2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»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Структура самоуправления в содружестве «Улыбка »</a:t>
            </a:r>
            <a:endParaRPr lang="ru-RU" sz="36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857488" y="2285992"/>
            <a:ext cx="1714512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4714876" y="2285992"/>
            <a:ext cx="171451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4394199" y="4249743"/>
            <a:ext cx="64294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786050" y="3071810"/>
            <a:ext cx="371477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1108051" y="3606801"/>
            <a:ext cx="64294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7466033" y="3678239"/>
            <a:ext cx="64294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2857488" y="1571612"/>
            <a:ext cx="3643338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Классное собрание </a:t>
            </a:r>
            <a:endParaRPr lang="ru-RU" sz="24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0" y="2428868"/>
            <a:ext cx="2857488" cy="78581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285720" y="250030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Актив содружества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«Улыбка»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6500794" y="2428868"/>
            <a:ext cx="2428924" cy="857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Совет творческого дела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714480" y="3857628"/>
            <a:ext cx="5786478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5400000" flipH="1" flipV="1">
            <a:off x="4394199" y="5035561"/>
            <a:ext cx="64294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 flipH="1" flipV="1">
            <a:off x="965175" y="4892685"/>
            <a:ext cx="64294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 flipH="1" flipV="1">
            <a:off x="7894661" y="4964123"/>
            <a:ext cx="64294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214414" y="4500570"/>
            <a:ext cx="7143800" cy="7302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0" name="Овал 69"/>
          <p:cNvSpPr/>
          <p:nvPr/>
        </p:nvSpPr>
        <p:spPr>
          <a:xfrm>
            <a:off x="357158" y="5286388"/>
            <a:ext cx="1985970" cy="7143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Звёздочка «Лучик»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3643306" y="5357826"/>
            <a:ext cx="2428892" cy="7143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Звёздочка «Солнышко»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6929454" y="5357826"/>
            <a:ext cx="1985970" cy="7143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Звёздочка «Радуга»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  <p:bldP spid="37" grpId="0" animBg="1"/>
      <p:bldP spid="40" grpId="0" animBg="1"/>
      <p:bldP spid="70" grpId="0" animBg="1"/>
      <p:bldP spid="71" grpId="0" animBg="1"/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71868" y="1857364"/>
            <a:ext cx="2786082" cy="17859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ГОДОВОЙ КРУГ ПРАЗДНИКОВ И ТРАДИЦИЙ</a:t>
            </a:r>
            <a:endParaRPr lang="ru-RU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85918" y="428604"/>
            <a:ext cx="2928958" cy="12001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b="1" i="1" spc="100" dirty="0" smtClean="0">
                <a:solidFill>
                  <a:srgbClr val="FF0000"/>
                </a:solidFill>
              </a:rPr>
              <a:t>ПОЗНАВАТЕЛЬНЫЕ:</a:t>
            </a:r>
          </a:p>
          <a:p>
            <a:pPr algn="ctr">
              <a:buFont typeface="Arial" charset="0"/>
              <a:buChar char="•"/>
            </a:pPr>
            <a:r>
              <a:rPr lang="ru-RU" sz="1600" dirty="0" smtClean="0"/>
              <a:t>викторины, конкурсы</a:t>
            </a:r>
          </a:p>
          <a:p>
            <a:pPr algn="ctr">
              <a:buFont typeface="Arial" charset="0"/>
              <a:buChar char="•"/>
            </a:pPr>
            <a:r>
              <a:rPr lang="ru-RU" sz="1600" dirty="0" smtClean="0"/>
              <a:t>предметные недели</a:t>
            </a:r>
          </a:p>
          <a:p>
            <a:pPr algn="ctr">
              <a:buFont typeface="Arial" charset="0"/>
              <a:buChar char="•"/>
            </a:pPr>
            <a:r>
              <a:rPr lang="ru-RU" sz="1600" dirty="0" smtClean="0"/>
              <a:t>азбука выживания </a:t>
            </a: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14942" y="428604"/>
            <a:ext cx="2928958" cy="11287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spc="100" dirty="0" smtClean="0">
                <a:solidFill>
                  <a:srgbClr val="FF0000"/>
                </a:solidFill>
              </a:rPr>
              <a:t>НАРОДНЫЕ:</a:t>
            </a:r>
          </a:p>
          <a:p>
            <a:pPr algn="ctr">
              <a:buFont typeface="Arial" charset="0"/>
              <a:buChar char="•"/>
            </a:pPr>
            <a:r>
              <a:rPr lang="ru-RU" sz="1600" dirty="0" smtClean="0"/>
              <a:t>масленица</a:t>
            </a:r>
          </a:p>
          <a:p>
            <a:pPr algn="ctr">
              <a:buFont typeface="Arial" charset="0"/>
              <a:buChar char="•"/>
            </a:pPr>
            <a:r>
              <a:rPr lang="ru-RU" sz="1600" dirty="0" smtClean="0"/>
              <a:t>посиделки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2071678"/>
            <a:ext cx="3143272" cy="150019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spc="100" dirty="0" smtClean="0">
                <a:solidFill>
                  <a:srgbClr val="FF0000"/>
                </a:solidFill>
              </a:rPr>
              <a:t>ДНИ ВОИНСКОЙ</a:t>
            </a:r>
          </a:p>
          <a:p>
            <a:pPr algn="ctr"/>
            <a:r>
              <a:rPr lang="ru-RU" sz="1600" b="1" i="1" spc="100" dirty="0" smtClean="0">
                <a:solidFill>
                  <a:srgbClr val="FF0000"/>
                </a:solidFill>
              </a:rPr>
              <a:t>СЛАВЫ :</a:t>
            </a:r>
          </a:p>
          <a:p>
            <a:pPr algn="ctr">
              <a:buFont typeface="Arial" charset="0"/>
              <a:buChar char="•"/>
            </a:pPr>
            <a:r>
              <a:rPr lang="ru-RU" sz="1600" dirty="0" smtClean="0"/>
              <a:t>День победы</a:t>
            </a:r>
          </a:p>
          <a:p>
            <a:pPr algn="ctr">
              <a:buFont typeface="Arial" charset="0"/>
              <a:buChar char="•"/>
            </a:pPr>
            <a:r>
              <a:rPr lang="ru-RU" sz="1600" dirty="0" smtClean="0"/>
              <a:t>День защитника Отечества</a:t>
            </a:r>
          </a:p>
          <a:p>
            <a:pPr algn="ctr"/>
            <a:endParaRPr lang="ru-RU" sz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4143380"/>
            <a:ext cx="2643206" cy="12001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spc="100" dirty="0" smtClean="0">
                <a:solidFill>
                  <a:srgbClr val="FF0000"/>
                </a:solidFill>
              </a:rPr>
              <a:t>НЕТРАДИЦИОННЫЕ:</a:t>
            </a:r>
          </a:p>
          <a:p>
            <a:pPr algn="ctr">
              <a:buFont typeface="Arial" charset="0"/>
              <a:buChar char="•"/>
            </a:pPr>
            <a:r>
              <a:rPr lang="ru-RU" sz="1600" dirty="0" smtClean="0"/>
              <a:t>Праздник урожая</a:t>
            </a:r>
          </a:p>
          <a:p>
            <a:pPr algn="ctr">
              <a:buFont typeface="Arial" charset="0"/>
              <a:buChar char="•"/>
            </a:pPr>
            <a:r>
              <a:rPr lang="ru-RU" sz="1600" dirty="0" smtClean="0"/>
              <a:t>Рыцарский турнир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8992" y="3929066"/>
            <a:ext cx="2928958" cy="26432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spc="100" dirty="0" smtClean="0">
                <a:solidFill>
                  <a:srgbClr val="FF0000"/>
                </a:solidFill>
              </a:rPr>
              <a:t>ТРАДИЦИОННЫЕ:</a:t>
            </a:r>
          </a:p>
          <a:p>
            <a:pPr algn="ctr">
              <a:buFont typeface="Arial" charset="0"/>
              <a:buChar char="•"/>
            </a:pPr>
            <a:r>
              <a:rPr lang="ru-RU" sz="1400" dirty="0" smtClean="0"/>
              <a:t>День знаний</a:t>
            </a:r>
          </a:p>
          <a:p>
            <a:pPr algn="ctr">
              <a:buFont typeface="Arial" charset="0"/>
              <a:buChar char="•"/>
            </a:pPr>
            <a:r>
              <a:rPr lang="ru-RU" sz="1400" dirty="0" smtClean="0"/>
              <a:t>День учителя</a:t>
            </a:r>
          </a:p>
          <a:p>
            <a:pPr algn="ctr">
              <a:buFont typeface="Arial" charset="0"/>
              <a:buChar char="•"/>
            </a:pPr>
            <a:r>
              <a:rPr lang="ru-RU" sz="1400" dirty="0" smtClean="0"/>
              <a:t>Новый год</a:t>
            </a:r>
          </a:p>
          <a:p>
            <a:pPr algn="ctr">
              <a:buFont typeface="Arial" charset="0"/>
              <a:buChar char="•"/>
            </a:pPr>
            <a:r>
              <a:rPr lang="ru-RU" sz="1400" dirty="0" smtClean="0"/>
              <a:t>Спасибо, русской азбуке</a:t>
            </a:r>
          </a:p>
          <a:p>
            <a:pPr algn="ctr">
              <a:buFont typeface="Arial" charset="0"/>
              <a:buChar char="•"/>
            </a:pPr>
            <a:r>
              <a:rPr lang="ru-RU" sz="1400" dirty="0" smtClean="0"/>
              <a:t>8 Марта</a:t>
            </a:r>
          </a:p>
          <a:p>
            <a:pPr algn="ctr">
              <a:buFont typeface="Arial" charset="0"/>
              <a:buChar char="•"/>
            </a:pPr>
            <a:r>
              <a:rPr lang="ru-RU" sz="1400" dirty="0" smtClean="0"/>
              <a:t>Радость людям – операция</a:t>
            </a:r>
          </a:p>
          <a:p>
            <a:pPr algn="ctr">
              <a:buFont typeface="Arial" charset="0"/>
              <a:buChar char="•"/>
            </a:pPr>
            <a:r>
              <a:rPr lang="ru-RU" sz="1400" dirty="0" smtClean="0"/>
              <a:t>Живи книга – операция</a:t>
            </a:r>
          </a:p>
          <a:p>
            <a:pPr algn="ctr">
              <a:buFont typeface="Arial" charset="0"/>
              <a:buChar char="•"/>
            </a:pPr>
            <a:r>
              <a:rPr lang="ru-RU" sz="1400" dirty="0" smtClean="0"/>
              <a:t>Последний звонок</a:t>
            </a:r>
          </a:p>
          <a:p>
            <a:pPr algn="ctr">
              <a:buFont typeface="Arial" charset="0"/>
              <a:buChar char="•"/>
            </a:pPr>
            <a:r>
              <a:rPr lang="ru-RU" sz="1400" dirty="0" smtClean="0"/>
              <a:t>Кормушка – операция</a:t>
            </a:r>
          </a:p>
          <a:p>
            <a:pPr algn="ctr">
              <a:buFont typeface="Arial" charset="0"/>
              <a:buChar char="•"/>
            </a:pPr>
            <a:r>
              <a:rPr lang="ru-RU" sz="1400" dirty="0" smtClean="0"/>
              <a:t>Муравейник – операция 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00826" y="4143380"/>
            <a:ext cx="2428892" cy="14287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b="1" i="1" spc="100" dirty="0" smtClean="0">
                <a:solidFill>
                  <a:srgbClr val="FF0000"/>
                </a:solidFill>
              </a:rPr>
              <a:t>СЕМЕЙНЫЕ:</a:t>
            </a:r>
          </a:p>
          <a:p>
            <a:pPr algn="ctr">
              <a:buFont typeface="Arial" charset="0"/>
              <a:buChar char="•"/>
            </a:pPr>
            <a:r>
              <a:rPr lang="ru-RU" sz="1600" dirty="0" smtClean="0"/>
              <a:t>Мама, папа, я- спортивная семья</a:t>
            </a:r>
          </a:p>
          <a:p>
            <a:pPr algn="ctr">
              <a:buFont typeface="Arial" charset="0"/>
              <a:buChar char="•"/>
            </a:pPr>
            <a:r>
              <a:rPr lang="ru-RU" sz="1600" dirty="0" smtClean="0"/>
              <a:t> День рождение</a:t>
            </a:r>
          </a:p>
          <a:p>
            <a:pPr algn="ctr">
              <a:buFont typeface="Arial" charset="0"/>
              <a:buChar char="•"/>
            </a:pPr>
            <a:r>
              <a:rPr lang="ru-RU" sz="1600" dirty="0" smtClean="0"/>
              <a:t>В мире увлечений</a:t>
            </a:r>
          </a:p>
          <a:p>
            <a:pPr algn="ctr">
              <a:buFont typeface="Arial" charset="0"/>
              <a:buChar char="•"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00826" y="2143116"/>
            <a:ext cx="2428892" cy="14287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spc="100" dirty="0" smtClean="0">
                <a:solidFill>
                  <a:srgbClr val="FF0000"/>
                </a:solidFill>
              </a:rPr>
              <a:t>ВРЕМЕНА ГОДА: </a:t>
            </a:r>
          </a:p>
          <a:p>
            <a:pPr algn="ctr">
              <a:buFont typeface="Arial" charset="0"/>
              <a:buChar char="•"/>
            </a:pPr>
            <a:r>
              <a:rPr lang="ru-RU" sz="1600" dirty="0" err="1" smtClean="0"/>
              <a:t>осенины</a:t>
            </a:r>
            <a:endParaRPr lang="ru-RU" sz="1600" dirty="0" smtClean="0"/>
          </a:p>
          <a:p>
            <a:pPr algn="ctr">
              <a:buFont typeface="Arial" charset="0"/>
              <a:buChar char="•"/>
            </a:pPr>
            <a:r>
              <a:rPr lang="ru-RU" sz="1600" dirty="0" smtClean="0"/>
              <a:t>день ВЕСНЫ</a:t>
            </a:r>
          </a:p>
          <a:p>
            <a:pPr algn="ctr">
              <a:buFont typeface="Arial" charset="0"/>
              <a:buChar char="•"/>
            </a:pPr>
            <a:r>
              <a:rPr lang="ru-RU" sz="1600" dirty="0" smtClean="0"/>
              <a:t>знай , люби и охраняй природу</a:t>
            </a:r>
            <a:endParaRPr lang="ru-RU" sz="1600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Формы взаимодействия с родителями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214422"/>
            <a:ext cx="6357982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Родительские собрания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Родительские конференции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Мастер-классы (педагогический всеобуч)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Консультации (индивидуальные, групповые, тематические)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Круглые столы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Совместные классные мероприятия (КТД, праздники, походы, соревнования)</a:t>
            </a:r>
          </a:p>
          <a:p>
            <a:pPr algn="just">
              <a:lnSpc>
                <a:spcPct val="150000"/>
              </a:lnSpc>
            </a:pPr>
            <a:endParaRPr lang="ru-RU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694" y="5143512"/>
            <a:ext cx="846058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ookman Old Style" pitchFamily="18" charset="0"/>
              </a:rPr>
              <a:t>Родители моих учащихся –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ookman Old Style" pitchFamily="18" charset="0"/>
              </a:rPr>
              <a:t>                                мои союзники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71480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Показатели воспитательного процесса </a:t>
            </a:r>
            <a:endParaRPr lang="ru-RU" sz="28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28596" y="1397000"/>
          <a:ext cx="8215370" cy="481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Наши успехи и достижения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0"/>
            <a:ext cx="867819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Всероссийский конкурс КИТ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Павлунин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Олег (2011 год) 1 место в школе и районе.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Международный конкурс «ЭМУ-эрудит»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Курдяева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Елизавета (2012 год) – 1 место.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Зональный конкурс исследований младших школьников  «Малая академия»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Тихонов Игорь (2011 год ) получил диплом </a:t>
            </a: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III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степени в 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здоровьеформирующем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направлении и диплом за лучшую презентацию в данной номинации.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Белянина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Елизавета (2012 год) получила диплом </a:t>
            </a: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I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степени 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Областной конкурс «Открытие мира»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Панферов Антон (2011 год) 1 место в номинации «Портрет»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ru-RU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Мои достижения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764024"/>
            <a:ext cx="864096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Почетная грамота  главного управления образования администрации Ульяновской области – 1997 год 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Почетная грамота Министерства образования и науки РФ – 2007 год.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Диплом за занятое 1 место в муниципальном этапе конкурса «Самый классный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классный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» - 2009 год.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Диплом участника областного конкурса  классных руководителей Ульяновской области «Самый классный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классный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» - 2009 год.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Сертификат Министерства образования Ульяновской области за инновационный проект «Классный час  «Доброе слово – это ясный день» -2010 год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Грамота за организацию международного дистанционного проекта «Эрудит- марафон учащихся» - 2012 год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MCj041093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8640"/>
            <a:ext cx="3486150" cy="30243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3645024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288" algn="ctr"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Мой жизненный девиз делать людям добро, я стараюсь помочь тому, кто рядом, а профессиональное кредо – регулярно пополнять и совершенствовать свои знания, соответствовать времени в котором живешь, месту которому занимаешь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 spd="med">
    <p:pull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 l="19720" t="6163" b="5520"/>
          <a:stretch>
            <a:fillRect/>
          </a:stretch>
        </p:blipFill>
        <p:spPr bwMode="auto">
          <a:xfrm rot="5010581">
            <a:off x="744145" y="-555675"/>
            <a:ext cx="3200558" cy="435498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19288" t="4083" r="16545" b="7894"/>
          <a:stretch>
            <a:fillRect/>
          </a:stretch>
        </p:blipFill>
        <p:spPr bwMode="auto">
          <a:xfrm rot="16684380">
            <a:off x="5141798" y="-616143"/>
            <a:ext cx="3305232" cy="4742032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028384" y="764704"/>
            <a:ext cx="9121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2000 г.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14290"/>
            <a:ext cx="92866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1996 г.</a:t>
            </a:r>
            <a:endParaRPr lang="ru-RU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17992" t="4249" r="3648"/>
          <a:stretch>
            <a:fillRect/>
          </a:stretch>
        </p:blipFill>
        <p:spPr bwMode="auto">
          <a:xfrm rot="5872576">
            <a:off x="4894234" y="2509577"/>
            <a:ext cx="3367686" cy="4714838"/>
          </a:xfrm>
          <a:prstGeom prst="round2Diag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7389" r="8655" b="6676"/>
          <a:stretch>
            <a:fillRect/>
          </a:stretch>
        </p:blipFill>
        <p:spPr bwMode="auto">
          <a:xfrm rot="15698809">
            <a:off x="326200" y="2674172"/>
            <a:ext cx="3559561" cy="4211960"/>
          </a:xfrm>
          <a:prstGeom prst="round2Diag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3429000"/>
            <a:ext cx="86433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2008 г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15307" y="3500438"/>
            <a:ext cx="9286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2004 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2204864"/>
            <a:ext cx="696697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МОЁ – СЧАСТЛИВОЕ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«КОЛЕСО»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39" r="8065"/>
          <a:stretch>
            <a:fillRect/>
          </a:stretch>
        </p:blipFill>
        <p:spPr>
          <a:xfrm>
            <a:off x="827584" y="0"/>
            <a:ext cx="7272808" cy="6669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 rot="20987937">
            <a:off x="5129296" y="5622415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2012 год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1776084"/>
      </p:ext>
    </p:extLst>
  </p:cSld>
  <p:clrMapOvr>
    <a:masterClrMapping/>
  </p:clrMapOvr>
  <p:transition spd="slow" advTm="495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018" y="500042"/>
            <a:ext cx="89130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Принципы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педагогической деятельности 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916832"/>
            <a:ext cx="784887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>
              <a:lnSpc>
                <a:spcPct val="20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УВЕРЕННОСТЬ </a:t>
            </a:r>
          </a:p>
          <a:p>
            <a:pPr lvl="8">
              <a:lnSpc>
                <a:spcPct val="20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УСПЕШНОСТЬ</a:t>
            </a:r>
          </a:p>
          <a:p>
            <a:pPr lvl="8">
              <a:lnSpc>
                <a:spcPct val="20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УДИВИТЕЛЬНОСТЬ</a:t>
            </a:r>
          </a:p>
          <a:p>
            <a:pPr lvl="8">
              <a:lnSpc>
                <a:spcPct val="20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УБЕДИТЕЛЬНОСТЬ</a:t>
            </a:r>
          </a:p>
          <a:p>
            <a:pPr lvl="8">
              <a:lnSpc>
                <a:spcPct val="20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УВАЖИТЕЛЬНОСТЬ</a:t>
            </a:r>
          </a:p>
          <a:p>
            <a:pPr lvl="8">
              <a:lnSpc>
                <a:spcPct val="20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УРАВНОВЕШЕННОСТЬ</a:t>
            </a:r>
          </a:p>
          <a:p>
            <a:pPr lvl="8">
              <a:lnSpc>
                <a:spcPct val="20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УЛЫБЧИВОСТЬ 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2149019"/>
            <a:ext cx="628697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795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Формы интерактивного обучения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132856"/>
            <a:ext cx="45448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«Мозговой штурм»</a:t>
            </a:r>
          </a:p>
          <a:p>
            <a:pPr>
              <a:buFont typeface="Wingdings" pitchFamily="2" charset="2"/>
              <a:buChar char="ü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в парах</a:t>
            </a:r>
          </a:p>
          <a:p>
            <a:pPr>
              <a:buFont typeface="Wingdings" pitchFamily="2" charset="2"/>
              <a:buChar char="ü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Аукционы идей</a:t>
            </a:r>
          </a:p>
          <a:p>
            <a:pPr>
              <a:buFont typeface="Wingdings" pitchFamily="2" charset="2"/>
              <a:buChar char="ü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Дискуссии</a:t>
            </a:r>
          </a:p>
          <a:p>
            <a:pPr>
              <a:buFont typeface="Wingdings" pitchFamily="2" charset="2"/>
              <a:buChar char="ü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Ролевые игры</a:t>
            </a:r>
          </a:p>
          <a:p>
            <a:pPr>
              <a:buFont typeface="Wingdings" pitchFamily="2" charset="2"/>
              <a:buChar char="ü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Уроки – конкурсы</a:t>
            </a:r>
          </a:p>
          <a:p>
            <a:pPr>
              <a:buFont typeface="Wingdings" pitchFamily="2" charset="2"/>
              <a:buChar char="ü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в группах</a:t>
            </a:r>
          </a:p>
          <a:p>
            <a:pPr>
              <a:buFont typeface="Wingdings" pitchFamily="2" charset="2"/>
              <a:buChar char="ü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Уроки – презентации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11560" y="1004917"/>
            <a:ext cx="763284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Динамика учебных достижений учащихся</a:t>
            </a:r>
          </a:p>
          <a:p>
            <a:pPr marL="0" marR="0" lvl="0" indent="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187624" y="1844824"/>
          <a:ext cx="712879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2371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259632" y="2060848"/>
          <a:ext cx="6961237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1560" y="789474"/>
            <a:ext cx="7632848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Динамика учебных достижений учащихся по русскому языку</a:t>
            </a:r>
          </a:p>
          <a:p>
            <a:pPr marL="0" marR="0" lvl="0" indent="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115616" y="1988840"/>
          <a:ext cx="734481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76470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71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Динамика учебных достижений учащихся по математике </a:t>
            </a:r>
          </a:p>
        </p:txBody>
      </p:sp>
    </p:spTree>
  </p:cSld>
  <p:clrMapOvr>
    <a:masterClrMapping/>
  </p:clrMapOvr>
  <p:transition spd="med">
    <p:pull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773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Цели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воспитательного процесса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00174"/>
            <a:ext cx="8358246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Создать условия для формирования сплоченности организованного коллектива;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Развивать умение общаться и сотрудничать, включаться в активную коллективную деятельность;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Создавать условия для формирования личности младшего школьника через создание коллектива;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Сохранение здоровья ребенка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8572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Задачи </a:t>
            </a:r>
            <a:endParaRPr lang="ru-RU" sz="4000" b="1" spc="1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857232"/>
            <a:ext cx="78581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Наладить доброжелательные отношения между детьми;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ru-RU" sz="2400" b="1" i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 Научить ответственности 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за себя и свой коллектив, требовательности, самостоятельности, через деятельность  содружества «Улыбка»;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Способствовать формированию активной жизненной позиции ученика через совместную деятельность учителя, родителей и самих учеников.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7316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spc="100" dirty="0" smtClean="0">
                <a:ln w="11430"/>
                <a:solidFill>
                  <a:srgbClr val="C00000"/>
                </a:solidFill>
                <a:latin typeface="Bookman Old Style" pitchFamily="18" charset="0"/>
              </a:rPr>
              <a:t>Уровень воспитанности относительно поведения </a:t>
            </a:r>
            <a:endParaRPr lang="ru-RU" i="1" dirty="0">
              <a:solidFill>
                <a:srgbClr val="C00000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000100" y="642918"/>
          <a:ext cx="7215238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3286124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pc="100" dirty="0" smtClean="0">
                <a:ln w="11430"/>
                <a:solidFill>
                  <a:srgbClr val="C00000"/>
                </a:solidFill>
                <a:latin typeface="Bookman Old Style" pitchFamily="18" charset="0"/>
              </a:rPr>
              <a:t> Уровень качественной характеристики  личности</a:t>
            </a:r>
            <a:endParaRPr lang="ru-RU" i="1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142976" y="3786190"/>
          <a:ext cx="721523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/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453</TotalTime>
  <Words>599</Words>
  <Application>Microsoft Office PowerPoint</Application>
  <PresentationFormat>Экран (4:3)</PresentationFormat>
  <Paragraphs>130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ольга</cp:lastModifiedBy>
  <cp:revision>63</cp:revision>
  <dcterms:modified xsi:type="dcterms:W3CDTF">2012-12-14T04:08:28Z</dcterms:modified>
</cp:coreProperties>
</file>