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318" r:id="rId3"/>
    <p:sldId id="283" r:id="rId4"/>
    <p:sldId id="323" r:id="rId5"/>
    <p:sldId id="324" r:id="rId6"/>
    <p:sldId id="278" r:id="rId7"/>
    <p:sldId id="279" r:id="rId8"/>
    <p:sldId id="280" r:id="rId9"/>
    <p:sldId id="281" r:id="rId10"/>
    <p:sldId id="325" r:id="rId11"/>
    <p:sldId id="329" r:id="rId12"/>
    <p:sldId id="331" r:id="rId13"/>
    <p:sldId id="295" r:id="rId14"/>
    <p:sldId id="284" r:id="rId15"/>
    <p:sldId id="327" r:id="rId16"/>
    <p:sldId id="286" r:id="rId17"/>
    <p:sldId id="287" r:id="rId18"/>
    <p:sldId id="328" r:id="rId19"/>
    <p:sldId id="289" r:id="rId20"/>
    <p:sldId id="290" r:id="rId21"/>
    <p:sldId id="326" r:id="rId22"/>
    <p:sldId id="320" r:id="rId23"/>
    <p:sldId id="292" r:id="rId24"/>
    <p:sldId id="296" r:id="rId25"/>
    <p:sldId id="322" r:id="rId26"/>
    <p:sldId id="258" r:id="rId27"/>
    <p:sldId id="31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CC33"/>
    <a:srgbClr val="FF9933"/>
    <a:srgbClr val="CC6600"/>
    <a:srgbClr val="FFFFCC"/>
    <a:srgbClr val="99FF66"/>
    <a:srgbClr val="0000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9607" autoAdjust="0"/>
  </p:normalViewPr>
  <p:slideViewPr>
    <p:cSldViewPr>
      <p:cViewPr varScale="1">
        <p:scale>
          <a:sx n="71" d="100"/>
          <a:sy n="71" d="100"/>
        </p:scale>
        <p:origin x="-3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3022401"/>
            <a:satOff val="1745"/>
            <a:lumOff val="-320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3022401"/>
              <a:satOff val="1745"/>
              <a:lumOff val="-320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6044802"/>
            <a:satOff val="3491"/>
            <a:lumOff val="-640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6044802"/>
              <a:satOff val="3491"/>
              <a:lumOff val="-640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9067202"/>
            <a:satOff val="5236"/>
            <a:lumOff val="-960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9067202"/>
              <a:satOff val="5236"/>
              <a:lumOff val="-960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3022401"/>
            <a:satOff val="1745"/>
            <a:lumOff val="-320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3022401"/>
              <a:satOff val="1745"/>
              <a:lumOff val="-320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6044802"/>
            <a:satOff val="3491"/>
            <a:lumOff val="-640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6044802"/>
              <a:satOff val="3491"/>
              <a:lumOff val="-640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9067202"/>
            <a:satOff val="5236"/>
            <a:lumOff val="-960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9067202"/>
              <a:satOff val="5236"/>
              <a:lumOff val="-960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4E57-48ED-4944-957A-E4CD4CC5DD5D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22F34-1E70-469A-8B1F-0669C8ED8D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smtClean="0"/>
              <a:t>Перелётные птицы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- которые ежегодно совершают перелёты от родных мест к местам зимовок и обратно. Главная причина – нехватка и исчезновение корма с наступлением холодов (ласточки, стрижи, кукушки, соловьи, журавли, аисты.)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618B8E-3589-4C80-AC8A-5EAE07EDB0A1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89;&#1082;&#1074;&#1086;&#1088;&#1077;&#1094;.wav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78;&#1072;&#1074;&#1086;&#1088;&#1086;&#1085;&#1086;&#1082;.wav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3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3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sign.kg/uploads/monthly_02_2009/post-5-1235369799.jpg" TargetMode="External"/><Relationship Id="rId13" Type="http://schemas.openxmlformats.org/officeDocument/2006/relationships/hyperlink" Target="http://reibert.info/forum/attachment.php?s=1&amp;thumb=1&amp;d=1233683037" TargetMode="External"/><Relationship Id="rId3" Type="http://schemas.openxmlformats.org/officeDocument/2006/relationships/hyperlink" Target="http://birds-photo.com/wp-content/uploads/2007/07_01/DSC_5800.jpg" TargetMode="External"/><Relationship Id="rId7" Type="http://schemas.openxmlformats.org/officeDocument/2006/relationships/hyperlink" Target="http://www.lensart.ru/pictureview7-pid-2cea-et-282bb15" TargetMode="External"/><Relationship Id="rId12" Type="http://schemas.openxmlformats.org/officeDocument/2006/relationships/hyperlink" Target="http://gatchina3000.ru/great-soviet-encyclopedia/010/001/279277130.jpg" TargetMode="External"/><Relationship Id="rId2" Type="http://schemas.openxmlformats.org/officeDocument/2006/relationships/hyperlink" Target="http://img11.nnm.ru/3/8/d/7/a/8c7bf582c92a4356ced4bf87c66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c.academic.ru/pictures/wiki/files/65/Alauda_arvensis_2.jpg" TargetMode="External"/><Relationship Id="rId11" Type="http://schemas.openxmlformats.org/officeDocument/2006/relationships/hyperlink" Target="http://sport-tourism.narod.ru/korolev/images/map_world.jpg" TargetMode="External"/><Relationship Id="rId5" Type="http://schemas.openxmlformats.org/officeDocument/2006/relationships/hyperlink" Target="http://forum.materinstvo.ru/uploads/1205957767/post-221-1205998990.jpg" TargetMode="External"/><Relationship Id="rId10" Type="http://schemas.openxmlformats.org/officeDocument/2006/relationships/hyperlink" Target="http://img-8.photosight.ru/4ab/2873568_large.jpeg" TargetMode="External"/><Relationship Id="rId4" Type="http://schemas.openxmlformats.org/officeDocument/2006/relationships/hyperlink" Target="http://www.club-mayak.ru/_ph/6/2/762376194.jpg" TargetMode="External"/><Relationship Id="rId9" Type="http://schemas.openxmlformats.org/officeDocument/2006/relationships/hyperlink" Target="http://earthobservatory.nasa.gov/images/imagerecords/5000/5935/BlueAfr_03.jpg" TargetMode="External"/><Relationship Id="rId14" Type="http://schemas.openxmlformats.org/officeDocument/2006/relationships/hyperlink" Target="http://shoolclass7.ucoz.ru/_bd/0/14778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74;&#1086;&#1088;&#1086;&#1073;&#1077;&#1081;.wav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89;&#1080;&#1085;&#1080;&#1094;&#1072;.wav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75;&#1072;&#1083;&#1082;&#1072;.wav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normAutofit fontScale="90000"/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Презентация к уроку окружающего мира для 1 класса.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err="1" smtClean="0">
                <a:solidFill>
                  <a:schemeClr val="tx1"/>
                </a:solidFill>
              </a:rPr>
              <a:t>Состовитель</a:t>
            </a:r>
            <a:r>
              <a:rPr lang="ru-RU" sz="2800" dirty="0" smtClean="0">
                <a:solidFill>
                  <a:schemeClr val="tx1"/>
                </a:solidFill>
              </a:rPr>
              <a:t> Пименова А.В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Учитель начальных классов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95346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Где зимуют птицы</a:t>
            </a:r>
            <a:endParaRPr lang="ru-RU" sz="8800" b="1" spc="600" dirty="0">
              <a:ln w="3810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836712"/>
            <a:ext cx="1944216" cy="235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алк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80831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артинка 72 из 822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2787" y="857232"/>
            <a:ext cx="3768813" cy="581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785794"/>
            <a:ext cx="48577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- очень интересные птицы. О них сложено много легенд, поверий и сказок. Из-за необычной внешности, страшного голоса, бесшумного полета и ночного образа жизни люди боялись этих птиц.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Сову часто называют лесной, или пернатой, кошкой. Почему? Оба животных ведут ночной образ жизни, хорошо видят в темноте и ловят мышей. 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Сова — единственная птица, у которой оба глаза находятся «на лице», а не по бокам головы. Повернув голову, сова может увидеть свою спину, такая у нее шея. 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Слух у сов в пятьдесят раз острее, чем у человека. Такой слух необходим сове, чтобы находить под снегом бегущих мышей. Ученые подсчитали, что одна сова уничтожает за год в среднем 1000-1200 мышей. Это значит, она спасает около тонны хлеба, то есть столько, сколько за год съедает примерно 10-11 человек.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51520" y="1176338"/>
            <a:ext cx="3096344" cy="158273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Давайте позаботимся о зимующих птицах!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2828925"/>
            <a:ext cx="2843808" cy="2179638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7030A0"/>
                </a:solidFill>
              </a:rPr>
              <a:t>Ребятя,устраивайте</a:t>
            </a:r>
            <a:r>
              <a:rPr lang="ru-RU" sz="3200" dirty="0" smtClean="0">
                <a:solidFill>
                  <a:srgbClr val="7030A0"/>
                </a:solidFill>
              </a:rPr>
              <a:t> для птиц столовые!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r="12663"/>
          <a:stretch>
            <a:fillRect/>
          </a:stretch>
        </p:blipFill>
        <p:spPr>
          <a:xfrm rot="420000">
            <a:off x="3353590" y="764833"/>
            <a:ext cx="5207359" cy="4689475"/>
          </a:xfrm>
        </p:spPr>
      </p:pic>
    </p:spTree>
    <p:extLst>
      <p:ext uri="{BB962C8B-B14F-4D97-AF65-F5344CB8AC3E}">
        <p14:creationId xmlns:p14="http://schemas.microsoft.com/office/powerpoint/2010/main" val="3450559928"/>
      </p:ext>
    </p:extLst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Users\Helen\Desktop\ель\eli\__1_~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5364797"/>
            <a:ext cx="8280919" cy="1200329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Некоторые птицы ежегодно совершают перелеты от родных мест к местам зимовок и обратно. Главная причина-нехватка и  исчезновение корма 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  <p:pic>
        <p:nvPicPr>
          <p:cNvPr id="2" name="731E14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908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5394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643306" y="785794"/>
            <a:ext cx="5357850" cy="2000264"/>
          </a:xfrm>
          <a:prstGeom prst="cloudCallout">
            <a:avLst>
              <a:gd name="adj1" fmla="val 42645"/>
              <a:gd name="adj2" fmla="val -12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познакомимся с этими птицами!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4" descr="Картинка 9 из 4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95079" y="2857496"/>
            <a:ext cx="2648921" cy="3532933"/>
          </a:xfrm>
          <a:prstGeom prst="rect">
            <a:avLst/>
          </a:prstGeom>
          <a:noFill/>
        </p:spPr>
      </p:pic>
      <p:pic>
        <p:nvPicPr>
          <p:cNvPr id="37890" name="Picture 2" descr="Картинка 337 из 53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1472" y="642918"/>
            <a:ext cx="2071701" cy="2071702"/>
          </a:xfrm>
          <a:prstGeom prst="rect">
            <a:avLst/>
          </a:prstGeom>
          <a:noFill/>
        </p:spPr>
      </p:pic>
      <p:pic>
        <p:nvPicPr>
          <p:cNvPr id="37892" name="Picture 4" descr="Картинка 208 из 2006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111402">
            <a:off x="-379412" y="4449090"/>
            <a:ext cx="2460593" cy="1315703"/>
          </a:xfrm>
          <a:prstGeom prst="rect">
            <a:avLst/>
          </a:prstGeom>
          <a:noFill/>
        </p:spPr>
      </p:pic>
      <p:pic>
        <p:nvPicPr>
          <p:cNvPr id="37894" name="Picture 6" descr="Картинка 34 из 487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14480" y="4643422"/>
            <a:ext cx="2214578" cy="2214578"/>
          </a:xfrm>
          <a:prstGeom prst="rect">
            <a:avLst/>
          </a:prstGeom>
          <a:noFill/>
        </p:spPr>
      </p:pic>
      <p:pic>
        <p:nvPicPr>
          <p:cNvPr id="13" name="Picture 4" descr="Картинка 369 из 1586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rot="20234758">
            <a:off x="1907029" y="2039923"/>
            <a:ext cx="2580010" cy="2623012"/>
          </a:xfrm>
          <a:prstGeom prst="rect">
            <a:avLst/>
          </a:prstGeom>
          <a:noFill/>
        </p:spPr>
      </p:pic>
      <p:pic>
        <p:nvPicPr>
          <p:cNvPr id="37896" name="Picture 8" descr="Картинка 215 из 13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286248" y="4143380"/>
            <a:ext cx="2559845" cy="20478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2 из 53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286512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скворец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скворец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Картинка 9 из 395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643470" cy="559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2066" y="1214422"/>
            <a:ext cx="38576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Соловей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знаменитый певец наших лесов.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Окрашена эта птичка скромно. Она коричневато-буро-сероватого цвета с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рыжинками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большими темными глазами и длинными тонкими ножками.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Соловей прилетает к нам поздно — в середине мая и начинает петь. Поет соловей месяца полтора, пока у него не появятся птенцы. Еще раз можно услышать соловьев осенью, когда они собираются в стаи. Но это уже не песни, а птичьи разговоры перед отлетом.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Улетают соловьи всегда вечером, а прилетают весной всегда ночью.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21 из 48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286512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жаворонок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жаворонок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а 19 из 157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ласточка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ласточка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714356"/>
            <a:ext cx="53578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А это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зяблик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Его окраска яркая, нарядная. Спинка буроватая, грудка красноватая, голова серо-голубая, черные крылышки с белыми полосками, клюв весной и летом синий, а зимой — красный. В лесу еще зябко, а птичка громко напевает свою песенку. 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Гнездо зяблик вьет из прутиков-травинок, внутри выстилает пухом и перьями, снаружи опутывает волосками и кусочками коры. Получается шарик с открытым верхом, замаскированный среди ветвей дерева.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Огромное количество насекомых-вредителей уничтожает зяблик за лето! Бывает в разгар лета сядет зяблик, нахохлится, будто озяб. Странно... А оказывается, тучка надвигается. Зяблик угадывает, когда дождь пойдет.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А вот почему птицу назвали зябликом — непонятно. Может потому, что прилетает он одним из первых, когда на улице еще слякоть и нередки морозы. Может быть, потому и дали этой птичке имя зяблик, что прилетает она в зябкое время.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42" name="Picture 2" descr="Картинка 8 из 25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572132" y="785794"/>
            <a:ext cx="3429024" cy="588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6 из 15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286512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журавль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журавль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68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Кто такие зимующие и перелетные птицы?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627784" y="3717032"/>
            <a:ext cx="122413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5572164" cy="2857520"/>
          </a:xfrm>
          <a:prstGeom prst="cloudCallout">
            <a:avLst>
              <a:gd name="adj1" fmla="val -5492"/>
              <a:gd name="adj2" fmla="val 9989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Места гнездовий, зимовок и маршруты пути у большинства птиц постоянные и с годами не меняются. Весной они возвращаются  в те же места, где вывелись или гнездились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прошлом году.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482" name="Picture 2" descr="Картинка 64 из 308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857496"/>
            <a:ext cx="5001373" cy="38004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071546"/>
            <a:ext cx="878687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прошлом, когда птичьи перелеты еще не были изучены, существовало множество самых невероятных вымыслов. Например, в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XVIII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веке один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натуралист утверждал, что птицы улетают... на Луну. Добираются туда будто за 60 дней и погружаются в спячку, потому что не находят еды.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Другие  ученые  признавали,  что птицы летят в дальние страны. Но считали, что  не  все  летят  самостоятельно,  а  только  большие  и  сильные.  Маленькие  же  и слабые путешествуют, пристроившись на спинах больших.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 вот  ласточки  вообще  будто  бы  никуда  не  летят —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зимуют под водой, зарывшись в ил.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Сейчас   известно:  как  ни  далек,  как  ни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труден птичий путь, летят все они самостоятельно.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Только на собственные крылья могут полагаться,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хотя преодолевают порой тысячи километров.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Куда же летят птицы?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Ученые выяснили, что маленькие наши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пташки   —   ласточки,   стрижи,      обыкновенная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горихвостка,    мухоловка-пеструшка   и   другие —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улетают   не  куда-нибудь,  а в тропическую Африку!</a:t>
            </a:r>
          </a:p>
          <a:p>
            <a:endParaRPr lang="ru-RU" dirty="0"/>
          </a:p>
        </p:txBody>
      </p:sp>
      <p:pic>
        <p:nvPicPr>
          <p:cNvPr id="59394" name="Picture 2" descr="Картинка 118 из 2494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857496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7215238" cy="1714512"/>
          </a:xfrm>
          <a:prstGeom prst="cloudCallout">
            <a:avLst>
              <a:gd name="adj1" fmla="val -13602"/>
              <a:gd name="adj2" fmla="val 1980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же зимуют перелётные птицы? Учёные узнали об этом, надевая на лапки птицам кольца. Подумайте, как эти кольца могли помочь учёным?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5" name="Picture 3" descr="кольца для канареек и певчих пти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38678"/>
            <a:ext cx="5024459" cy="3774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алка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838678"/>
            <a:ext cx="5024459" cy="37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а 41 из 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77 из 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Картинка 639 из 28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8604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714884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+mj-lt"/>
              </a:rPr>
              <a:t>Автор презентации – Пименова А.В</a:t>
            </a:r>
            <a:br>
              <a:rPr lang="ru-RU" sz="2400" b="1" i="1" dirty="0" smtClean="0">
                <a:latin typeface="+mj-lt"/>
              </a:rPr>
            </a:br>
            <a:r>
              <a:rPr lang="en-US" sz="2400" b="1" i="1" dirty="0" smtClean="0">
                <a:latin typeface="+mj-lt"/>
              </a:rPr>
              <a:t>kotrish@yandex.ru</a:t>
            </a:r>
            <a:endParaRPr lang="ru-RU" sz="2400" b="1" i="1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endParaRPr lang="ru-RU" dirty="0" smtClean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4"/>
            <a:ext cx="87154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hlinkClick r:id="rId2"/>
              </a:rPr>
              <a:t>http://img11.nnm.ru/3/8/d/7/a/8c7bf582c92a4356ced4bf87c66.gif</a:t>
            </a:r>
            <a:endParaRPr lang="ru-RU" dirty="0" smtClean="0">
              <a:latin typeface="+mj-lt"/>
              <a:hlinkClick r:id="rId2"/>
            </a:endParaRPr>
          </a:p>
          <a:p>
            <a:r>
              <a:rPr lang="ru-RU" dirty="0" smtClean="0">
                <a:latin typeface="+mj-lt"/>
                <a:hlinkClick r:id="rId3"/>
              </a:rPr>
              <a:t>http://birds-photo.com/wp-content/uploads/2007/07_01/DSC_5800.jpg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4"/>
              </a:rPr>
              <a:t>http://www.club-mayak.ru/_ph/6/2/762376194.jpg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5"/>
              </a:rPr>
              <a:t>http://forum.materinstvo.ru/uploads/1205957767/post-221-1205998990.jpg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6"/>
              </a:rPr>
              <a:t>http://dic.academic.ru/pictures/wiki/files/65/Alauda_arvensis_2.jpg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7"/>
              </a:rPr>
              <a:t>http://www.lensart.ru/pictureview7-pid-2cea-et-282bb15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8"/>
              </a:rPr>
              <a:t>http://www.design.kg/uploads/monthly_02_2009/post-5-1235369799.jpg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9"/>
              </a:rPr>
              <a:t>http://earthobservatory.nasa.gov/images/imagerecords/5000/5935/BlueAfr_03.jpg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10"/>
              </a:rPr>
              <a:t>http://img-8.photosight.ru/4ab/2873568_large.jpeg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11"/>
              </a:rPr>
              <a:t>http://sport-tourism.narod.ru/korolev/images/map_world.jpg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12"/>
              </a:rPr>
              <a:t>http://gatchina3000.ru/great-soviet-encyclopedia/010/001/279277130.jpg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13"/>
              </a:rPr>
              <a:t>http://reibert.info/forum/attachment.php?s=1&amp;thumb=1&amp;d=1233683037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14"/>
              </a:rPr>
              <a:t>http://shoolclass7.ucoz.ru/_bd/0/14778.jpg</a:t>
            </a:r>
            <a:endParaRPr lang="ru-RU" dirty="0" smtClean="0">
              <a:latin typeface="+mj-lt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>
            <a:off x="1115616" y="0"/>
            <a:ext cx="7416824" cy="1916832"/>
          </a:xfrm>
          <a:prstGeom prst="cloudCallout">
            <a:avLst>
              <a:gd name="adj1" fmla="val 42645"/>
              <a:gd name="adj2" fmla="val -12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них с осени образуется толстый слой подкожного жира, который помогает им переносить  холод и голод.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0" name="Picture 4" descr="C:\Users\алка\Desktop\0027-027-Zimujuschie-ptit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560840" cy="4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714356"/>
            <a:ext cx="878687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Большой  и  малый  пестрые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дятлы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—  типичные  «доктора» нашего леса. Дятлы действительно лечат леса.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Клюв — инструмент, с помощью которого дятел добывает из стволов или  из-под  коры  насекомых.  Но,  каким  бы  ни  был  длинным  и  сильным клюв, насекомое им схватить нельзя. Вытащить насекомое птице помогает язык. Он у дятла длинный, клейкий, с острыми и твердыми зазубринами по краям. Дятел просовывает язык в сделанное клювом отверстие, приклеивает добычу или накалывает на зазубринку, а затем вытаскивает.</a:t>
            </a:r>
          </a:p>
          <a:p>
            <a:pPr algn="just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1 из 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143248"/>
            <a:ext cx="5643603" cy="352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3000372"/>
            <a:ext cx="27860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 наших лесах живет огромное количество жуков-короедов. Уже по названию можно понять, чем они питаются. Эти жуки — злейшие враги деревьев. Иногда на одном дереве их может скопиться несколько тысяч. Если вовремя не подоспеет дятел — дерево погибнет.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4942" y="857232"/>
            <a:ext cx="37147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Гнезда дятлы устраивают в дуплах, которые выдалбливают сами. Долбят по очереди самец и самка. Высиживают птенцов тоже по очереди. Дупла дятлы выдалбливают в деревьях с подгнившей серединой. Здоровым деревьям дятлы никакого вреда таким строительством не наносят. После дятла этим дуплом пользуются другие птицы, так как дятел не селится два раза в одном и том же гнезде.</a:t>
            </a:r>
            <a:r>
              <a:rPr lang="ru-RU" dirty="0" smtClean="0"/>
              <a:t> 	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Суровые времена для дятлов — осень и зима. Так как насекомых нет или они очень глубоко спрятались, то дятлы переходят на растительный корм. Они лущат шишки, едят семена других растений, которые можно найти.</a:t>
            </a:r>
          </a:p>
          <a:p>
            <a:pPr algn="just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7351" name="Picture 7" descr="Картинка 19 из 9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786346" cy="5649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48 из 4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215074" y="5715016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поползень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поползень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Картинка 33 из 219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6286512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воробей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оробей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7 из 39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2844" y="5715016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синица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синиц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35 из 65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286512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галка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галк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1435</TotalTime>
  <Words>236</Words>
  <Application>Microsoft Office PowerPoint</Application>
  <PresentationFormat>Экран (4:3)</PresentationFormat>
  <Paragraphs>75</Paragraphs>
  <Slides>27</Slides>
  <Notes>1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Презентация к уроку окружающего мира для 1 класса. Состовитель Пименова А.В Учитель начальных классов</vt:lpstr>
      <vt:lpstr>Кто такие зимующие и перелетные птицы?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позаботимся о зимующих птицах!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алка</dc:creator>
  <cp:lastModifiedBy>ПИМЕНОВА</cp:lastModifiedBy>
  <cp:revision>173</cp:revision>
  <dcterms:modified xsi:type="dcterms:W3CDTF">2013-04-04T21:26:42Z</dcterms:modified>
</cp:coreProperties>
</file>