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70" d="100"/>
          <a:sy n="70" d="100"/>
        </p:scale>
        <p:origin x="-516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авнобедренный треугольник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DFE8FEB6-2565-43FB-97EF-5150038CCADE}" type="datetimeFigureOut">
              <a:rPr lang="ru-RU" smtClean="0"/>
              <a:t>25.04.2011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F6CB735E-EEAC-4ED6-B5D7-CA1EBB07A1A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E8FEB6-2565-43FB-97EF-5150038CCADE}" type="datetimeFigureOut">
              <a:rPr lang="ru-RU" smtClean="0"/>
              <a:t>25.04.2011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CB735E-EEAC-4ED6-B5D7-CA1EBB07A1A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E8FEB6-2565-43FB-97EF-5150038CCADE}" type="datetimeFigureOut">
              <a:rPr lang="ru-RU" smtClean="0"/>
              <a:t>25.04.2011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CB735E-EEAC-4ED6-B5D7-CA1EBB07A1A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DFE8FEB6-2565-43FB-97EF-5150038CCADE}" type="datetimeFigureOut">
              <a:rPr lang="ru-RU" smtClean="0"/>
              <a:t>25.04.2011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CB735E-EEAC-4ED6-B5D7-CA1EBB07A1A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ый треугольник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Равнобедренный треугольник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DFE8FEB6-2565-43FB-97EF-5150038CCADE}" type="datetimeFigureOut">
              <a:rPr lang="ru-RU" smtClean="0"/>
              <a:t>25.04.2011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F6CB735E-EEAC-4ED6-B5D7-CA1EBB07A1AF}" type="slidenum">
              <a:rPr lang="ru-RU" smtClean="0"/>
              <a:t>‹#›</a:t>
            </a:fld>
            <a:endParaRPr lang="ru-RU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newsflash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DFE8FEB6-2565-43FB-97EF-5150038CCADE}" type="datetimeFigureOut">
              <a:rPr lang="ru-RU" smtClean="0"/>
              <a:t>25.04.2011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F6CB735E-EEAC-4ED6-B5D7-CA1EBB07A1A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DFE8FEB6-2565-43FB-97EF-5150038CCADE}" type="datetimeFigureOut">
              <a:rPr lang="ru-RU" smtClean="0"/>
              <a:t>25.04.2011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F6CB735E-EEAC-4ED6-B5D7-CA1EBB07A1AF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newsflash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E8FEB6-2565-43FB-97EF-5150038CCADE}" type="datetimeFigureOut">
              <a:rPr lang="ru-RU" smtClean="0"/>
              <a:t>25.04.2011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CB735E-EEAC-4ED6-B5D7-CA1EBB07A1A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DFE8FEB6-2565-43FB-97EF-5150038CCADE}" type="datetimeFigureOut">
              <a:rPr lang="ru-RU" smtClean="0"/>
              <a:t>25.04.2011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F6CB735E-EEAC-4ED6-B5D7-CA1EBB07A1A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DFE8FEB6-2565-43FB-97EF-5150038CCADE}" type="datetimeFigureOut">
              <a:rPr lang="ru-RU" smtClean="0"/>
              <a:t>25.04.2011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F6CB735E-EEAC-4ED6-B5D7-CA1EBB07A1AF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newsflash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DFE8FEB6-2565-43FB-97EF-5150038CCADE}" type="datetimeFigureOut">
              <a:rPr lang="ru-RU" smtClean="0"/>
              <a:t>25.04.2011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F6CB735E-EEAC-4ED6-B5D7-CA1EBB07A1AF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newsflash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ый треугольник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DFE8FEB6-2565-43FB-97EF-5150038CCADE}" type="datetimeFigureOut">
              <a:rPr lang="ru-RU" smtClean="0"/>
              <a:t>25.04.2011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F6CB735E-EEAC-4ED6-B5D7-CA1EBB07A1AF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newsflash/>
  </p:transition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6" name="WordArt 6" descr="Дуб"/>
          <p:cNvSpPr>
            <a:spLocks noChangeArrowheads="1" noChangeShapeType="1" noTextEdit="1"/>
          </p:cNvSpPr>
          <p:nvPr/>
        </p:nvSpPr>
        <p:spPr bwMode="auto">
          <a:xfrm>
            <a:off x="685800" y="2209800"/>
            <a:ext cx="7620000" cy="4419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endParaRPr lang="ru-RU" sz="3600" kern="10" dirty="0">
              <a:ln w="28575" cap="sq">
                <a:solidFill>
                  <a:srgbClr val="336600"/>
                </a:solidFill>
                <a:round/>
                <a:headEnd type="none" w="sm" len="sm"/>
                <a:tailEnd type="none" w="sm" len="sm"/>
              </a:ln>
              <a:blipFill dpi="0" rotWithShape="0">
                <a:blip r:embed="rId3"/>
                <a:srcRect/>
                <a:tile tx="0" ty="0" sx="100000" sy="100000" flip="none" algn="tl"/>
              </a:blipFill>
              <a:effectLst/>
              <a:latin typeface="Comic Sans MS"/>
            </a:endParaRPr>
          </a:p>
        </p:txBody>
      </p:sp>
      <p:sp>
        <p:nvSpPr>
          <p:cNvPr id="25608" name="WordArt 8"/>
          <p:cNvSpPr>
            <a:spLocks noChangeArrowheads="1" noChangeShapeType="1" noTextEdit="1"/>
          </p:cNvSpPr>
          <p:nvPr/>
        </p:nvSpPr>
        <p:spPr bwMode="auto">
          <a:xfrm>
            <a:off x="2133600" y="457200"/>
            <a:ext cx="6172200" cy="1600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endParaRPr lang="ru-RU" sz="3600" kern="10" dirty="0">
              <a:ln w="9525" cap="sq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gradFill rotWithShape="0">
                <a:gsLst>
                  <a:gs pos="0">
                    <a:srgbClr val="000082"/>
                  </a:gs>
                  <a:gs pos="30000">
                    <a:srgbClr val="66008F"/>
                  </a:gs>
                  <a:gs pos="64999">
                    <a:srgbClr val="BA0066"/>
                  </a:gs>
                  <a:gs pos="89999">
                    <a:srgbClr val="FF0000"/>
                  </a:gs>
                  <a:gs pos="100000">
                    <a:srgbClr val="FF8200"/>
                  </a:gs>
                </a:gsLst>
                <a:lin ang="5400000" scaled="1"/>
              </a:gradFill>
              <a:effectLst/>
              <a:latin typeface="Arial"/>
              <a:cs typeface="Arial"/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214282" y="267494"/>
            <a:ext cx="8472518" cy="1399032"/>
          </a:xfrm>
        </p:spPr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Перемены в культуре России в годы петровских реформ</a:t>
            </a:r>
            <a:endParaRPr lang="ru-RU" sz="4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Заголовок 7"/>
          <p:cNvSpPr txBox="1">
            <a:spLocks/>
          </p:cNvSpPr>
          <p:nvPr/>
        </p:nvSpPr>
        <p:spPr>
          <a:xfrm>
            <a:off x="4214810" y="3571876"/>
            <a:ext cx="4572000" cy="2928958"/>
          </a:xfrm>
          <a:prstGeom prst="rect">
            <a:avLst/>
          </a:prstGeom>
        </p:spPr>
        <p:txBody>
          <a:bodyPr vert="horz" anchor="ctr"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484632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Работу</a:t>
            </a:r>
            <a:r>
              <a:rPr kumimoji="0" lang="ru-RU" sz="2800" b="1" i="0" u="none" strike="noStrike" kern="1200" cap="none" spc="0" normalizeH="0" noProof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выполнила: </a:t>
            </a:r>
          </a:p>
          <a:p>
            <a:pPr marL="484632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800" b="1" baseline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  <a:ea typeface="+mj-ea"/>
                <a:cs typeface="+mj-cs"/>
              </a:rPr>
              <a:t>Кобзева</a:t>
            </a:r>
            <a: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  <a:ea typeface="+mj-ea"/>
                <a:cs typeface="+mj-cs"/>
              </a:rPr>
              <a:t> Светлана</a:t>
            </a:r>
          </a:p>
          <a:p>
            <a:pPr marL="484632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Ученица</a:t>
            </a:r>
            <a:r>
              <a:rPr kumimoji="0" lang="ru-RU" sz="2800" b="1" i="0" u="none" strike="noStrike" kern="1200" cap="none" spc="0" normalizeH="0" noProof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7 класса «Г»</a:t>
            </a:r>
          </a:p>
          <a:p>
            <a:pPr marL="484632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2800" b="1" baseline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 marL="484632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800" b="1" baseline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  <a:ea typeface="+mj-ea"/>
                <a:cs typeface="+mj-cs"/>
              </a:rPr>
              <a:t>Проверила:</a:t>
            </a:r>
            <a:br>
              <a:rPr lang="ru-RU" sz="2800" b="1" baseline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  <a:ea typeface="+mj-ea"/>
                <a:cs typeface="+mj-cs"/>
              </a:rPr>
            </a:br>
            <a:r>
              <a:rPr lang="ru-RU" sz="2800" b="1" baseline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  <a:ea typeface="+mj-ea"/>
                <a:cs typeface="+mj-cs"/>
              </a:rPr>
              <a:t>Панасюк</a:t>
            </a:r>
            <a: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  <a:ea typeface="+mj-ea"/>
                <a:cs typeface="+mj-cs"/>
              </a:rPr>
              <a:t>  Наталья Александровна</a:t>
            </a:r>
            <a:endParaRPr kumimoji="0" lang="ru-RU" sz="4000" b="1" i="0" u="none" strike="noStrike" kern="1200" cap="none" spc="0" normalizeH="0" baseline="0" noProof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026" name="Picture 2" descr="C:\Documents and Settings\саша\Рабочий стол\перзентация по истории\пётр 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1472" y="1714488"/>
            <a:ext cx="3857652" cy="4725898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dissolve/>
    <p:sndAc>
      <p:stSnd>
        <p:snd r:embed="rId2" name="drumroll.wav" builtIn="1"/>
      </p:stSnd>
    </p:sndAc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643050"/>
          </a:xfrm>
        </p:spPr>
        <p:txBody>
          <a:bodyPr>
            <a:normAutofit/>
          </a:bodyPr>
          <a:lstStyle/>
          <a:p>
            <a:r>
              <a:rPr lang="ru-RU" sz="4800" dirty="0" smtClean="0"/>
              <a:t>Изменения в </a:t>
            </a:r>
            <a:br>
              <a:rPr lang="ru-RU" sz="4800" dirty="0" smtClean="0"/>
            </a:br>
            <a:r>
              <a:rPr lang="ru-RU" sz="4800" dirty="0" smtClean="0"/>
              <a:t> </a:t>
            </a:r>
            <a:r>
              <a:rPr lang="ru-RU" sz="4800" dirty="0" smtClean="0"/>
              <a:t>          повседневной жизни.</a:t>
            </a:r>
            <a:endParaRPr lang="ru-RU" sz="4800" dirty="0"/>
          </a:p>
        </p:txBody>
      </p:sp>
      <p:pic>
        <p:nvPicPr>
          <p:cNvPr id="3" name="Picture 5" descr="8"/>
          <p:cNvPicPr>
            <a:picLocks noChangeAspect="1" noChangeArrowheads="1"/>
          </p:cNvPicPr>
          <p:nvPr/>
        </p:nvPicPr>
        <p:blipFill>
          <a:blip r:embed="rId2">
            <a:lum bright="6000" contrast="12000"/>
          </a:blip>
          <a:srcRect/>
          <a:stretch>
            <a:fillRect/>
          </a:stretch>
        </p:blipFill>
        <p:spPr bwMode="auto">
          <a:xfrm>
            <a:off x="3286116" y="1500175"/>
            <a:ext cx="5715040" cy="3071833"/>
          </a:xfrm>
          <a:prstGeom prst="rect">
            <a:avLst/>
          </a:prstGeom>
          <a:noFill/>
          <a:ln w="76200">
            <a:solidFill>
              <a:srgbClr val="660033"/>
            </a:solidFill>
            <a:miter lim="800000"/>
            <a:headEnd/>
            <a:tailEnd/>
          </a:ln>
        </p:spPr>
      </p:pic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0" y="4581525"/>
            <a:ext cx="9144000" cy="2276475"/>
          </a:xfrm>
          <a:prstGeom prst="rect">
            <a:avLst/>
          </a:prstGeom>
          <a:gradFill rotWithShape="0">
            <a:gsLst>
              <a:gs pos="0">
                <a:srgbClr val="8488C4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path path="shape">
              <a:fillToRect l="50000" t="50000" r="50000" b="50000"/>
            </a:path>
          </a:gradFill>
          <a:ln w="76200">
            <a:solidFill>
              <a:srgbClr val="660033"/>
            </a:solidFill>
          </a:ln>
        </p:spPr>
        <p:txBody>
          <a:bodyPr/>
          <a:lstStyle/>
          <a:p>
            <a:pPr marL="448056" marR="0" lvl="0" indent="-384048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Tx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 1718 г. Петр начал собирать ассамблеи, куда чиновники должны были являться с женами.</a:t>
            </a:r>
          </a:p>
          <a:p>
            <a:pPr marL="448056" marR="0" lvl="0" indent="-384048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Tx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На Ассамблеях играли на музыкальных инструментах, играли в игры, танцевали вели светские и политические беседы. 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3286116" y="1500174"/>
            <a:ext cx="4786345" cy="1323439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square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r>
              <a:rPr lang="ru-RU" sz="2000" b="1" spc="150" dirty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В</a:t>
            </a:r>
            <a:r>
              <a:rPr lang="ru-RU" sz="20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. </a:t>
            </a:r>
            <a:r>
              <a:rPr lang="ru-RU" sz="2000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Кардовский</a:t>
            </a:r>
            <a:r>
              <a:rPr lang="ru-RU" sz="2000" b="1" spc="150" dirty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.</a:t>
            </a:r>
          </a:p>
          <a:p>
            <a:r>
              <a:rPr lang="ru-RU" sz="2000" b="1" spc="150" dirty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Ассамблея</a:t>
            </a:r>
          </a:p>
          <a:p>
            <a:r>
              <a:rPr lang="ru-RU" sz="2000" b="1" spc="150" dirty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петровского</a:t>
            </a:r>
          </a:p>
          <a:p>
            <a:r>
              <a:rPr lang="ru-RU" sz="2000" b="1" spc="150" dirty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времени.</a:t>
            </a:r>
          </a:p>
        </p:txBody>
      </p:sp>
      <p:pic>
        <p:nvPicPr>
          <p:cNvPr id="5122" name="Picture 2" descr="C:\Documents and Settings\саша\Рабочий стол\риторика презентация\658251833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1714488"/>
            <a:ext cx="2502944" cy="2428892"/>
          </a:xfrm>
          <a:prstGeom prst="rect">
            <a:avLst/>
          </a:prstGeom>
          <a:noFill/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929718" cy="1071546"/>
          </a:xfrm>
        </p:spPr>
        <p:txBody>
          <a:bodyPr>
            <a:no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ru-RU" sz="5400" b="1" dirty="0" smtClean="0">
                <a:ln/>
                <a:solidFill>
                  <a:schemeClr val="accent3"/>
                </a:solidFill>
                <a:effectLst/>
              </a:rPr>
              <a:t>Спасибо за внимание! </a:t>
            </a:r>
            <a:endParaRPr lang="ru-RU" sz="5400" b="1" dirty="0">
              <a:ln/>
              <a:solidFill>
                <a:schemeClr val="accent3"/>
              </a:solidFill>
              <a:effectLst/>
            </a:endParaRPr>
          </a:p>
        </p:txBody>
      </p:sp>
      <p:pic>
        <p:nvPicPr>
          <p:cNvPr id="6146" name="Picture 2" descr="C:\Documents and Settings\саша\Рабочий стол\риторика презентация\Disney-32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00100" y="685757"/>
            <a:ext cx="6858048" cy="6172243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dissolve/>
    <p:sndAc>
      <p:stSnd>
        <p:snd r:embed="rId2" name="applause.wav" builtIn="1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28794" y="214290"/>
            <a:ext cx="4929222" cy="857256"/>
          </a:xfrm>
        </p:spPr>
        <p:txBody>
          <a:bodyPr>
            <a:noAutofit/>
          </a:bodyPr>
          <a:lstStyle/>
          <a:p>
            <a:r>
              <a:rPr lang="ru-RU" sz="72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Наука.</a:t>
            </a:r>
            <a:endParaRPr lang="ru-RU" sz="72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pic>
        <p:nvPicPr>
          <p:cNvPr id="3" name="Picture 8" descr="Рисунок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214422"/>
            <a:ext cx="3775075" cy="5240337"/>
          </a:xfrm>
          <a:prstGeom prst="rect">
            <a:avLst/>
          </a:prstGeom>
          <a:noFill/>
          <a:ln w="76200">
            <a:solidFill>
              <a:srgbClr val="660033"/>
            </a:solidFill>
            <a:miter lim="800000"/>
            <a:headEnd/>
            <a:tailEnd/>
          </a:ln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4214778" y="1214422"/>
            <a:ext cx="4929222" cy="5357850"/>
          </a:xfrm>
          <a:prstGeom prst="rect">
            <a:avLst/>
          </a:prstGeom>
        </p:spPr>
        <p:txBody>
          <a:bodyPr vert="horz" anchor="ctr">
            <a:noAutofit/>
          </a:bodyPr>
          <a:lstStyle/>
          <a:p>
            <a:pPr marL="484632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1" i="0" u="none" strike="noStrike" kern="1200" cap="none" spc="0" normalizeH="0" baseline="0" noProof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214810" y="1142984"/>
            <a:ext cx="4643470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None/>
            </a:pPr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Развитие экономики </a:t>
            </a:r>
            <a:r>
              <a:rPr lang="ru-RU" sz="28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спо</a:t>
            </a:r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28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собствовало</a:t>
            </a:r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28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разви-тию</a:t>
            </a:r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науки.</a:t>
            </a:r>
          </a:p>
          <a:p>
            <a:pPr>
              <a:buFontTx/>
              <a:buNone/>
            </a:pPr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1700-создана </a:t>
            </a:r>
            <a:r>
              <a:rPr lang="ru-RU" sz="28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горнораз-ведочная</a:t>
            </a:r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служба.</a:t>
            </a:r>
          </a:p>
          <a:p>
            <a:pPr>
              <a:buFontTx/>
              <a:buNone/>
            </a:pPr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1703-открытие медного месторождения на Ура </a:t>
            </a:r>
            <a:r>
              <a:rPr lang="ru-RU" sz="28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ле</a:t>
            </a:r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.</a:t>
            </a:r>
          </a:p>
          <a:p>
            <a:pPr>
              <a:buFontTx/>
              <a:buNone/>
            </a:pPr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1706-открыт </a:t>
            </a:r>
            <a:r>
              <a:rPr lang="ru-RU" sz="28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Аптекарс-кий</a:t>
            </a:r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огород в Москве.</a:t>
            </a:r>
          </a:p>
          <a:p>
            <a:pPr>
              <a:buFontTx/>
              <a:buNone/>
            </a:pPr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1712-создание </a:t>
            </a:r>
            <a:r>
              <a:rPr lang="ru-RU" sz="28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А.Нарто-вым</a:t>
            </a:r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1-о в мире </a:t>
            </a:r>
            <a:r>
              <a:rPr lang="ru-RU" sz="28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токар-ного</a:t>
            </a:r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станка. </a:t>
            </a:r>
            <a:endParaRPr lang="ru-RU" sz="28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0" y="5715016"/>
            <a:ext cx="4929222" cy="857256"/>
          </a:xfrm>
          <a:prstGeom prst="rect">
            <a:avLst/>
          </a:prstGeom>
        </p:spPr>
        <p:txBody>
          <a:bodyPr vert="horz" anchor="ctr">
            <a:noAutofit/>
          </a:bodyPr>
          <a:lstStyle/>
          <a:p>
            <a:pPr marL="484632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7200" b="1" i="0" u="none" strike="noStrike" kern="1200" cap="none" spc="0" normalizeH="0" baseline="0" noProof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28596" y="6072206"/>
            <a:ext cx="343555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Токарный станок А.Нартова</a:t>
            </a:r>
            <a:endParaRPr lang="ru-RU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7224" y="285728"/>
            <a:ext cx="4000528" cy="928670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7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Наука.</a:t>
            </a:r>
            <a:endParaRPr lang="ru-RU" sz="7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3" name="Picture 2056" descr="Рисунок3"/>
          <p:cNvPicPr>
            <a:picLocks noChangeAspect="1" noChangeArrowheads="1"/>
          </p:cNvPicPr>
          <p:nvPr/>
        </p:nvPicPr>
        <p:blipFill>
          <a:blip r:embed="rId2">
            <a:lum contrast="12000"/>
          </a:blip>
          <a:srcRect/>
          <a:stretch>
            <a:fillRect/>
          </a:stretch>
        </p:blipFill>
        <p:spPr bwMode="auto">
          <a:xfrm>
            <a:off x="214282" y="1428736"/>
            <a:ext cx="5143536" cy="2795584"/>
          </a:xfrm>
          <a:prstGeom prst="rect">
            <a:avLst/>
          </a:prstGeom>
          <a:noFill/>
          <a:ln w="76200">
            <a:solidFill>
              <a:srgbClr val="660033"/>
            </a:solidFill>
            <a:miter lim="800000"/>
            <a:headEnd/>
            <a:tailEnd/>
          </a:ln>
        </p:spPr>
      </p:pic>
      <p:sp>
        <p:nvSpPr>
          <p:cNvPr id="4" name="Text Box 2055"/>
          <p:cNvSpPr txBox="1">
            <a:spLocks noChangeArrowheads="1"/>
          </p:cNvSpPr>
          <p:nvPr/>
        </p:nvSpPr>
        <p:spPr bwMode="auto">
          <a:xfrm>
            <a:off x="285720" y="1428736"/>
            <a:ext cx="3357586" cy="830997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Здание</a:t>
            </a:r>
          </a:p>
          <a:p>
            <a:r>
              <a:rPr lang="ru-RU" sz="240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Кунсткамеры</a:t>
            </a:r>
            <a:r>
              <a:rPr lang="ru-RU" sz="2400" dirty="0">
                <a:solidFill>
                  <a:schemeClr val="bg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.</a:t>
            </a:r>
          </a:p>
        </p:txBody>
      </p:sp>
      <p:sp>
        <p:nvSpPr>
          <p:cNvPr id="5" name="Rectangle 2050"/>
          <p:cNvSpPr txBox="1">
            <a:spLocks noChangeArrowheads="1"/>
          </p:cNvSpPr>
          <p:nvPr/>
        </p:nvSpPr>
        <p:spPr>
          <a:xfrm>
            <a:off x="179388" y="4286255"/>
            <a:ext cx="8964612" cy="2500307"/>
          </a:xfrm>
          <a:prstGeom prst="rect">
            <a:avLst/>
          </a:prstGeom>
          <a:gradFill rotWithShape="0">
            <a:gsLst>
              <a:gs pos="0">
                <a:srgbClr val="8488C4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path path="shape">
              <a:fillToRect l="50000" t="50000" r="50000" b="50000"/>
            </a:path>
          </a:gradFill>
          <a:ln w="76200">
            <a:solidFill>
              <a:srgbClr val="660033"/>
            </a:solidFill>
          </a:ln>
        </p:spPr>
        <p:txBody>
          <a:bodyPr/>
          <a:lstStyle/>
          <a:p>
            <a:pPr marL="448056" marR="0" lvl="0" indent="-384048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1707-открыт 1-й госпиталь и медицинская школа.</a:t>
            </a:r>
          </a:p>
          <a:p>
            <a:pPr marL="448056" marR="0" lvl="0" indent="-384048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1702-открыта обсерватория в Москве.</a:t>
            </a:r>
          </a:p>
          <a:p>
            <a:pPr marL="448056" marR="0" lvl="0" indent="-384048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1707-составлена карта звездного неба.</a:t>
            </a:r>
          </a:p>
          <a:p>
            <a:pPr marL="448056" marR="0" lvl="0" indent="-384048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1719-открыта для публичного посещения Кунсткамера.</a:t>
            </a:r>
          </a:p>
          <a:p>
            <a:pPr marL="448056" marR="0" lvl="0" indent="-384048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1724-испытание подводной лодки.</a:t>
            </a:r>
          </a:p>
          <a:p>
            <a:pPr marL="448056" marR="0" lvl="0" indent="-384048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1725-открытие Академии наук.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074" name="Picture 2" descr="C:\Documents and Settings\саша\Рабочий стол\риторика презентация\td_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5008" y="214290"/>
            <a:ext cx="3071834" cy="4000528"/>
          </a:xfrm>
          <a:prstGeom prst="rect">
            <a:avLst/>
          </a:prstGeom>
          <a:noFill/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57290" y="142852"/>
            <a:ext cx="6543692" cy="899014"/>
          </a:xfrm>
        </p:spPr>
        <p:txBody>
          <a:bodyPr>
            <a:normAutofit fontScale="90000"/>
          </a:bodyPr>
          <a:lstStyle/>
          <a:p>
            <a:r>
              <a:rPr lang="ru-RU" sz="54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Образование.</a:t>
            </a:r>
            <a:endParaRPr lang="ru-RU" sz="5400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pic>
        <p:nvPicPr>
          <p:cNvPr id="3" name="Picture 9" descr="Рисунок2"/>
          <p:cNvPicPr>
            <a:picLocks noChangeAspect="1" noChangeArrowheads="1"/>
          </p:cNvPicPr>
          <p:nvPr/>
        </p:nvPicPr>
        <p:blipFill>
          <a:blip r:embed="rId2">
            <a:lum contrast="12000"/>
          </a:blip>
          <a:srcRect/>
          <a:stretch>
            <a:fillRect/>
          </a:stretch>
        </p:blipFill>
        <p:spPr bwMode="auto">
          <a:xfrm>
            <a:off x="4929190" y="928670"/>
            <a:ext cx="4214810" cy="5786454"/>
          </a:xfrm>
          <a:prstGeom prst="rect">
            <a:avLst/>
          </a:prstGeom>
          <a:noFill/>
          <a:ln w="76200">
            <a:solidFill>
              <a:srgbClr val="660033"/>
            </a:solidFill>
            <a:miter lim="800000"/>
            <a:headEnd/>
            <a:tailEnd/>
          </a:ln>
        </p:spPr>
      </p:pic>
      <p:sp>
        <p:nvSpPr>
          <p:cNvPr id="4" name="Text Box 8"/>
          <p:cNvSpPr txBox="1">
            <a:spLocks noChangeArrowheads="1"/>
          </p:cNvSpPr>
          <p:nvPr/>
        </p:nvSpPr>
        <p:spPr bwMode="auto">
          <a:xfrm>
            <a:off x="5143504" y="1071546"/>
            <a:ext cx="2840031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Сухарева башня</a:t>
            </a: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0" y="1000108"/>
            <a:ext cx="4714876" cy="5715040"/>
          </a:xfrm>
          <a:prstGeom prst="rect">
            <a:avLst/>
          </a:prstGeom>
          <a:gradFill rotWithShape="0">
            <a:gsLst>
              <a:gs pos="0">
                <a:srgbClr val="8488C4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path path="shape">
              <a:fillToRect l="50000" t="50000" r="50000" b="50000"/>
            </a:path>
          </a:gradFill>
          <a:ln w="76200">
            <a:solidFill>
              <a:srgbClr val="660033"/>
            </a:solidFill>
          </a:ln>
        </p:spPr>
        <p:txBody>
          <a:bodyPr>
            <a:normAutofit fontScale="92500" lnSpcReduction="10000"/>
          </a:bodyPr>
          <a:lstStyle/>
          <a:p>
            <a:pPr marL="448056" marR="0" lvl="0" indent="-384048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Tx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Реформы требовали </a:t>
            </a:r>
          </a:p>
          <a:p>
            <a:pPr marL="448056" marR="0" lvl="0" indent="-384048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Tx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грамотных специалистов.</a:t>
            </a:r>
          </a:p>
          <a:p>
            <a:pPr marL="448056" marR="0" lvl="0" indent="-384048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Tx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Петр начал с посылки дворян за границу, но вскоре в стране </a:t>
            </a:r>
          </a:p>
          <a:p>
            <a:pPr marL="448056" marR="0" lvl="0" indent="-384048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Tx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появились бессословные школы.</a:t>
            </a:r>
          </a:p>
          <a:p>
            <a:pPr marL="448056" marR="0" lvl="0" indent="-384048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Tx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 1701 г в Москве </a:t>
            </a:r>
            <a:r>
              <a:rPr kumimoji="0" lang="ru-RU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откры-лась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Навигацкая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шко-ла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 где изучались </a:t>
            </a:r>
          </a:p>
          <a:p>
            <a:pPr marL="448056" marR="0" lvl="0" indent="-384048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Tx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Прак</a:t>
            </a:r>
            <a:r>
              <a:rPr lang="ru-RU" sz="2800" dirty="0" smtClean="0">
                <a:solidFill>
                  <a:schemeClr val="bg1"/>
                </a:solidFill>
              </a:rPr>
              <a:t>т</a:t>
            </a:r>
            <a:r>
              <a:rPr kumimoji="0" lang="ru-RU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ическиедисциплины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</a:t>
            </a:r>
          </a:p>
          <a:p>
            <a:pPr marL="448056" marR="0" lvl="0" indent="-384048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Tx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Затем появились </a:t>
            </a:r>
            <a:r>
              <a:rPr kumimoji="0" lang="ru-RU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Инже-нерная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 </a:t>
            </a:r>
            <a:r>
              <a:rPr kumimoji="0" lang="ru-RU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Артиллерий-ская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 Медицинская и др.школы.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саша\Рабочий стол\риторика презентация\Рисунок1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00958" y="4810546"/>
            <a:ext cx="1643042" cy="204745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3042" y="0"/>
            <a:ext cx="5686436" cy="1375556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49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Образование.</a:t>
            </a:r>
            <a:endParaRPr lang="ru-RU" sz="49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3" name="Picture 1030" descr="Рисунок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4470443"/>
            <a:ext cx="5072098" cy="2387557"/>
          </a:xfrm>
          <a:prstGeom prst="rect">
            <a:avLst/>
          </a:prstGeom>
          <a:noFill/>
          <a:ln w="76200">
            <a:solidFill>
              <a:srgbClr val="660033"/>
            </a:solidFill>
            <a:miter lim="800000"/>
            <a:headEnd/>
            <a:tailEnd/>
          </a:ln>
        </p:spPr>
      </p:pic>
      <p:sp>
        <p:nvSpPr>
          <p:cNvPr id="5" name="Text Box 1029"/>
          <p:cNvSpPr txBox="1">
            <a:spLocks noChangeArrowheads="1"/>
          </p:cNvSpPr>
          <p:nvPr/>
        </p:nvSpPr>
        <p:spPr bwMode="auto">
          <a:xfrm>
            <a:off x="5357818" y="6027003"/>
            <a:ext cx="2331087" cy="830997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r>
              <a:rPr lang="ru-RU" sz="240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Арифметика</a:t>
            </a:r>
          </a:p>
          <a:p>
            <a:r>
              <a:rPr lang="ru-RU" sz="240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Л.Магницкого</a:t>
            </a:r>
          </a:p>
        </p:txBody>
      </p:sp>
      <p:sp>
        <p:nvSpPr>
          <p:cNvPr id="7" name="Rectangle 1026"/>
          <p:cNvSpPr txBox="1">
            <a:spLocks noChangeArrowheads="1"/>
          </p:cNvSpPr>
          <p:nvPr/>
        </p:nvSpPr>
        <p:spPr>
          <a:xfrm>
            <a:off x="214282" y="1214422"/>
            <a:ext cx="8786874" cy="3071834"/>
          </a:xfrm>
          <a:prstGeom prst="rect">
            <a:avLst/>
          </a:prstGeom>
          <a:gradFill rotWithShape="0">
            <a:gsLst>
              <a:gs pos="0">
                <a:srgbClr val="8488C4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path path="shape">
              <a:fillToRect l="50000" t="50000" r="50000" b="50000"/>
            </a:path>
          </a:gradFill>
          <a:ln w="76200">
            <a:solidFill>
              <a:srgbClr val="660033"/>
            </a:solidFill>
          </a:ln>
        </p:spPr>
        <p:txBody>
          <a:bodyPr/>
          <a:lstStyle/>
          <a:p>
            <a:pPr marL="448056" marR="0" lvl="0" indent="-384048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Чтобы дворяне не уклонялись от учебы, Петр запретил священникам венчать их без справки об </a:t>
            </a:r>
          </a:p>
          <a:p>
            <a:pPr marL="448056" marR="0" lvl="0" indent="-384048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образовании. Чуть позже стали появляться школы для дворянских детей.</a:t>
            </a:r>
          </a:p>
          <a:p>
            <a:pPr marL="448056" marR="0" lvl="0" indent="-384048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Развитие образования потребовало издания </a:t>
            </a:r>
          </a:p>
          <a:p>
            <a:pPr marL="448056" marR="0" lvl="0" indent="-384048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Учебников. Самым знаменитым учебником эпохи стала «Арифметика» Л.Магницкого.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0166" y="142852"/>
            <a:ext cx="5972188" cy="1041842"/>
          </a:xfrm>
        </p:spPr>
        <p:txBody>
          <a:bodyPr>
            <a:normAutofit fontScale="90000"/>
          </a:bodyPr>
          <a:lstStyle/>
          <a:p>
            <a:r>
              <a:rPr lang="ru-RU" sz="72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Искусство.</a:t>
            </a:r>
            <a:endParaRPr lang="ru-RU" sz="7200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pic>
        <p:nvPicPr>
          <p:cNvPr id="3" name="Picture 6" descr="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285860"/>
            <a:ext cx="4440261" cy="5286412"/>
          </a:xfrm>
          <a:prstGeom prst="rect">
            <a:avLst/>
          </a:prstGeom>
          <a:noFill/>
          <a:ln w="76200">
            <a:solidFill>
              <a:srgbClr val="660033"/>
            </a:solidFill>
            <a:miter lim="800000"/>
            <a:headEnd/>
            <a:tailEnd/>
          </a:ln>
        </p:spPr>
      </p:pic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357158" y="6072206"/>
            <a:ext cx="4357718" cy="46166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И.Никитин Портрет </a:t>
            </a:r>
            <a:r>
              <a:rPr lang="ru-RU" sz="240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Петра </a:t>
            </a:r>
            <a:r>
              <a:rPr lang="en-US" sz="240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I</a:t>
            </a:r>
            <a:r>
              <a:rPr lang="ru-RU" sz="240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.</a:t>
            </a: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4767234" y="1214422"/>
            <a:ext cx="4376766" cy="5429264"/>
          </a:xfrm>
          <a:prstGeom prst="rect">
            <a:avLst/>
          </a:prstGeom>
          <a:gradFill rotWithShape="0">
            <a:gsLst>
              <a:gs pos="0">
                <a:srgbClr val="8488C4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path path="shape">
              <a:fillToRect l="50000" t="50000" r="50000" b="50000"/>
            </a:path>
          </a:gradFill>
          <a:ln w="76200">
            <a:solidFill>
              <a:srgbClr val="660033"/>
            </a:solidFill>
          </a:ln>
        </p:spPr>
        <p:txBody>
          <a:bodyPr/>
          <a:lstStyle/>
          <a:p>
            <a:pPr marL="448056" marR="0" lvl="0" indent="-384048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 начале</a:t>
            </a:r>
            <a:r>
              <a:rPr kumimoji="0" lang="ru-RU" sz="2400" b="0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18 в. художественная культура приобрела светский характер и получила поддержку государства.</a:t>
            </a:r>
          </a:p>
          <a:p>
            <a:pPr marL="448056" marR="0" lvl="0" indent="-384048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Большого развития получил жанр портрета. Наряду с приглашенными иностранцами большим мастером в этом направлении стал И.Никитин, создавший портреты Петра и его соратников.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57290" y="0"/>
            <a:ext cx="6329378" cy="946928"/>
          </a:xfrm>
        </p:spPr>
        <p:txBody>
          <a:bodyPr>
            <a:normAutofit fontScale="90000"/>
          </a:bodyPr>
          <a:lstStyle/>
          <a:p>
            <a:r>
              <a:rPr lang="ru-RU" sz="7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Искусство.</a:t>
            </a:r>
            <a:endParaRPr lang="ru-RU" sz="72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3" name="Picture 1031" descr="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488" y="3786190"/>
            <a:ext cx="6102350" cy="2889247"/>
          </a:xfrm>
          <a:prstGeom prst="rect">
            <a:avLst/>
          </a:prstGeom>
          <a:noFill/>
          <a:ln w="76200">
            <a:solidFill>
              <a:srgbClr val="660033"/>
            </a:solidFill>
            <a:miter lim="800000"/>
            <a:headEnd/>
            <a:tailEnd/>
          </a:ln>
        </p:spPr>
      </p:pic>
      <p:sp>
        <p:nvSpPr>
          <p:cNvPr id="4" name="Text Box 1032"/>
          <p:cNvSpPr txBox="1">
            <a:spLocks noChangeArrowheads="1"/>
          </p:cNvSpPr>
          <p:nvPr/>
        </p:nvSpPr>
        <p:spPr bwMode="auto">
          <a:xfrm>
            <a:off x="285720" y="5857892"/>
            <a:ext cx="2584362" cy="830997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r>
              <a:rPr lang="ru-RU" sz="240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Дворец</a:t>
            </a:r>
          </a:p>
          <a:p>
            <a:r>
              <a:rPr lang="ru-RU" sz="240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А.Меньшикова</a:t>
            </a:r>
            <a:r>
              <a:rPr lang="ru-RU" sz="2400" dirty="0">
                <a:solidFill>
                  <a:schemeClr val="bg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.</a:t>
            </a:r>
          </a:p>
        </p:txBody>
      </p:sp>
      <p:sp>
        <p:nvSpPr>
          <p:cNvPr id="5" name="Rectangle 1026"/>
          <p:cNvSpPr txBox="1">
            <a:spLocks noChangeArrowheads="1"/>
          </p:cNvSpPr>
          <p:nvPr/>
        </p:nvSpPr>
        <p:spPr>
          <a:xfrm>
            <a:off x="142844" y="1071546"/>
            <a:ext cx="8763000" cy="2667000"/>
          </a:xfrm>
          <a:prstGeom prst="rect">
            <a:avLst/>
          </a:prstGeom>
          <a:gradFill rotWithShape="0">
            <a:gsLst>
              <a:gs pos="0">
                <a:srgbClr val="8488C4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path path="shape">
              <a:fillToRect l="50000" t="50000" r="50000" b="50000"/>
            </a:path>
          </a:gradFill>
          <a:ln w="76200">
            <a:solidFill>
              <a:srgbClr val="660033"/>
            </a:solidFill>
          </a:ln>
        </p:spPr>
        <p:txBody>
          <a:bodyPr/>
          <a:lstStyle/>
          <a:p>
            <a:pPr marL="448056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Архитектура эпохи создавалась в основном в Петербурге. Наряду с иностранцами - Д. </a:t>
            </a:r>
            <a:r>
              <a:rPr kumimoji="0" lang="ru-RU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Трезини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 Б.Растрелли работали и русские зодчие - И.Коробов, М. </a:t>
            </a:r>
            <a:r>
              <a:rPr kumimoji="0" lang="ru-RU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Земцов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</a:t>
            </a:r>
          </a:p>
          <a:p>
            <a:pPr marL="448056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Наиболее знаменитыми сооружениями эпохи были:   Кунсткамера, Дворец Меньшикова, Петропавловский собор.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4098" name="Picture 2" descr="C:\Documents and Settings\саша\Рабочий стол\риторика презентация\a585520d92e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3857628"/>
            <a:ext cx="1446866" cy="2190774"/>
          </a:xfrm>
          <a:prstGeom prst="rect">
            <a:avLst/>
          </a:prstGeom>
          <a:noFill/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786874" cy="1875622"/>
          </a:xfrm>
        </p:spPr>
        <p:txBody>
          <a:bodyPr>
            <a:noAutofit/>
          </a:bodyPr>
          <a:lstStyle/>
          <a:p>
            <a:r>
              <a:rPr lang="ru-RU" sz="5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Изменения в </a:t>
            </a:r>
            <a:br>
              <a:rPr lang="ru-RU" sz="5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</a:br>
            <a:r>
              <a:rPr lang="ru-RU" sz="5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  повседневной жизни.</a:t>
            </a:r>
            <a:endParaRPr lang="ru-RU" sz="54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pic>
        <p:nvPicPr>
          <p:cNvPr id="3" name="Picture 6" descr="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56237" y="1820863"/>
            <a:ext cx="3687763" cy="5037137"/>
          </a:xfrm>
          <a:prstGeom prst="rect">
            <a:avLst/>
          </a:prstGeom>
          <a:noFill/>
          <a:ln w="76200">
            <a:solidFill>
              <a:srgbClr val="660033"/>
            </a:solidFill>
            <a:miter lim="800000"/>
            <a:headEnd/>
            <a:tailEnd/>
          </a:ln>
        </p:spPr>
      </p:pic>
      <p:sp>
        <p:nvSpPr>
          <p:cNvPr id="4" name="Text Box 7"/>
          <p:cNvSpPr txBox="1">
            <a:spLocks noChangeArrowheads="1"/>
          </p:cNvSpPr>
          <p:nvPr/>
        </p:nvSpPr>
        <p:spPr bwMode="auto">
          <a:xfrm>
            <a:off x="5429256" y="5934670"/>
            <a:ext cx="3714744" cy="92333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square">
            <a:spAutoFit/>
          </a:bodyPr>
          <a:lstStyle/>
          <a:p>
            <a:r>
              <a:rPr lang="ru-RU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Петр </a:t>
            </a:r>
            <a:r>
              <a:rPr lang="en-US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I</a:t>
            </a:r>
            <a:r>
              <a:rPr lang="ru-RU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на голландской верфи.</a:t>
            </a:r>
          </a:p>
          <a:p>
            <a:r>
              <a:rPr lang="ru-RU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Современный рисунок.</a:t>
            </a: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214282" y="1785926"/>
            <a:ext cx="5143536" cy="5072074"/>
          </a:xfrm>
          <a:prstGeom prst="rect">
            <a:avLst/>
          </a:prstGeom>
          <a:gradFill rotWithShape="0">
            <a:gsLst>
              <a:gs pos="0">
                <a:srgbClr val="8488C4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path path="shape">
              <a:fillToRect l="50000" t="50000" r="50000" b="50000"/>
            </a:path>
          </a:gradFill>
          <a:ln w="76200">
            <a:solidFill>
              <a:srgbClr val="660033"/>
            </a:solidFill>
          </a:ln>
        </p:spPr>
        <p:txBody>
          <a:bodyPr/>
          <a:lstStyle/>
          <a:p>
            <a:pPr marL="448056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Петр стремился привить в России европейские обычаи. Уже в конце 17 в. он стал появляться в европейском платье, которое в 18 в. стало обязательным для государственных служащих.</a:t>
            </a:r>
          </a:p>
          <a:p>
            <a:pPr marL="448056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Петр заботился о привитии хороших манер среди бояр, обучал из правилам этикета.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399032"/>
          </a:xfrm>
        </p:spPr>
        <p:txBody>
          <a:bodyPr>
            <a:noAutofit/>
          </a:bodyPr>
          <a:lstStyle/>
          <a:p>
            <a:r>
              <a:rPr lang="ru-RU" sz="48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Изменения в </a:t>
            </a:r>
            <a:br>
              <a:rPr lang="ru-RU" sz="48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</a:br>
            <a:r>
              <a:rPr lang="ru-RU" sz="48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          повседневной жизни.</a:t>
            </a:r>
            <a:endParaRPr lang="ru-RU" sz="4800" dirty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3" name="Picture 7" descr="2"/>
          <p:cNvPicPr>
            <a:picLocks noChangeAspect="1" noChangeArrowheads="1"/>
          </p:cNvPicPr>
          <p:nvPr/>
        </p:nvPicPr>
        <p:blipFill>
          <a:blip r:embed="rId2">
            <a:lum contrast="12000"/>
          </a:blip>
          <a:srcRect/>
          <a:stretch>
            <a:fillRect/>
          </a:stretch>
        </p:blipFill>
        <p:spPr bwMode="auto">
          <a:xfrm>
            <a:off x="142844" y="1428736"/>
            <a:ext cx="4222750" cy="4313237"/>
          </a:xfrm>
          <a:prstGeom prst="rect">
            <a:avLst/>
          </a:prstGeom>
          <a:noFill/>
          <a:ln w="76200">
            <a:solidFill>
              <a:srgbClr val="660033"/>
            </a:solidFill>
            <a:miter lim="800000"/>
            <a:headEnd/>
            <a:tailEnd/>
          </a:ln>
        </p:spPr>
      </p:pic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4419600" y="1428736"/>
            <a:ext cx="4572000" cy="5429264"/>
          </a:xfrm>
          <a:prstGeom prst="rect">
            <a:avLst/>
          </a:prstGeom>
          <a:gradFill rotWithShape="0">
            <a:gsLst>
              <a:gs pos="0">
                <a:srgbClr val="8488C4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path path="shape">
              <a:fillToRect l="50000" t="50000" r="50000" b="50000"/>
            </a:path>
          </a:gradFill>
          <a:ln w="76200">
            <a:solidFill>
              <a:srgbClr val="660033"/>
            </a:solidFill>
          </a:ln>
        </p:spPr>
        <p:txBody>
          <a:bodyPr/>
          <a:lstStyle/>
          <a:p>
            <a:pPr marL="448056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Для тех кто не хотел расставаться с русским платьем Петр придумал налоги, например «</a:t>
            </a:r>
            <a:r>
              <a:rPr kumimoji="0" lang="ru-RU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Бородовые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деньги».</a:t>
            </a:r>
          </a:p>
          <a:p>
            <a:pPr marL="448056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 1700 г. Россия стала отмечать новый год и вести счет лет по европейскому образцу.</a:t>
            </a:r>
          </a:p>
          <a:p>
            <a:pPr marL="448056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 стране появились чай, кофе, табак, картофель,  помидоры.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Text Box 8"/>
          <p:cNvSpPr txBox="1">
            <a:spLocks noChangeArrowheads="1"/>
          </p:cNvSpPr>
          <p:nvPr/>
        </p:nvSpPr>
        <p:spPr bwMode="auto">
          <a:xfrm>
            <a:off x="0" y="6072206"/>
            <a:ext cx="4347665" cy="52322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r>
              <a:rPr lang="ru-RU" sz="2800" b="1" spc="150" dirty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«</a:t>
            </a:r>
            <a:r>
              <a:rPr lang="ru-RU" sz="2800" b="1" spc="150" dirty="0" err="1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Бородовые</a:t>
            </a:r>
            <a:r>
              <a:rPr lang="ru-RU" sz="2800" b="1" spc="150" dirty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» деньги</a:t>
            </a:r>
            <a:r>
              <a:rPr lang="ru-RU" sz="2400" b="1" spc="150" dirty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.</a:t>
            </a: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Яркая">
  <a:themeElements>
    <a:clrScheme name="Яркая">
      <a:dk1>
        <a:sysClr val="windowText" lastClr="000000"/>
      </a:dk1>
      <a:lt1>
        <a:sysClr val="window" lastClr="EAEAEA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Ярк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45</TotalTime>
  <Words>443</Words>
  <Application>Microsoft Office PowerPoint</Application>
  <PresentationFormat>Экран (4:3)</PresentationFormat>
  <Paragraphs>65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Яркая</vt:lpstr>
      <vt:lpstr>Перемены в культуре России в годы петровских реформ</vt:lpstr>
      <vt:lpstr>Наука.</vt:lpstr>
      <vt:lpstr>Наука.</vt:lpstr>
      <vt:lpstr>Образование.</vt:lpstr>
      <vt:lpstr>Образование.</vt:lpstr>
      <vt:lpstr>Искусство.</vt:lpstr>
      <vt:lpstr>Искусство.</vt:lpstr>
      <vt:lpstr>Изменения в     повседневной жизни.</vt:lpstr>
      <vt:lpstr>Изменения в            повседневной жизни.</vt:lpstr>
      <vt:lpstr>Изменения в             повседневной жизни.</vt:lpstr>
      <vt:lpstr>Спасибо за внимание! 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Перемены в культуре России в годы петровских реформ</dc:title>
  <dc:creator>саша</dc:creator>
  <cp:lastModifiedBy>саша</cp:lastModifiedBy>
  <cp:revision>5</cp:revision>
  <dcterms:created xsi:type="dcterms:W3CDTF">2011-04-25T13:27:24Z</dcterms:created>
  <dcterms:modified xsi:type="dcterms:W3CDTF">2011-04-25T14:13:15Z</dcterms:modified>
</cp:coreProperties>
</file>