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3" r:id="rId5"/>
    <p:sldId id="257" r:id="rId6"/>
    <p:sldId id="259" r:id="rId7"/>
    <p:sldId id="260" r:id="rId8"/>
    <p:sldId id="265" r:id="rId9"/>
    <p:sldId id="272" r:id="rId10"/>
    <p:sldId id="261" r:id="rId11"/>
    <p:sldId id="268" r:id="rId12"/>
    <p:sldId id="267" r:id="rId13"/>
    <p:sldId id="271" r:id="rId14"/>
    <p:sldId id="273" r:id="rId15"/>
    <p:sldId id="266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0E02FB-720B-46C5-9467-C149ACC5FED6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0874DF-CE99-494D-9B38-CC9F5BC8EF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784976" cy="1512168"/>
          </a:xfrm>
        </p:spPr>
        <p:txBody>
          <a:bodyPr/>
          <a:lstStyle/>
          <a:p>
            <a:r>
              <a:rPr lang="ru-RU" sz="2800" dirty="0" smtClean="0"/>
              <a:t>Прозвенел для всех звонок, начинаем свой кружок.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7056784" cy="4896544"/>
          </a:xfrm>
        </p:spPr>
      </p:pic>
    </p:spTree>
    <p:extLst>
      <p:ext uri="{BB962C8B-B14F-4D97-AF65-F5344CB8AC3E}">
        <p14:creationId xmlns:p14="http://schemas.microsoft.com/office/powerpoint/2010/main" val="223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476672"/>
            <a:ext cx="4608511" cy="2991621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4032448" cy="4968551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4149080"/>
            <a:ext cx="4284913" cy="14882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3795" y="1484785"/>
            <a:ext cx="5637010" cy="4449880"/>
          </a:xfrm>
        </p:spPr>
        <p:txBody>
          <a:bodyPr/>
          <a:lstStyle/>
          <a:p>
            <a:r>
              <a:rPr lang="ru-RU" dirty="0" smtClean="0"/>
              <a:t>1.Загрязнение воды: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Заводы;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Мусор;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Разлив мазута, нефти;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Отравляющие вещества.</a:t>
            </a:r>
          </a:p>
          <a:p>
            <a:r>
              <a:rPr lang="ru-RU" dirty="0" smtClean="0"/>
              <a:t>2. </a:t>
            </a:r>
            <a:r>
              <a:rPr lang="ru-RU" dirty="0"/>
              <a:t>Б</a:t>
            </a:r>
            <a:r>
              <a:rPr lang="ru-RU" dirty="0" smtClean="0"/>
              <a:t>раконьерство.</a:t>
            </a:r>
          </a:p>
          <a:p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512734"/>
          </a:xfrm>
        </p:spPr>
        <p:txBody>
          <a:bodyPr/>
          <a:lstStyle/>
          <a:p>
            <a:r>
              <a:rPr lang="ru-RU" dirty="0" smtClean="0"/>
              <a:t>Причины: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V="1">
            <a:off x="539552" y="260648"/>
            <a:ext cx="8229600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Оказывается, вода находится в опасности. Почему?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8000"/>
                </a:solidFill>
              </a:rPr>
              <a:t> Чистой воды на Земле становится меньше, а потребность в ней </a:t>
            </a:r>
            <a:r>
              <a:rPr lang="ru-RU" sz="2200" b="1" dirty="0" smtClean="0">
                <a:solidFill>
                  <a:srgbClr val="008000"/>
                </a:solidFill>
              </a:rPr>
              <a:t>возрастает</a:t>
            </a:r>
            <a:r>
              <a:rPr lang="ru-RU" sz="2200" b="1" dirty="0" smtClean="0">
                <a:solidFill>
                  <a:srgbClr val="008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8000"/>
                </a:solidFill>
              </a:rPr>
              <a:t> Нет ничего более драгоценного, чем чудесная, самая </a:t>
            </a:r>
            <a:r>
              <a:rPr lang="ru-RU" sz="2200" b="1" dirty="0" smtClean="0">
                <a:solidFill>
                  <a:srgbClr val="008000"/>
                </a:solidFill>
              </a:rPr>
              <a:t>обыкновенная чистая </a:t>
            </a:r>
            <a:r>
              <a:rPr lang="ru-RU" sz="2200" b="1" dirty="0" smtClean="0">
                <a:solidFill>
                  <a:srgbClr val="008000"/>
                </a:solidFill>
              </a:rPr>
              <a:t>вода. “Вода дороже золота”, - утверждали бедуины, всю </a:t>
            </a:r>
            <a:r>
              <a:rPr lang="ru-RU" sz="2200" b="1" dirty="0" smtClean="0">
                <a:solidFill>
                  <a:srgbClr val="008000"/>
                </a:solidFill>
              </a:rPr>
              <a:t>жизнь кочевавшие </a:t>
            </a:r>
            <a:r>
              <a:rPr lang="ru-RU" sz="2200" b="1" dirty="0" smtClean="0">
                <a:solidFill>
                  <a:srgbClr val="008000"/>
                </a:solidFill>
              </a:rPr>
              <a:t>в песках</a:t>
            </a:r>
            <a:r>
              <a:rPr lang="ru-RU" sz="2200" b="1" dirty="0" smtClean="0">
                <a:solidFill>
                  <a:srgbClr val="008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“ Вода! Вода, у тебя нет ни вкуса, ни запаха, ни </a:t>
            </a:r>
            <a:r>
              <a:rPr lang="ru-RU" sz="2200" b="1" dirty="0" smtClean="0">
                <a:solidFill>
                  <a:srgbClr val="008000"/>
                </a:solidFill>
              </a:rPr>
              <a:t>цвета</a:t>
            </a:r>
            <a:r>
              <a:rPr lang="ru-RU" sz="2200" b="1" dirty="0" smtClean="0">
                <a:solidFill>
                  <a:srgbClr val="008000"/>
                </a:solidFill>
              </a:rPr>
              <a:t>; тебя невозможно описать; тобой наслаждаются, не ведая, что </a:t>
            </a:r>
            <a:r>
              <a:rPr lang="ru-RU" sz="2200" b="1" dirty="0" smtClean="0">
                <a:solidFill>
                  <a:srgbClr val="008000"/>
                </a:solidFill>
              </a:rPr>
              <a:t>ты </a:t>
            </a:r>
            <a:r>
              <a:rPr lang="ru-RU" sz="2200" b="1" dirty="0" smtClean="0">
                <a:solidFill>
                  <a:srgbClr val="008000"/>
                </a:solidFill>
              </a:rPr>
              <a:t>такое! Нельзя сказать, что ты необходима для жизни: ты – </a:t>
            </a:r>
            <a:r>
              <a:rPr lang="ru-RU" sz="2200" b="1" dirty="0" smtClean="0">
                <a:solidFill>
                  <a:srgbClr val="008000"/>
                </a:solidFill>
              </a:rPr>
              <a:t>сама жизнь</a:t>
            </a:r>
            <a:r>
              <a:rPr lang="ru-RU" sz="2200" b="1" dirty="0" smtClean="0">
                <a:solidFill>
                  <a:srgbClr val="008000"/>
                </a:solidFill>
              </a:rPr>
              <a:t>. Ты наполняешь нас радостью, которую не объяснить </a:t>
            </a:r>
            <a:r>
              <a:rPr lang="ru-RU" sz="2200" b="1" dirty="0" smtClean="0">
                <a:solidFill>
                  <a:srgbClr val="008000"/>
                </a:solidFill>
              </a:rPr>
              <a:t>нашими чувствами </a:t>
            </a:r>
            <a:r>
              <a:rPr lang="ru-RU" sz="2200" b="1" dirty="0" smtClean="0">
                <a:solidFill>
                  <a:srgbClr val="008000"/>
                </a:solidFill>
              </a:rPr>
              <a:t>… Ты самое большое богатство на свете ”, - писал о воде </a:t>
            </a:r>
            <a:r>
              <a:rPr lang="ru-RU" sz="2200" b="1" dirty="0" smtClean="0">
                <a:solidFill>
                  <a:srgbClr val="008000"/>
                </a:solidFill>
              </a:rPr>
              <a:t>Антуан </a:t>
            </a:r>
            <a:r>
              <a:rPr lang="ru-RU" sz="2200" b="1" dirty="0" smtClean="0">
                <a:solidFill>
                  <a:srgbClr val="008000"/>
                </a:solidFill>
              </a:rPr>
              <a:t>де Сент-Экзюпери.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- </a:t>
            </a:r>
            <a:r>
              <a:rPr lang="ru-RU" sz="2200" b="1" dirty="0" smtClean="0">
                <a:solidFill>
                  <a:srgbClr val="008000"/>
                </a:solidFill>
              </a:rPr>
              <a:t>Действительно, вода – самое большое богатство, без </a:t>
            </a:r>
            <a:r>
              <a:rPr lang="ru-RU" sz="2200" b="1" dirty="0" smtClean="0">
                <a:solidFill>
                  <a:srgbClr val="008000"/>
                </a:solidFill>
              </a:rPr>
              <a:t>которого </a:t>
            </a:r>
            <a:r>
              <a:rPr lang="ru-RU" sz="2200" b="1" dirty="0" smtClean="0">
                <a:solidFill>
                  <a:srgbClr val="008000"/>
                </a:solidFill>
              </a:rPr>
              <a:t>ни один человек не сможет прожить более 3-х – 5-ти </a:t>
            </a:r>
            <a:r>
              <a:rPr lang="ru-RU" sz="2200" b="1" dirty="0" smtClean="0">
                <a:solidFill>
                  <a:srgbClr val="008000"/>
                </a:solidFill>
              </a:rPr>
              <a:t>дней</a:t>
            </a:r>
            <a:r>
              <a:rPr lang="ru-RU" sz="2200" b="1" dirty="0" smtClean="0">
                <a:solidFill>
                  <a:srgbClr val="008000"/>
                </a:solidFill>
              </a:rPr>
              <a:t>. Но иногда люди забывают </a:t>
            </a:r>
            <a:r>
              <a:rPr lang="ru-RU" sz="2400" b="1" dirty="0" smtClean="0">
                <a:solidFill>
                  <a:srgbClr val="008000"/>
                </a:solidFill>
              </a:rPr>
              <a:t>про это богатство и </a:t>
            </a:r>
            <a:r>
              <a:rPr lang="ru-RU" sz="2400" b="1" dirty="0" smtClean="0">
                <a:solidFill>
                  <a:srgbClr val="008000"/>
                </a:solidFill>
              </a:rPr>
              <a:t>разбазаривают </a:t>
            </a:r>
            <a:r>
              <a:rPr lang="ru-RU" sz="2400" b="1" dirty="0" smtClean="0">
                <a:solidFill>
                  <a:srgbClr val="008000"/>
                </a:solidFill>
              </a:rPr>
              <a:t>её по пустякам.</a:t>
            </a: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129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Воды на  Земле и много, и мало. Её много в морях и океанах, но </a:t>
            </a:r>
            <a:r>
              <a:rPr lang="ru-RU" sz="2200" b="1" dirty="0" smtClean="0">
                <a:solidFill>
                  <a:srgbClr val="008000"/>
                </a:solidFill>
              </a:rPr>
              <a:t>морская </a:t>
            </a:r>
            <a:r>
              <a:rPr lang="ru-RU" sz="2200" b="1" dirty="0" smtClean="0">
                <a:solidFill>
                  <a:srgbClr val="008000"/>
                </a:solidFill>
              </a:rPr>
              <a:t>солёная вода непригодна для питья, для многих </a:t>
            </a:r>
            <a:r>
              <a:rPr lang="ru-RU" sz="2200" b="1" dirty="0" smtClean="0">
                <a:solidFill>
                  <a:srgbClr val="008000"/>
                </a:solidFill>
              </a:rPr>
              <a:t>технических </a:t>
            </a:r>
            <a:r>
              <a:rPr lang="ru-RU" sz="2200" b="1" dirty="0" smtClean="0">
                <a:solidFill>
                  <a:srgbClr val="008000"/>
                </a:solidFill>
              </a:rPr>
              <a:t>производств и сельского хозяйства.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Пресной воды существенно меньше и треть населения Земли </a:t>
            </a:r>
            <a:r>
              <a:rPr lang="ru-RU" sz="2400" b="1" dirty="0" smtClean="0">
                <a:solidFill>
                  <a:srgbClr val="008000"/>
                </a:solidFill>
              </a:rPr>
              <a:t>испытывает </a:t>
            </a:r>
            <a:r>
              <a:rPr lang="ru-RU" sz="2400" b="1" dirty="0" smtClean="0">
                <a:solidFill>
                  <a:srgbClr val="008000"/>
                </a:solidFill>
              </a:rPr>
              <a:t>в ней острый недостаток. Основные запасы </a:t>
            </a:r>
            <a:r>
              <a:rPr lang="ru-RU" sz="2400" b="1" dirty="0" smtClean="0">
                <a:solidFill>
                  <a:srgbClr val="008000"/>
                </a:solidFill>
              </a:rPr>
              <a:t>пресной </a:t>
            </a:r>
            <a:r>
              <a:rPr lang="ru-RU" sz="2400" b="1" dirty="0" smtClean="0">
                <a:solidFill>
                  <a:srgbClr val="008000"/>
                </a:solidFill>
              </a:rPr>
              <a:t>воды сосредоточены в полярных льдах. Ограниченные </a:t>
            </a:r>
            <a:r>
              <a:rPr lang="ru-RU" sz="2400" b="1" dirty="0" smtClean="0">
                <a:solidFill>
                  <a:srgbClr val="008000"/>
                </a:solidFill>
              </a:rPr>
              <a:t>запасы </a:t>
            </a:r>
            <a:r>
              <a:rPr lang="ru-RU" sz="2400" b="1" dirty="0" smtClean="0">
                <a:solidFill>
                  <a:srgbClr val="008000"/>
                </a:solidFill>
              </a:rPr>
              <a:t>пресной поды ещё больше сокращаются из-за их </a:t>
            </a:r>
            <a:r>
              <a:rPr lang="ru-RU" sz="2400" b="1" dirty="0" smtClean="0">
                <a:solidFill>
                  <a:srgbClr val="008000"/>
                </a:solidFill>
              </a:rPr>
              <a:t>загрязнения</a:t>
            </a:r>
            <a:r>
              <a:rPr lang="ru-RU" sz="2400" b="1" dirty="0" smtClean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7525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5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2809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784975" cy="2081168"/>
          </a:xfrm>
        </p:spPr>
        <p:txBody>
          <a:bodyPr/>
          <a:lstStyle/>
          <a:p>
            <a:r>
              <a:rPr lang="ru-RU" dirty="0" smtClean="0"/>
              <a:t>Чем вы, люди, можете помочь в этой ситуации?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48" y="731838"/>
            <a:ext cx="3943304" cy="3475037"/>
          </a:xfrm>
        </p:spPr>
      </p:pic>
    </p:spTree>
    <p:extLst>
      <p:ext uri="{BB962C8B-B14F-4D97-AF65-F5344CB8AC3E}">
        <p14:creationId xmlns:p14="http://schemas.microsoft.com/office/powerpoint/2010/main" val="12374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1473795" y="2276873"/>
            <a:ext cx="5637010" cy="36577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Не строить фабрики и заводы возле водоемов;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Не отравлять воду химикатами, отходами 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Не бросать мусор;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Не оставлять погибшую рыбу и животных в воде;</a:t>
            </a:r>
          </a:p>
          <a:p>
            <a:pPr marL="457200" indent="-457200">
              <a:buAutoNum type="arabicPeriod"/>
            </a:pPr>
            <a:r>
              <a:rPr lang="ru-RU" dirty="0" smtClean="0"/>
              <a:t>Устанавливать очистительные сооружения.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440160"/>
          </a:xfrm>
        </p:spPr>
        <p:txBody>
          <a:bodyPr/>
          <a:lstStyle/>
          <a:p>
            <a:r>
              <a:rPr lang="ru-RU" dirty="0" smtClean="0"/>
              <a:t>Чем помочь: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55576" y="2780929"/>
            <a:ext cx="7128792" cy="315373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r>
              <a:rPr lang="ru-RU" sz="4000" dirty="0" smtClean="0"/>
              <a:t>            Итог</a:t>
            </a:r>
            <a:endParaRPr lang="ru-RU" sz="4000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Какого значение воды для природы?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Для чего надо беречь воду?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Что нового узнали?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 вы думаете, помогли мы нашим животным вернуться в водоемы?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Понравилось ли вам это занятие? Чем?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1944216"/>
          </a:xfrm>
        </p:spPr>
        <p:txBody>
          <a:bodyPr/>
          <a:lstStyle/>
          <a:p>
            <a:r>
              <a:rPr lang="ru-RU" dirty="0" smtClean="0"/>
              <a:t>       цели занятия:</a:t>
            </a:r>
            <a:br>
              <a:rPr lang="ru-RU" dirty="0" smtClean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1. значение воды для природы;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2. почему надо беречь воду?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 b="10115"/>
          <a:stretch>
            <a:fillRect/>
          </a:stretch>
        </p:blipFill>
        <p:spPr/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4248472" cy="36003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Большое спасибо !</a:t>
            </a:r>
            <a:br>
              <a:rPr lang="ru-RU" dirty="0" smtClean="0"/>
            </a:br>
            <a:r>
              <a:rPr lang="ru-RU" dirty="0" smtClean="0"/>
              <a:t>Вы нам очень помогли.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590800" cy="2743200"/>
          </a:xfrm>
        </p:spPr>
      </p:pic>
    </p:spTree>
    <p:extLst>
      <p:ext uri="{BB962C8B-B14F-4D97-AF65-F5344CB8AC3E}">
        <p14:creationId xmlns:p14="http://schemas.microsoft.com/office/powerpoint/2010/main" val="3443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424936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Меня пьют, меня льют.</a:t>
            </a:r>
            <a:br>
              <a:rPr lang="ru-RU" dirty="0" smtClean="0"/>
            </a:br>
            <a:r>
              <a:rPr lang="ru-RU" dirty="0" smtClean="0"/>
              <a:t>Всем нужна я, кто я такая?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val="38684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72883"/>
            <a:ext cx="57606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Вы слыхали о воде?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Говорят она везде!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В луже, в море, в океане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И в водопроводном кране.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Как сосулька замерзает,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В дом туманом к нам вползает,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На плите у нас кипит,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Паром чайника шипит,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Растворяет сахар в чае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Мы её не замечаем,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Мы привыкли, что вода –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Без неё нам не умыться.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Не наесться, не напиться!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Смею вам я доложить –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Без воды нам не прожить.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4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«Море волнуется…»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08820"/>
            <a:ext cx="3456384" cy="356439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07439">
            <a:off x="791402" y="5222314"/>
            <a:ext cx="1620373" cy="573848"/>
          </a:xfrm>
        </p:spPr>
        <p:txBody>
          <a:bodyPr/>
          <a:lstStyle/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680520" cy="4249365"/>
          </a:xfrm>
        </p:spPr>
      </p:pic>
      <p:sp>
        <p:nvSpPr>
          <p:cNvPr id="5" name="Прямоугольник 4"/>
          <p:cNvSpPr/>
          <p:nvPr/>
        </p:nvSpPr>
        <p:spPr>
          <a:xfrm rot="2567112">
            <a:off x="1634065" y="1136019"/>
            <a:ext cx="19185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помогите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640959" cy="1793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04664"/>
            <a:ext cx="4392487" cy="6192688"/>
          </a:xfrm>
        </p:spPr>
      </p:pic>
    </p:spTree>
    <p:extLst>
      <p:ext uri="{BB962C8B-B14F-4D97-AF65-F5344CB8AC3E}">
        <p14:creationId xmlns:p14="http://schemas.microsoft.com/office/powerpoint/2010/main" val="1879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aturation sat="70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39" y="1400175"/>
            <a:ext cx="2879160" cy="27432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750"/>
                    </a14:imgEffect>
                    <a14:imgEffect>
                      <a14:saturation sat="5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43" y="1398588"/>
            <a:ext cx="2590213" cy="2743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4372168"/>
            <a:ext cx="8568951" cy="2153176"/>
          </a:xfrm>
        </p:spPr>
        <p:txBody>
          <a:bodyPr/>
          <a:lstStyle/>
          <a:p>
            <a:r>
              <a:rPr lang="ru-RU" sz="2800" dirty="0" smtClean="0"/>
              <a:t>Тайну эту вам ребята надо срочно разгадать. И помочь нам вновь, обратно, в море , реки всем попасть.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90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1268760"/>
            <a:ext cx="5004048" cy="4246408"/>
          </a:xfrm>
        </p:spPr>
        <p:txBody>
          <a:bodyPr/>
          <a:lstStyle/>
          <a:p>
            <a:r>
              <a:rPr lang="ru-RU" dirty="0" smtClean="0"/>
              <a:t>Тема занятия: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Берегите воду!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188568" cy="2952328"/>
          </a:xfrm>
        </p:spPr>
      </p:pic>
    </p:spTree>
    <p:extLst>
      <p:ext uri="{BB962C8B-B14F-4D97-AF65-F5344CB8AC3E}">
        <p14:creationId xmlns:p14="http://schemas.microsoft.com/office/powerpoint/2010/main" val="18770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Цели:</a:t>
            </a:r>
            <a:br>
              <a:rPr lang="ru-RU" dirty="0" smtClean="0"/>
            </a:br>
            <a:r>
              <a:rPr lang="ru-RU" sz="4400" dirty="0" smtClean="0"/>
              <a:t>1. значение воды для природы;</a:t>
            </a:r>
            <a:br>
              <a:rPr lang="ru-RU" sz="4400" dirty="0" smtClean="0"/>
            </a:br>
            <a:r>
              <a:rPr lang="ru-RU" sz="4400" dirty="0" smtClean="0"/>
              <a:t>2. почему нужно беречь воду?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</TotalTime>
  <Words>400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Прозвенел для всех звонок, начинаем свой кружок.</vt:lpstr>
      <vt:lpstr>Меня пьют, меня льют. Всем нужна я, кто я такая?</vt:lpstr>
      <vt:lpstr>Презентация PowerPoint</vt:lpstr>
      <vt:lpstr>Игра: «Море волнуется…»</vt:lpstr>
      <vt:lpstr>Презентация PowerPoint</vt:lpstr>
      <vt:lpstr>Презентация PowerPoint</vt:lpstr>
      <vt:lpstr>Тайну эту вам ребята надо срочно разгадать. И помочь нам вновь, обратно, в море , реки всем попасть.</vt:lpstr>
      <vt:lpstr>Тема занятия:   Берегите воду! </vt:lpstr>
      <vt:lpstr>Цели: 1. значение воды для природы; 2. почему нужно беречь воду?</vt:lpstr>
      <vt:lpstr>Работа в группах</vt:lpstr>
      <vt:lpstr>Причины:</vt:lpstr>
      <vt:lpstr>Презентация PowerPoint</vt:lpstr>
      <vt:lpstr>Презентация PowerPoint</vt:lpstr>
      <vt:lpstr>физкультминутка</vt:lpstr>
      <vt:lpstr>Чем вы, люди, можете помочь в этой ситуации?   </vt:lpstr>
      <vt:lpstr>Чем помочь: </vt:lpstr>
      <vt:lpstr>       цели занятия: 1. значение воды для природы; 2. почему надо беречь воду?</vt:lpstr>
      <vt:lpstr>Большое спасибо ! Вы нам очень помогли.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Прозвенел для всех звонок, начинаем свой кружок.</dc:title>
  <dc:creator>Саня</dc:creator>
  <cp:lastModifiedBy>Саня</cp:lastModifiedBy>
  <cp:revision>19</cp:revision>
  <dcterms:created xsi:type="dcterms:W3CDTF">2012-10-22T04:04:51Z</dcterms:created>
  <dcterms:modified xsi:type="dcterms:W3CDTF">2012-10-22T11:37:46Z</dcterms:modified>
</cp:coreProperties>
</file>