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60" r:id="rId2"/>
    <p:sldId id="256" r:id="rId3"/>
    <p:sldId id="257" r:id="rId4"/>
    <p:sldId id="258" r:id="rId5"/>
    <p:sldId id="278" r:id="rId6"/>
    <p:sldId id="261" r:id="rId7"/>
    <p:sldId id="262" r:id="rId8"/>
    <p:sldId id="282" r:id="rId9"/>
    <p:sldId id="263" r:id="rId10"/>
    <p:sldId id="264" r:id="rId11"/>
    <p:sldId id="265" r:id="rId12"/>
    <p:sldId id="281" r:id="rId13"/>
    <p:sldId id="266" r:id="rId14"/>
    <p:sldId id="280" r:id="rId15"/>
    <p:sldId id="267" r:id="rId16"/>
    <p:sldId id="272" r:id="rId17"/>
    <p:sldId id="268" r:id="rId18"/>
    <p:sldId id="283" r:id="rId19"/>
    <p:sldId id="269" r:id="rId20"/>
    <p:sldId id="270" r:id="rId21"/>
    <p:sldId id="271" r:id="rId22"/>
    <p:sldId id="273" r:id="rId23"/>
    <p:sldId id="275" r:id="rId24"/>
    <p:sldId id="274" r:id="rId25"/>
    <p:sldId id="276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EA9794D-9AEE-4F5B-BC3F-0C9AFE2F90BC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C84525-DC30-40EA-9757-7845554B293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81DA0EC-2432-4925-AC4E-BB4EDC22B1A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174625"/>
            <a:ext cx="8509000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2588" cy="4421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76400"/>
            <a:ext cx="4194175" cy="4421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C7796-51E7-41E5-ADAC-C97952C2FCC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351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81ACF-A93F-414B-A1F8-E37245F0F69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42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442B11D-1A3B-4A81-94EA-2E2FA3E6D1E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84007974-0965-45F0-8C57-FBD2462E76C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4EB1F8-4448-4D3D-AA97-43B63AA58AE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6CAD1E-728C-4172-921C-D1D37C53C20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86993A-F86B-4184-8CB9-1B0933B446A0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F8A416-37DE-46BE-AC8F-ABF4C7A9F08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B051C7-CB11-4796-B84C-9F64F22AEF9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40C3557-EE05-44E2-A6E0-0A9E722B62C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7F62F0-84B2-418F-BF6A-B1F4DBE04044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7.png"/><Relationship Id="rId2" Type="http://schemas.openxmlformats.org/officeDocument/2006/relationships/audio" Target="file:///D:\&#1052;&#1040;&#1052;&#1040;\&#1084;&#1091;&#1079;&#1099;&#1082;&#1072;\&#1076;&#1086;&#1088;&#1086;&#1075;&#1072;%20&#1076;&#1086;&#1073;&#1088;&#1072;.wav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4"/>
          <p:cNvSpPr>
            <a:spLocks noChangeArrowheads="1" noChangeShapeType="1" noTextEdit="1"/>
          </p:cNvSpPr>
          <p:nvPr/>
        </p:nvSpPr>
        <p:spPr bwMode="auto">
          <a:xfrm>
            <a:off x="251520" y="404664"/>
            <a:ext cx="8568952" cy="26753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840296" y="5259486"/>
            <a:ext cx="7391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1B1B4D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31900" y="5259486"/>
            <a:ext cx="5788572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400" b="1" dirty="0" smtClean="0">
                <a:ln w="11430"/>
                <a:latin typeface="Times New Roman" pitchFamily="18" charset="0"/>
                <a:cs typeface="Times New Roman" pitchFamily="18" charset="0"/>
              </a:rPr>
              <a:t>М.В.</a:t>
            </a:r>
            <a:r>
              <a:rPr lang="ru-RU" sz="2800" b="1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latin typeface="Times New Roman" pitchFamily="18" charset="0"/>
                <a:cs typeface="Times New Roman" pitchFamily="18" charset="0"/>
              </a:rPr>
              <a:t>Хуснутдинова</a:t>
            </a:r>
            <a:endParaRPr lang="ru-RU" sz="2400" b="1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cap="none" spc="0" dirty="0" smtClean="0">
                <a:ln w="11430"/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2400" b="1" dirty="0" smtClean="0">
                <a:ln w="11430"/>
                <a:latin typeface="Times New Roman" pitchFamily="18" charset="0"/>
                <a:cs typeface="Times New Roman" pitchFamily="18" charset="0"/>
              </a:rPr>
              <a:t>МКОУ «Гимназия имени Горького А.М.</a:t>
            </a:r>
            <a:endParaRPr lang="ru-RU" sz="2800" b="1" cap="none" spc="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/>
          <a:lstStyle/>
          <a:p>
            <a:pPr algn="ctr">
              <a:buNone/>
            </a:pP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Урок русского языка</a:t>
            </a:r>
          </a:p>
          <a:p>
            <a:pPr algn="ctr">
              <a:buNone/>
            </a:pP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 2 «А» класс</a:t>
            </a:r>
          </a:p>
          <a:p>
            <a:pPr algn="ctr">
              <a:buNone/>
            </a:pPr>
            <a:endParaRPr lang="ru-RU" sz="6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«ШКОЛА 2100»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76400" y="4221088"/>
            <a:ext cx="55626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1313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ЗАПИШИТЕ РОДСТВЕННЫЕ</a:t>
            </a:r>
            <a:r>
              <a:rPr kumimoji="0" lang="ru-RU" sz="2400" b="1" i="1" u="none" strike="noStrike" kern="0" cap="none" spc="0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СЛОВА </a:t>
            </a:r>
          </a:p>
          <a:p>
            <a:pPr marL="342900" marR="0" lvl="0" indent="-341313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К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СЛОВУ</a:t>
            </a:r>
          </a:p>
          <a:p>
            <a:pPr marL="342900" marR="0" lvl="0" indent="-341313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ЗИМА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1313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351"/>
            <a:ext cx="5815161" cy="388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934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351"/>
            <a:ext cx="6391225" cy="583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934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0351"/>
            <a:ext cx="6391225" cy="583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987" name="Object 6"/>
          <p:cNvGraphicFramePr>
            <a:graphicFrameLocks noChangeAspect="1"/>
          </p:cNvGraphicFramePr>
          <p:nvPr/>
        </p:nvGraphicFramePr>
        <p:xfrm>
          <a:off x="467544" y="-243408"/>
          <a:ext cx="6985000" cy="4649788"/>
        </p:xfrm>
        <a:graphic>
          <a:graphicData uri="http://schemas.openxmlformats.org/presentationml/2006/ole">
            <p:oleObj spid="_x0000_s41987" r:id="rId4" imgW="9829800" imgH="7182000" progId="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12068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7094537" cy="523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34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4" y="404813"/>
            <a:ext cx="6191969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5157788"/>
            <a:ext cx="7942263" cy="57626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None/>
            </a:pPr>
            <a:r>
              <a:rPr lang="ru-RU" b="1" smtClean="0">
                <a:solidFill>
                  <a:schemeClr val="tx1"/>
                </a:solidFill>
                <a:latin typeface="Times New Roman" pitchFamily="18" charset="0"/>
              </a:rPr>
              <a:t>                                    -зим-</a:t>
            </a:r>
          </a:p>
        </p:txBody>
      </p:sp>
      <p:graphicFrame>
        <p:nvGraphicFramePr>
          <p:cNvPr id="3074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954088" y="0"/>
          <a:ext cx="6659562" cy="3935413"/>
        </p:xfrm>
        <a:graphic>
          <a:graphicData uri="http://schemas.openxmlformats.org/presentationml/2006/ole">
            <p:oleObj spid="_x0000_s1028" r:id="rId4" imgW="12153900" imgH="718185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228600" y="4724400"/>
            <a:ext cx="8686800" cy="1752600"/>
          </a:xfrm>
          <a:prstGeom prst="roundRect">
            <a:avLst>
              <a:gd name="adj" fmla="val 16667"/>
            </a:avLst>
          </a:prstGeom>
          <a:solidFill>
            <a:srgbClr val="DCEFF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latin typeface="Times New Roman" pitchFamily="18" charset="0"/>
                <a:ea typeface="Microsoft YaHei" charset="0"/>
                <a:cs typeface="Times New Roman" pitchFamily="18" charset="0"/>
              </a:rPr>
              <a:t>Корень – это главная часть слова и общая часть  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latin typeface="Times New Roman" pitchFamily="18" charset="0"/>
                <a:ea typeface="Microsoft YaHei" charset="0"/>
                <a:cs typeface="Times New Roman" pitchFamily="18" charset="0"/>
              </a:rPr>
              <a:t>однокоренных слов. В корне заключён общий смысл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latin typeface="Times New Roman" pitchFamily="18" charset="0"/>
                <a:ea typeface="Microsoft YaHei" charset="0"/>
                <a:cs typeface="Times New Roman" pitchFamily="18" charset="0"/>
              </a:rPr>
              <a:t> всех однокоренных слов 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998" y="762000"/>
            <a:ext cx="4271002" cy="381912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3839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1042988" y="1341438"/>
            <a:ext cx="4176712" cy="2159000"/>
          </a:xfrm>
          <a:prstGeom prst="cloudCallout">
            <a:avLst>
              <a:gd name="adj1" fmla="val 74819"/>
              <a:gd name="adj2" fmla="val 35662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DADADA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Пришло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DADADA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время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DADADA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отдохнуть!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40425" y="1557338"/>
            <a:ext cx="2028825" cy="4192587"/>
            <a:chOff x="3742" y="981"/>
            <a:chExt cx="1278" cy="2641"/>
          </a:xfrm>
        </p:grpSpPr>
        <p:pic>
          <p:nvPicPr>
            <p:cNvPr id="1536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78" y="1570"/>
              <a:ext cx="1032" cy="2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603260">
              <a:off x="3742" y="981"/>
              <a:ext cx="1278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69251">
            <a:off x="3203575" y="4941888"/>
            <a:ext cx="6381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454491">
            <a:off x="1476375" y="4005263"/>
            <a:ext cx="6381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068557">
            <a:off x="3924300" y="3644900"/>
            <a:ext cx="14382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дорога добра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01473232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32948E-6 C 0.00782 0.00624 0.01233 0.00948 0.01719 0.02751 C 0.01806 0.03676 0.01736 0.04717 0.01927 0.05549 C 0.02066 0.06196 0.02327 0.06566 0.02535 0.07075 C 0.02952 0.08092 0.02743 0.07584 0.03143 0.08601 C 0.03264 0.08925 0.0349 0.08786 0.03663 0.08855 C 0.04341 0.09017 0.06632 0.09295 0.07118 0.09364 C 0.07292 0.09433 0.07466 0.09503 0.07622 0.09595 C 0.0783 0.09734 0.08229 0.10104 0.08229 0.10127 C 0.08334 0.10266 0.0842 0.10474 0.08542 0.10613 C 0.08733 0.10844 0.09132 0.11121 0.09132 0.11144 C 0.09202 0.11376 0.09288 0.11607 0.09341 0.11884 C 0.09393 0.12115 0.09462 0.1267 0.09462 0.12694 " pathEditMode="relative" rAng="0" ptsTypes="ffffffffffffA">
                                      <p:cBhvr>
                                        <p:cTn id="42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65)">
                                      <p:cBhvr>
                                        <p:cTn id="45" dur="1" fill="hold"/>
                                        <p:tgtEl>
                                          <p:spTgt spid="327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>
                <p:cTn id="4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8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914400" y="2852936"/>
            <a:ext cx="762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лист             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хвостик     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хвостатый        листок      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листочек           хвост     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Разделите слова на группы, запишите их в 2 столбика, выделите корень.</a:t>
            </a:r>
            <a:endParaRPr lang="ru-RU" sz="3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0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i="1" kern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ЛИСТ                                ХВОСТ         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ЛИСТОК                          ХВОСТИК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ЛИСТОЧЕК                    ХВОСТАТЫЙ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Проверь себя</a:t>
            </a:r>
            <a:endParaRPr kumimoji="0" lang="ru-RU" sz="54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95400" y="1600200"/>
          <a:ext cx="4068688" cy="3836227"/>
        </p:xfrm>
        <a:graphic>
          <a:graphicData uri="http://schemas.openxmlformats.org/drawingml/2006/table">
            <a:tbl>
              <a:tblPr/>
              <a:tblGrid>
                <a:gridCol w="4068688"/>
              </a:tblGrid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4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b="1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r>
                        <a:rPr lang="ru-RU" sz="4400" b="1" strike="sngStrike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носильщик</a:t>
                      </a:r>
                      <a:endParaRPr lang="ru-RU" sz="4400" b="1" strike="sngStrik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нос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носатый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20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1" u="none" strike="noStrike" kern="0" cap="none" spc="0" normalizeH="0" baseline="0" noProof="0" dirty="0" smtClean="0">
              <a:ln>
                <a:noFill/>
              </a:ln>
              <a:solidFill>
                <a:srgbClr val="AAB8B7">
                  <a:lumMod val="25000"/>
                </a:srgb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Прозвенел уже звонок</a:t>
            </a:r>
            <a:br>
              <a:rPr kumimoji="0" lang="ru-RU" sz="4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Вот и начался урок!</a:t>
            </a:r>
            <a:endParaRPr kumimoji="0" lang="ru-RU" sz="4800" b="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3" descr="karanda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748287" flipV="1">
            <a:off x="5308591" y="4829414"/>
            <a:ext cx="3048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2162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6.86388E-7 L -0.31093 -0.068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93 -0.06864 C -0.30295 -0.08158 -0.29496 -0.09452 -0.28628 -0.10515 C -0.2776 -0.11578 -0.26805 -0.12757 -0.25902 -0.13265 C -0.25 -0.13774 -0.23958 -0.13704 -0.23159 -0.13612 C -0.22361 -0.1352 -0.21614 -0.13404 -0.21093 -0.12711 C -0.20572 -0.12017 -0.20138 -0.10608 -0.2 -0.09429 C -0.19861 -0.0825 -0.2 -0.07465 -0.20277 -0.05593 C -0.20555 -0.03721 -0.2092 -0.00578 -0.21649 0.01872 C -0.22378 0.04322 -0.23593 0.07118 -0.2467 0.09175 C -0.25746 0.11232 -0.26996 0.13012 -0.2809 0.14283 C -0.29184 0.15554 -0.30277 0.16409 -0.31232 0.16825 C -0.32187 0.17241 -0.33107 0.17102 -0.33836 0.16825 C -0.34565 0.16548 -0.35173 0.15854 -0.35625 0.15184 C -0.36076 0.14514 -0.36493 0.12965 -0.36579 0.12827 C -0.36666 0.12688 -0.36753 0.13682 -0.36163 0.14283 C -0.35572 0.14884 -0.33975 0.16085 -0.3302 0.16478 C -0.32065 0.16871 -0.31232 0.1701 -0.30416 0.1664 C -0.296 0.1627 -0.28923 0.153 -0.2809 0.14283 C -0.27256 0.13266 -0.26388 0.12411 -0.25347 0.10446 C -0.24305 0.08482 -0.22864 0.05316 -0.21788 0.02427 C -0.20711 -0.00462 -0.19843 -0.04576 -0.18906 -0.06864 C -0.17968 -0.09152 -0.17065 -0.10168 -0.16163 -0.11255 C -0.1526 -0.12341 -0.14322 -0.13034 -0.13437 -0.13427 C -0.12552 -0.1382 -0.11631 -0.13912 -0.10833 -0.13612 C -0.10034 -0.13312 -0.09045 -0.12225 -0.08628 -0.11624 C -0.08211 -0.11024 -0.0835 -0.0996 -0.08368 -0.09984 C -0.08385 -0.10007 -0.08385 -0.11185 -0.08767 -0.11786 C -0.09149 -0.12387 -0.09982 -0.13312 -0.10694 -0.13612 C -0.11406 -0.13912 -0.12135 -0.14005 -0.1302 -0.13612 C -0.13906 -0.13219 -0.15121 -0.12295 -0.16041 -0.11255 C -0.16961 -0.10215 -0.17795 -0.08944 -0.18506 -0.07418 C -0.19218 -0.05893 -0.19843 -0.03489 -0.20277 -0.02126 C -0.20711 -0.00762 -0.20729 -0.00416 -0.21093 0.00786 C -0.21458 0.01988 -0.22083 0.03767 -0.22465 0.05154 C -0.22847 0.06541 -0.23298 0.08089 -0.23437 0.09175 C -0.23576 0.10261 -0.23368 0.10816 -0.23298 0.11717 C -0.23229 0.12619 -0.2335 0.13844 -0.23003 0.14652 C -0.22656 0.15461 -0.21892 0.16224 -0.21232 0.1664 C -0.20572 0.17056 -0.19895 0.17333 -0.19045 0.17218 C -0.18194 0.17079 -0.17048 0.16617 -0.16163 0.15924 C -0.15277 0.1523 -0.14427 0.13982 -0.13697 0.13012 C -0.12968 0.12041 -0.12378 0.11047 -0.11788 0.10077 " pathEditMode="relative" rAng="0" ptsTypes="aaaaaaaaaaaaaaaaaaaaaaaaaaaaaaaaaaaaaaaaaa">
                                      <p:cBhvr>
                                        <p:cTn id="10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Проверь себя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31640" y="2276872"/>
          <a:ext cx="3467101" cy="2837499"/>
        </p:xfrm>
        <a:graphic>
          <a:graphicData uri="http://schemas.openxmlformats.org/drawingml/2006/table">
            <a:tbl>
              <a:tblPr/>
              <a:tblGrid>
                <a:gridCol w="3467101"/>
              </a:tblGrid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2) холод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b="1" strike="sngStrike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холмик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холодок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20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12525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Золуш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81575"/>
            <a:ext cx="122396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619671" y="2276475"/>
            <a:ext cx="669674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Корень – это общая  часть 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всех 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слов.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619672" y="3717032"/>
            <a:ext cx="734494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Корень –это главная  часть  предложения.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600200" y="4953000"/>
            <a:ext cx="70580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Корень – это общая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часть однокоренных   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слов.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ПРАВ?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0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1772816"/>
          <a:ext cx="7772400" cy="458513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178643"/>
                <a:gridCol w="4097807"/>
                <a:gridCol w="1276750"/>
                <a:gridCol w="1219200"/>
              </a:tblGrid>
              <a:tr h="7983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№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Я знаю , я умею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В начале урока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В конце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урока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60912" marB="46800" horzOverflow="overflow"/>
                </a:tc>
              </a:tr>
              <a:tr h="9207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Я знаю, какие слова называются родственными.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62676" marB="46800" horzOverflow="overflow"/>
                </a:tc>
              </a:tr>
              <a:tr h="919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Я знаю, что такое корень.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62676" marB="46800" horzOverflow="overflow"/>
                </a:tc>
              </a:tr>
              <a:tr h="1685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Я умею правильно выделять корень в словах.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62676" marB="46800" horzOverflow="overflow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ru-RU" sz="36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8"/>
          <p:cNvSpPr txBox="1">
            <a:spLocks/>
          </p:cNvSpPr>
          <p:nvPr/>
        </p:nvSpPr>
        <p:spPr bwMode="auto">
          <a:xfrm>
            <a:off x="395536" y="0"/>
            <a:ext cx="82296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Я ЗНАЮ, Я УМЕЮ </a:t>
            </a:r>
            <a:endParaRPr lang="ru-RU" sz="3200" b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Поставьте </a:t>
            </a:r>
            <a:r>
              <a:rPr lang="ru-RU" sz="20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там, где уверены, что это вы знаете и умеете</a:t>
            </a:r>
            <a:r>
              <a:rPr lang="ru-RU" sz="20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Если </a:t>
            </a:r>
            <a:r>
              <a:rPr lang="ru-RU" sz="20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сомневаетесь, то поставьте знак </a:t>
            </a:r>
            <a:r>
              <a:rPr lang="ru-RU" sz="20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5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 rot="270630">
            <a:off x="1752600" y="304800"/>
            <a:ext cx="54864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54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98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10"/>
          <p:cNvSpPr txBox="1">
            <a:spLocks/>
          </p:cNvSpPr>
          <p:nvPr/>
        </p:nvSpPr>
        <p:spPr bwMode="auto">
          <a:xfrm>
            <a:off x="533400" y="620688"/>
            <a:ext cx="8229600" cy="54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Родня  </a:t>
            </a:r>
            <a:r>
              <a:rPr kumimoji="0" lang="ru-RU" sz="4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ли гусеница гусю</a:t>
            </a:r>
            <a:r>
              <a:rPr kumimoji="0" lang="ru-RU" sz="4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ru-RU" sz="48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9" descr="49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348880"/>
            <a:ext cx="3672408" cy="316835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3240360" cy="201622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5363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0"/>
          <p:cNvSpPr>
            <a:spLocks noChangeArrowheads="1" noChangeShapeType="1" noTextEdit="1"/>
          </p:cNvSpPr>
          <p:nvPr/>
        </p:nvSpPr>
        <p:spPr bwMode="auto">
          <a:xfrm rot="549015">
            <a:off x="11649" y="150421"/>
            <a:ext cx="8423037" cy="17383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60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8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0" y="1844824"/>
            <a:ext cx="9144000" cy="33123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896"/>
              </a:avLst>
            </a:prstTxWarp>
          </a:bodyPr>
          <a:lstStyle/>
          <a:p>
            <a:r>
              <a:rPr lang="ru-RU" sz="4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Необходимый </a:t>
            </a:r>
            <a:r>
              <a:rPr lang="ru-RU" sz="4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уровень:</a:t>
            </a:r>
          </a:p>
          <a:p>
            <a:r>
              <a:rPr lang="ru-RU" sz="48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с.86, упр.118, </a:t>
            </a:r>
            <a:r>
              <a:rPr lang="ru-RU" sz="48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правило.</a:t>
            </a:r>
            <a:endParaRPr lang="ru-RU" sz="48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Повышенный уровень:</a:t>
            </a:r>
          </a:p>
          <a:p>
            <a:r>
              <a:rPr lang="ru-RU" sz="48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придумать сказку </a:t>
            </a:r>
            <a:r>
              <a:rPr lang="ru-RU" sz="48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48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корень.</a:t>
            </a:r>
          </a:p>
        </p:txBody>
      </p:sp>
      <p:pic>
        <p:nvPicPr>
          <p:cNvPr id="4" name="Picture 12" descr="BOO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157192"/>
            <a:ext cx="2743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36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962" y="594743"/>
            <a:ext cx="8904317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качества ученика вам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помогли в работе?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Целеустремленность,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- внимательность,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наблюдательность,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- умение договариваться.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</a:endParaRPr>
          </a:p>
        </p:txBody>
      </p:sp>
      <p:pic>
        <p:nvPicPr>
          <p:cNvPr id="2050" name="Picture 2" descr="C:\Documents and Settings\User\Мои документы\Мои рисунки\eb71429ce1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2304256" cy="249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58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 rot="-1703873">
            <a:off x="1066800" y="1524000"/>
            <a:ext cx="5106988" cy="26701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МОЛОДЦЫ !</a:t>
            </a:r>
          </a:p>
        </p:txBody>
      </p:sp>
      <p:pic>
        <p:nvPicPr>
          <p:cNvPr id="3" name="Picture 13" descr="513b0339d24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636912"/>
            <a:ext cx="31115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501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8"/>
          <p:cNvSpPr txBox="1">
            <a:spLocks/>
          </p:cNvSpPr>
          <p:nvPr/>
        </p:nvSpPr>
        <p:spPr bwMode="auto">
          <a:xfrm>
            <a:off x="431333" y="-2434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0"/>
                <a:cs typeface="Microsoft YaHei" charset="0"/>
              </a:rPr>
              <a:t/>
            </a:r>
            <a:b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0"/>
                <a:cs typeface="Microsoft YaHei" charset="0"/>
              </a:rPr>
            </a:b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0"/>
                <a:cs typeface="Microsoft YaHei" charset="0"/>
              </a:rPr>
              <a:t/>
            </a:r>
            <a:b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0"/>
                <a:cs typeface="Microsoft YaHei" charset="0"/>
              </a:rPr>
            </a:b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0"/>
                <a:cs typeface="Microsoft YaHei" charset="0"/>
              </a:rPr>
              <a:t/>
            </a:r>
            <a:b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0"/>
                <a:cs typeface="Microsoft YaHei" charset="0"/>
              </a:rPr>
            </a:b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0"/>
                <a:cs typeface="Microsoft YaHei" charset="0"/>
              </a:rPr>
              <a:t/>
            </a:r>
            <a:b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0"/>
                <a:cs typeface="Microsoft YaHei" charset="0"/>
              </a:rPr>
            </a:b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0"/>
                <a:cs typeface="Microsoft YaHei" charset="0"/>
              </a:rPr>
              <a:t/>
            </a:r>
            <a:b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0"/>
                <a:cs typeface="Microsoft YaHei" charset="0"/>
              </a:rPr>
            </a:b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0"/>
                <a:cs typeface="Microsoft YaHei" charset="0"/>
              </a:rPr>
              <a:t/>
            </a:r>
            <a:b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0"/>
                <a:cs typeface="Microsoft YaHei" charset="0"/>
              </a:rPr>
            </a:b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0"/>
                <a:cs typeface="Microsoft YaHei" charset="0"/>
              </a:rPr>
              <a:t/>
            </a:r>
            <a:b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0"/>
                <a:cs typeface="Microsoft YaHei" charset="0"/>
              </a:rPr>
            </a:b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0"/>
                <a:cs typeface="Microsoft YaHei" charset="0"/>
              </a:rPr>
              <a:t/>
            </a:r>
            <a:b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0"/>
                <a:cs typeface="Microsoft YaHei" charset="0"/>
              </a:rPr>
            </a:b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0"/>
                <a:cs typeface="Microsoft YaHei" charset="0"/>
              </a:rPr>
              <a:t> </a:t>
            </a: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charset="0"/>
                <a:cs typeface="Times New Roman" pitchFamily="18" charset="0"/>
              </a:rPr>
              <a:t>Рассмотрите новый кадр плёнки.</a:t>
            </a:r>
            <a:r>
              <a:rPr kumimoji="0" lang="ru-RU" sz="36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400" kern="0" dirty="0">
              <a:solidFill>
                <a:srgbClr val="FFFF99"/>
              </a:solidFill>
              <a:latin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Чему удивился Петя Зайцев?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– Что такое корень? 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– Какое ещё значение слова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корень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вам известно? 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– Оказывается, у слова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корень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несколько значений.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Вспомните, как называются такие слова?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– Как вы думаете, какое значение слова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корень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нам больше всего интересно на уроке русского языка? 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 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363636"/>
              </a:solidFill>
              <a:effectLst/>
              <a:uLnTx/>
              <a:uFillTx/>
              <a:latin typeface="Arial"/>
              <a:ea typeface="Microsoft YaHei" charset="0"/>
              <a:cs typeface="Microsoft YaHei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95400"/>
            <a:ext cx="46577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2260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5"/>
          <p:cNvSpPr>
            <a:spLocks noChangeArrowheads="1" noChangeShapeType="1" noTextEdit="1"/>
          </p:cNvSpPr>
          <p:nvPr/>
        </p:nvSpPr>
        <p:spPr bwMode="auto">
          <a:xfrm>
            <a:off x="762000" y="374745"/>
            <a:ext cx="779145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48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9" descr="49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844824"/>
            <a:ext cx="3744416" cy="3600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852936"/>
            <a:ext cx="2376264" cy="251335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7239000" cy="986368"/>
          </a:xfrm>
        </p:spPr>
        <p:txBody>
          <a:bodyPr>
            <a:noAutofit/>
          </a:bodyPr>
          <a:lstStyle/>
          <a:p>
            <a:pPr lvl="0" algn="ctr"/>
            <a:r>
              <a:rPr lang="ru-RU" sz="4800" i="1" kern="0" cap="none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kern="0" cap="none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kern="0" cap="none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kern="0" cap="none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kern="0" cap="none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kern="0" cap="none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kern="0" cap="none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kern="0" cap="none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kern="0" cap="none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kern="0" cap="none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kern="0" cap="none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kern="0" cap="none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kern="0" cap="none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kern="0" cap="none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kern="0" cap="none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kern="0" cap="none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kern="0" cap="none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kern="0" cap="none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kern="0" cap="none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kern="0" cap="none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kern="0" cap="none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kern="0" cap="none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kern="0" cap="none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kern="0" cap="none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kern="0" cap="none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kern="0" cap="none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kern="0" cap="none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kern="0" cap="none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kern="0" cap="none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kern="0" cap="none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kern="0" cap="none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kern="0" cap="none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kern="0" cap="none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kern="0" cap="none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kern="0" cap="none" dirty="0" smtClean="0">
                <a:ln>
                  <a:noFill/>
                </a:ln>
                <a:solidFill>
                  <a:srgbClr val="FFFF9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Родня  ли гусеница гусю?</a:t>
            </a:r>
            <a:r>
              <a:rPr lang="ru-RU" sz="4400" i="1" kern="0" cap="none" dirty="0" smtClean="0">
                <a:ln>
                  <a:noFill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i="1" kern="0" cap="none" dirty="0" smtClean="0">
                <a:ln>
                  <a:noFill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76823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урока</a:t>
            </a:r>
            <a:endParaRPr lang="ru-RU" sz="4800" b="1" i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800" b="1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"Наблюдение над</a:t>
            </a:r>
            <a:br>
              <a:rPr lang="ru-RU" sz="48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48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однокоренными  словами.</a:t>
            </a:r>
          </a:p>
          <a:p>
            <a:pPr algn="ctr">
              <a:buNone/>
            </a:pPr>
            <a:r>
              <a:rPr lang="ru-RU" sz="48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Корень слова."</a:t>
            </a:r>
            <a:endParaRPr lang="ru-RU" sz="48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8"/>
          <p:cNvSpPr txBox="1">
            <a:spLocks/>
          </p:cNvSpPr>
          <p:nvPr/>
        </p:nvSpPr>
        <p:spPr bwMode="auto">
          <a:xfrm>
            <a:off x="395536" y="0"/>
            <a:ext cx="82296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Я ЗНАЮ, Я УМЕЮ </a:t>
            </a:r>
            <a:endParaRPr lang="ru-RU" sz="3200" b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Поставьте </a:t>
            </a:r>
            <a:r>
              <a:rPr lang="ru-RU" sz="20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там, где уверены, что это вы знаете и умеете</a:t>
            </a:r>
            <a:r>
              <a:rPr lang="ru-RU" sz="20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Если </a:t>
            </a:r>
            <a:r>
              <a:rPr lang="ru-RU" sz="20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сомневаетесь, то поставьте знак </a:t>
            </a:r>
            <a:r>
              <a:rPr lang="ru-RU" sz="20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04180"/>
              </p:ext>
            </p:extLst>
          </p:nvPr>
        </p:nvGraphicFramePr>
        <p:xfrm>
          <a:off x="179512" y="1844824"/>
          <a:ext cx="7772400" cy="4648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178643"/>
                <a:gridCol w="4097807"/>
                <a:gridCol w="1276750"/>
                <a:gridCol w="1219200"/>
              </a:tblGrid>
              <a:tr h="10640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Я знаю ,я умею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начале урока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конце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урока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60912" marB="46800" horzOverflow="overflow"/>
                </a:tc>
              </a:tr>
              <a:tr h="936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Я знаю, какие слова называются родственными.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62676" marB="46800" horzOverflow="overflow"/>
                </a:tc>
              </a:tr>
              <a:tr h="9344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Я знаю, что такое корень.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62676" marB="46800" horzOverflow="overflow"/>
                </a:tc>
              </a:tr>
              <a:tr h="1713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Я умею правильно выделять корень в словах.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62676" marB="4680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934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513b0339d24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204864"/>
            <a:ext cx="31115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«Посадим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» слово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– корень - сад -</a:t>
            </a:r>
          </a:p>
          <a:p>
            <a:pPr>
              <a:buNone/>
            </a:pP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корень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492896"/>
            <a:ext cx="39604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220072" y="5373216"/>
            <a:ext cx="12777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-</a:t>
            </a:r>
            <a:r>
              <a:rPr lang="ru-RU" sz="4000" b="1" u="sng" dirty="0" smtClean="0">
                <a:solidFill>
                  <a:schemeClr val="bg1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сад-</a:t>
            </a:r>
            <a:endParaRPr lang="ru-RU" sz="4000" b="1" u="sng" dirty="0">
              <a:solidFill>
                <a:schemeClr val="bg1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4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рен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20688"/>
            <a:ext cx="5688631" cy="58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55776" y="1556792"/>
            <a:ext cx="1376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Microsoft YaHei" charset="0"/>
                <a:cs typeface="Times New Roman" pitchFamily="18" charset="0"/>
              </a:rPr>
              <a:t>посадка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2636912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Microsoft YaHei" charset="0"/>
                <a:cs typeface="Times New Roman" pitchFamily="18" charset="0"/>
              </a:rPr>
              <a:t>посадить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1700808"/>
            <a:ext cx="1516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Microsoft YaHei" charset="0"/>
                <a:cs typeface="Times New Roman" pitchFamily="18" charset="0"/>
              </a:rPr>
              <a:t>садовник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2492896"/>
            <a:ext cx="1357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latin typeface="Times New Roman" pitchFamily="18" charset="0"/>
                <a:ea typeface="Microsoft YaHei" charset="0"/>
                <a:cs typeface="Times New Roman" pitchFamily="18" charset="0"/>
              </a:rPr>
              <a:t>садовый</a:t>
            </a:r>
            <a:endParaRPr lang="ru-RU" sz="2400" b="1" dirty="0">
              <a:latin typeface="Times New Roman" pitchFamily="18" charset="0"/>
              <a:ea typeface="Microsoft YaHei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3212976"/>
            <a:ext cx="1042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Microsoft YaHei" charset="0"/>
                <a:cs typeface="Times New Roman" pitchFamily="18" charset="0"/>
              </a:rPr>
              <a:t>садик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41195" y="324433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-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5085184"/>
            <a:ext cx="1152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latin typeface="Times New Roman" pitchFamily="18" charset="0"/>
                <a:ea typeface="Microsoft YaHei" charset="0"/>
                <a:cs typeface="Times New Roman" pitchFamily="18" charset="0"/>
              </a:rPr>
              <a:t>-</a:t>
            </a:r>
            <a:r>
              <a:rPr lang="ru-RU" sz="3200" b="1" u="sng" dirty="0" smtClean="0">
                <a:latin typeface="Times New Roman" pitchFamily="18" charset="0"/>
                <a:ea typeface="Microsoft YaHei" charset="0"/>
                <a:cs typeface="Times New Roman" pitchFamily="18" charset="0"/>
              </a:rPr>
              <a:t>сад-</a:t>
            </a:r>
            <a:endParaRPr lang="ru-RU" sz="3200" b="1" u="sng" dirty="0">
              <a:latin typeface="Times New Roman" pitchFamily="18" charset="0"/>
              <a:ea typeface="Microsoft YaHei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корень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626469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699792" y="1628800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по</a:t>
            </a:r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сад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1556792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сад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2492896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по</a:t>
            </a:r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сад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ить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2420888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сад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овый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27984" y="3068960"/>
            <a:ext cx="1131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сад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4941168"/>
            <a:ext cx="16598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-</a:t>
            </a:r>
            <a:r>
              <a:rPr lang="ru-RU" sz="5400" b="1" u="sng" dirty="0" smtClean="0">
                <a:solidFill>
                  <a:schemeClr val="bg1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сад-</a:t>
            </a:r>
            <a:endParaRPr lang="ru-RU" sz="5400" b="1" u="sng" dirty="0">
              <a:solidFill>
                <a:schemeClr val="bg1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4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364</TotalTime>
  <Words>280</Words>
  <Application>Microsoft Office PowerPoint</Application>
  <PresentationFormat>Экран (4:3)</PresentationFormat>
  <Paragraphs>113</Paragraphs>
  <Slides>26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Изящная</vt:lpstr>
      <vt:lpstr>Слайд 1</vt:lpstr>
      <vt:lpstr>Слайд 2</vt:lpstr>
      <vt:lpstr>Слайд 3</vt:lpstr>
      <vt:lpstr>                 Родня  ли гусеница гусю? </vt:lpstr>
      <vt:lpstr>Тема урока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Разделите слова на группы, запишите их в 2 столбика, выделите корень.</vt:lpstr>
      <vt:lpstr>Проверь себя</vt:lpstr>
      <vt:lpstr>Слайд 19</vt:lpstr>
      <vt:lpstr>Слайд 20</vt:lpstr>
      <vt:lpstr>КТО ПРАВ?</vt:lpstr>
      <vt:lpstr> </vt:lpstr>
      <vt:lpstr>Слайд 23</vt:lpstr>
      <vt:lpstr>Домашнее задание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57</cp:revision>
  <dcterms:modified xsi:type="dcterms:W3CDTF">2013-11-10T20:50:38Z</dcterms:modified>
</cp:coreProperties>
</file>