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6" r:id="rId6"/>
    <p:sldId id="267" r:id="rId7"/>
    <p:sldId id="261" r:id="rId8"/>
    <p:sldId id="262" r:id="rId9"/>
    <p:sldId id="263" r:id="rId10"/>
    <p:sldId id="264" r:id="rId11"/>
    <p:sldId id="265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8DF34-F9F1-4CB8-904C-6FDB41A5664E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BD87C-5126-4647-BBF6-49A7C85A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BD87C-5126-4647-BBF6-49A7C85ACB2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071678"/>
            <a:ext cx="5929354" cy="2714644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Bookman Old Style" pitchFamily="18" charset="0"/>
                <a:cs typeface="Courier New" pitchFamily="49" charset="0"/>
              </a:rPr>
              <a:t>Государства и народы </a:t>
            </a:r>
            <a:r>
              <a:rPr lang="ru-RU" sz="4000" dirty="0" smtClean="0">
                <a:solidFill>
                  <a:schemeClr val="bg1"/>
                </a:solidFill>
                <a:latin typeface="Bookman Old Style" pitchFamily="18" charset="0"/>
                <a:cs typeface="Courier New" pitchFamily="49" charset="0"/>
              </a:rPr>
              <a:t>доколумбовой Америки.</a:t>
            </a:r>
            <a:r>
              <a:rPr lang="ru-RU" sz="4000" dirty="0" smtClean="0">
                <a:solidFill>
                  <a:srgbClr val="C00000"/>
                </a:solidFill>
                <a:latin typeface="Bookman Old Style" pitchFamily="18" charset="0"/>
                <a:cs typeface="Courier New" pitchFamily="49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Bookman Old Style" pitchFamily="18" charset="0"/>
                <a:cs typeface="Courier New" pitchFamily="49" charset="0"/>
              </a:rPr>
              <a:t>Ацтеки.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5143512"/>
            <a:ext cx="3286148" cy="1143008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Подготовила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Суханова А.Е.,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учитель истории 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обществознания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0"/>
            <a:ext cx="642938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Муниципальное  бюджетное  общеобразовательное учреждение 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dirty="0" smtClean="0">
                <a:solidFill>
                  <a:schemeClr val="bg1"/>
                </a:solidFill>
              </a:rPr>
              <a:t> «Парбигская средняя общеобразовательная школа»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Анна\Рабочий стол\КАРТИНКИ\Aztec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428860" cy="2737138"/>
          </a:xfrm>
          <a:prstGeom prst="rect">
            <a:avLst/>
          </a:prstGeom>
          <a:noFill/>
        </p:spPr>
      </p:pic>
      <p:pic>
        <p:nvPicPr>
          <p:cNvPr id="1027" name="Picture 3" descr="C:\Documents and Settings\Анна\Рабочий стол\КАРТИНКИ\голов. муж.а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1205516" cy="1500197"/>
          </a:xfrm>
          <a:prstGeom prst="rect">
            <a:avLst/>
          </a:prstGeom>
          <a:noFill/>
        </p:spPr>
      </p:pic>
      <p:pic>
        <p:nvPicPr>
          <p:cNvPr id="1028" name="Picture 4" descr="C:\Documents and Settings\Анна\Рабочий стол\КАРТИНК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261778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86700" cy="894382"/>
          </a:xfrm>
        </p:spPr>
        <p:txBody>
          <a:bodyPr>
            <a:normAutofit fontScale="90000"/>
          </a:bodyPr>
          <a:lstStyle/>
          <a:p>
            <a:r>
              <a:rPr lang="ru-RU" sz="28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Миклантекутли</a:t>
            </a:r>
            <a: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бог смерти в единстве с </a:t>
            </a:r>
            <a:r>
              <a:rPr lang="ru-RU" sz="28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Кетцалькоатлем</a:t>
            </a:r>
            <a: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богом создавшим человека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3286124"/>
            <a:ext cx="3250712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Изображения богов ацтеками стилизованы и мозаичны по цветовому решению.</a:t>
            </a:r>
            <a:endParaRPr lang="ru-RU" dirty="0"/>
          </a:p>
        </p:txBody>
      </p:sp>
      <p:pic>
        <p:nvPicPr>
          <p:cNvPr id="8194" name="Picture 2" descr="C:\Documents and Settings\Анна\Рабочий стол\КАРТИНКИ\092cf0852377e4a6bbe2394e12dc985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70001"/>
            <a:ext cx="5000660" cy="5370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4214810" cy="1537324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Рисунки ацтеков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нна\Рабочий стол\КАРТИНКИ\092c91e58edc7a219b3212b2592b94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57438"/>
            <a:ext cx="4500562" cy="4500562"/>
          </a:xfrm>
          <a:prstGeom prst="rect">
            <a:avLst/>
          </a:prstGeom>
          <a:noFill/>
        </p:spPr>
      </p:pic>
      <p:pic>
        <p:nvPicPr>
          <p:cNvPr id="1027" name="Picture 3" descr="C:\Documents and Settings\Анна\Рабочий стол\КАРТИНКИ\092caf2de796da03fa38e25e8869cb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3818"/>
            <a:ext cx="4569628" cy="456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857256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Интернет источники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7715304" cy="524131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http://apehasotki.ru/?cat=5&amp;article=1853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http://historic.ru/books/item/f00/s00/z0000013/st012.shtml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http://www.kazunitrade.ru/history/180-acteki.html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http://indeec.net/imperia_actekov/1.html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http://tetarakihi.livejournal.com/71143.html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http://mexico-vkontakte.com/?p=599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http://fictionbook.ru/author/viktor_fon_hagen/acteki_mayiya_inki_velikie_carstva_drevn/read_online.html?page=5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http://www.peremeny.ru/book/rd/627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http://pro-kamni.ru/category/vyberite-kamen/biryuza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http://blogs.privet.ru/community/trubka_mira/tags/109589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http://dick-k.narod.ru/Conquistadores.html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http://umythology.net/bogi/1717.html</a:t>
            </a:r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4000504"/>
            <a:ext cx="7929618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В Мексике</a:t>
            </a:r>
            <a:r>
              <a:rPr lang="ru-RU" sz="2400" b="1" dirty="0" smtClean="0"/>
              <a:t>, на плоскогорье высотой </a:t>
            </a:r>
            <a:r>
              <a:rPr lang="ru-RU" sz="2400" b="1" dirty="0" smtClean="0">
                <a:solidFill>
                  <a:srgbClr val="FF0000"/>
                </a:solidFill>
              </a:rPr>
              <a:t>2000 м</a:t>
            </a:r>
            <a:r>
              <a:rPr lang="ru-RU" sz="2400" b="1" dirty="0" smtClean="0"/>
              <a:t> над уровнем моря, у подножий горных вершин расположена живописная долина с мягким климатом и плодородной почвой.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В XIII веке </a:t>
            </a:r>
            <a:r>
              <a:rPr lang="ru-RU" sz="2400" b="1" dirty="0" smtClean="0"/>
              <a:t>сюда </a:t>
            </a:r>
            <a:r>
              <a:rPr lang="ru-RU" sz="2400" b="1" u="sng" dirty="0" smtClean="0"/>
              <a:t>с севера пришли </a:t>
            </a:r>
            <a:r>
              <a:rPr lang="ru-RU" sz="2400" b="1" u="sng" dirty="0" smtClean="0">
                <a:solidFill>
                  <a:srgbClr val="FF0000"/>
                </a:solidFill>
              </a:rPr>
              <a:t>ацтеки</a:t>
            </a:r>
            <a:r>
              <a:rPr lang="ru-RU" sz="2400" b="1" u="sng" dirty="0" smtClean="0"/>
              <a:t> и на островах посреди большого озера основали </a:t>
            </a:r>
            <a:r>
              <a:rPr lang="ru-RU" sz="2400" b="1" u="sng" dirty="0" smtClean="0">
                <a:solidFill>
                  <a:srgbClr val="FF0000"/>
                </a:solidFill>
              </a:rPr>
              <a:t>город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Теночтитлан</a:t>
            </a:r>
            <a:r>
              <a:rPr lang="ru-RU" sz="2400" b="1" u="sng" dirty="0" smtClean="0">
                <a:solidFill>
                  <a:srgbClr val="FF0000"/>
                </a:solidFill>
              </a:rPr>
              <a:t>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Анна\Рабочий стол\КАРТИНКИ\tenochtitla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"/>
            <a:ext cx="7786742" cy="403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071546"/>
          </a:xfrm>
        </p:spPr>
        <p:txBody>
          <a:bodyPr>
            <a:normAutofit/>
          </a:bodyPr>
          <a:lstStyle/>
          <a:p>
            <a:r>
              <a:rPr lang="ru-RU" sz="2800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Строительство великого </a:t>
            </a:r>
            <a:r>
              <a:rPr lang="ru-RU" sz="2800" i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Теночтитлана</a:t>
            </a:r>
            <a:endParaRPr lang="ru-RU" sz="28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143512"/>
            <a:ext cx="8429652" cy="1714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Острова соединили дамбами: город пересекали прямые улицы и каналы, вдоль которых возвышались храмы и дворцы, украшенные рельефами и мозаикой.</a:t>
            </a:r>
            <a:endParaRPr lang="ru-RU" b="1" dirty="0"/>
          </a:p>
        </p:txBody>
      </p:sp>
      <p:pic>
        <p:nvPicPr>
          <p:cNvPr id="5" name="Picture 2" descr="C:\Documents and Settings\Анна\Рабочий стол\КАРТИНКИ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290"/>
            <a:ext cx="1614313" cy="2071702"/>
          </a:xfrm>
          <a:prstGeom prst="rect">
            <a:avLst/>
          </a:prstGeom>
          <a:noFill/>
        </p:spPr>
      </p:pic>
      <p:pic>
        <p:nvPicPr>
          <p:cNvPr id="3074" name="Picture 2" descr="C:\Documents and Settings\Анна\Рабочий стол\КАРТИНКИ\Conquista-de-Tenochtitlan-Mexic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602460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«Плавучие поля и сады»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643446"/>
            <a:ext cx="8001024" cy="2000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Земли у ацтеков не хватало. Поэтому на узких полуостровах и сплетенных из ветвей плотах они укладывали поднятые со дна озера водоросли и плодородный ил и засевали их. С этих «плавучих полей» за год собирали несколько урожаев.</a:t>
            </a:r>
            <a:endParaRPr lang="ru-RU" b="1" dirty="0"/>
          </a:p>
        </p:txBody>
      </p:sp>
      <p:pic>
        <p:nvPicPr>
          <p:cNvPr id="4098" name="Picture 2" descr="C:\Documents and Settings\Анна\Рабочий стол\КАРТИНКИ\плавуч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405343" cy="2643206"/>
          </a:xfrm>
          <a:prstGeom prst="rect">
            <a:avLst/>
          </a:prstGeom>
          <a:noFill/>
        </p:spPr>
      </p:pic>
      <p:pic>
        <p:nvPicPr>
          <p:cNvPr id="4099" name="Picture 3" descr="C:\Documents and Settings\Анна\Рабочий стол\КАРТИНКИ\i_0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4214810" cy="305619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3757610" cy="857232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Воины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71546"/>
            <a:ext cx="5072066" cy="57864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300" b="1" dirty="0" smtClean="0"/>
              <a:t>Ацтеки подчинили соседние племена, используя раздоры между ними. Они заставили побежденных платить большую дань и давать рабов. Хотя племенами по-прежнему управляли местные вожди, но в главных городах жили ацтекские наместники и сборщики дани. Ацтеки делились на знать и простолюдинов – земледельцев и ремесленников.</a:t>
            </a:r>
            <a:endParaRPr lang="ru-RU" sz="3300" b="1" dirty="0"/>
          </a:p>
        </p:txBody>
      </p:sp>
      <p:pic>
        <p:nvPicPr>
          <p:cNvPr id="2050" name="Picture 2" descr="C:\Documents and Settings\Анна\Рабочий стол\КАРТИНКИ\Conquistadores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857652" cy="530427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72066" y="5643578"/>
            <a:ext cx="3857652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1 - ацтекский лучник; </a:t>
            </a:r>
          </a:p>
          <a:p>
            <a:r>
              <a:rPr lang="ru-RU" b="1" dirty="0" smtClean="0"/>
              <a:t>2 - ацтекский ополченец; </a:t>
            </a:r>
          </a:p>
          <a:p>
            <a:r>
              <a:rPr lang="ru-RU" b="1" dirty="0" smtClean="0"/>
              <a:t>3 - вождь ацтекских союзников.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85728"/>
            <a:ext cx="4286248" cy="6572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600" b="1" dirty="0" smtClean="0"/>
              <a:t>Во время войн создавалась грозная армия численностью </a:t>
            </a:r>
            <a:r>
              <a:rPr lang="ru-RU" sz="3600" b="1" dirty="0" smtClean="0">
                <a:solidFill>
                  <a:srgbClr val="FF0000"/>
                </a:solidFill>
              </a:rPr>
              <a:t>около 150 тыс. человек. </a:t>
            </a:r>
            <a:r>
              <a:rPr lang="ru-RU" sz="3600" b="1" dirty="0" smtClean="0"/>
              <a:t>Своим мужеством на войне родовые воины, вооруженные копьями и луками, могли заслужить доступ в ряды знати; таких воинов называли </a:t>
            </a:r>
            <a:r>
              <a:rPr lang="ru-RU" sz="3600" b="1" dirty="0" smtClean="0">
                <a:solidFill>
                  <a:srgbClr val="FF0000"/>
                </a:solidFill>
              </a:rPr>
              <a:t>«орлами» и «ягуарами». </a:t>
            </a:r>
            <a:r>
              <a:rPr lang="ru-RU" sz="3600" b="1" dirty="0" smtClean="0"/>
              <a:t>Захваченных на войне пленников приносили в жертву богам или делали рабами. В столице было два невольничьих рынка, где торговали оставленными в живых пленниками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3074" name="Picture 2" descr="C:\Documents and Settings\Анна\Рабочий стол\КАРТИНКИ\Tepeyollotl_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4000528" cy="40005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4429132"/>
            <a:ext cx="3929058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6600"/>
                </a:solidFill>
              </a:rPr>
              <a:t>Тепейоллотль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/>
              <a:t>– один из самых почитаемых и популярных богов у ацтеков. С одной стороны он был богом гор и пещер, а с другой был символом и покровителем воинов-ягуаров,  особо элитных отрядов в армии ацтеков.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42918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Ремесло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9"/>
            <a:ext cx="8072462" cy="15001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Больших успехов ацтеки достигли в ремесле: чеканщики делали украшения из золота и серебра, ювелиры искусно гранили драгоценные камни и выполняли мозаичную работу.</a:t>
            </a:r>
            <a:endParaRPr lang="ru-RU" b="1" dirty="0"/>
          </a:p>
        </p:txBody>
      </p:sp>
      <p:pic>
        <p:nvPicPr>
          <p:cNvPr id="5122" name="Picture 2" descr="C:\Documents and Settings\Анна\Рабочий стол\КАРТИНКИ\золото-ацтек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3929090" cy="2386432"/>
          </a:xfrm>
          <a:prstGeom prst="rect">
            <a:avLst/>
          </a:prstGeom>
          <a:noFill/>
        </p:spPr>
      </p:pic>
      <p:pic>
        <p:nvPicPr>
          <p:cNvPr id="5123" name="Picture 3" descr="C:\Documents and Settings\Анна\Рабочий стол\КАРТИНКИ\CHerep-2-24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1714488"/>
            <a:ext cx="2143140" cy="2678926"/>
          </a:xfrm>
          <a:prstGeom prst="rect">
            <a:avLst/>
          </a:prstGeom>
          <a:noFill/>
        </p:spPr>
      </p:pic>
      <p:pic>
        <p:nvPicPr>
          <p:cNvPr id="5124" name="Picture 4" descr="C:\Documents and Settings\Анна\Рабочий стол\КАРТИНКИ\CHerep-1-257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429132"/>
            <a:ext cx="2080730" cy="24288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2928934"/>
            <a:ext cx="1887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Маска ацтеков- </a:t>
            </a:r>
          </a:p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Тлалог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5929330"/>
            <a:ext cx="3127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Маска ацтеков, </a:t>
            </a:r>
          </a:p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инкрустированная бирюзой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00570"/>
            <a:ext cx="174713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357422" y="4572008"/>
            <a:ext cx="29274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Бирюза.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Ацтеки считали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её слезами богини Неба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36" y="0"/>
            <a:ext cx="2928958" cy="58578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Ремесленники   изготовляли </a:t>
            </a:r>
            <a:r>
              <a:rPr lang="ru-RU" b="1" u="sng" dirty="0" smtClean="0"/>
              <a:t>сосуды с орнаментом</a:t>
            </a:r>
            <a:r>
              <a:rPr lang="ru-RU" b="1" dirty="0" smtClean="0"/>
              <a:t>,   ткани и вышивки с прокладками из птичьих перьев, которые переливались всеми цветами радуги.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4608" y="0"/>
            <a:ext cx="3509392" cy="257176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643538" y="2643182"/>
            <a:ext cx="350046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Хранилище для снятого урожая кукурузы ацтеков.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45347" cy="314324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9" y="3286124"/>
            <a:ext cx="3071802" cy="3571877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3286124"/>
            <a:ext cx="250029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Хранилище для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снятого урожая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кукурузы ацтеков.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5929330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Глиняная посуда </a:t>
            </a:r>
            <a:r>
              <a:rPr lang="ru-RU" sz="1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Тотонаков</a:t>
            </a:r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завоёванных  ацтеками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5357850" cy="714356"/>
          </a:xfrm>
        </p:spPr>
        <p:txBody>
          <a:bodyPr>
            <a:noAutofit/>
          </a:bodyPr>
          <a:lstStyle/>
          <a:p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Религиозные верования</a:t>
            </a:r>
            <a:endParaRPr lang="ru-RU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Анна\Рабочий стол\КАРТИНКИ\3066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72"/>
            <a:ext cx="2571768" cy="4000528"/>
          </a:xfrm>
          <a:prstGeom prst="rect">
            <a:avLst/>
          </a:prstGeom>
          <a:noFill/>
        </p:spPr>
      </p:pic>
      <p:pic>
        <p:nvPicPr>
          <p:cNvPr id="7171" name="Picture 3" descr="C:\Documents and Settings\Анна\Рабочий стол\КАРТИНКИ\3066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7" y="2857497"/>
            <a:ext cx="3200403" cy="4000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14356"/>
            <a:ext cx="9144000" cy="23698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6600"/>
                </a:solidFill>
              </a:rPr>
              <a:t>Кетцакоатль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– в переводе с языка ацтеков имя этого бога можно трактовать как </a:t>
            </a:r>
            <a:r>
              <a:rPr lang="ru-RU" sz="2400" b="1" dirty="0" smtClean="0">
                <a:solidFill>
                  <a:srgbClr val="006600"/>
                </a:solidFill>
              </a:rPr>
              <a:t>«змей с перьями</a:t>
            </a:r>
            <a:r>
              <a:rPr lang="ru-RU" sz="2400" b="1" dirty="0" smtClean="0">
                <a:solidFill>
                  <a:srgbClr val="000000"/>
                </a:solidFill>
              </a:rPr>
              <a:t>». Верховное божество для ацтеков стало одним из самых известных во всей Южной Америке, послужив прообразом для многих богов других народов и племен (в частности </a:t>
            </a:r>
            <a:r>
              <a:rPr lang="ru-RU" sz="2400" b="1" dirty="0" err="1" smtClean="0">
                <a:solidFill>
                  <a:srgbClr val="000000"/>
                </a:solidFill>
              </a:rPr>
              <a:t>Кукулькан</a:t>
            </a:r>
            <a:r>
              <a:rPr lang="ru-RU" sz="2400" b="1" dirty="0" smtClean="0">
                <a:solidFill>
                  <a:srgbClr val="000000"/>
                </a:solidFill>
              </a:rPr>
              <a:t> майя его прямой аналог).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470</TotalTime>
  <Words>519</Words>
  <PresentationFormat>Экран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Государства и народы доколумбовой Америки. Ацтеки.</vt:lpstr>
      <vt:lpstr>Слайд 2</vt:lpstr>
      <vt:lpstr>Строительство великого Теночтитлана</vt:lpstr>
      <vt:lpstr>«Плавучие поля и сады»</vt:lpstr>
      <vt:lpstr>Воины</vt:lpstr>
      <vt:lpstr>Слайд 6</vt:lpstr>
      <vt:lpstr>Ремесло</vt:lpstr>
      <vt:lpstr>Слайд 8</vt:lpstr>
      <vt:lpstr>Религиозные верования</vt:lpstr>
      <vt:lpstr>Миклантекутли - бог смерти в единстве с Кетцалькоатлем - богом создавшим человека </vt:lpstr>
      <vt:lpstr>Рисунки ацтеков</vt:lpstr>
      <vt:lpstr>Интернет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Государства доколумбовой Америки. ацтеки</dc:title>
  <cp:lastModifiedBy>Анна</cp:lastModifiedBy>
  <cp:revision>45</cp:revision>
  <dcterms:modified xsi:type="dcterms:W3CDTF">2012-01-31T13:03:10Z</dcterms:modified>
</cp:coreProperties>
</file>