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" TargetMode="External"/><Relationship Id="rId3" Type="http://schemas.openxmlformats.org/officeDocument/2006/relationships/hyperlink" Target="http://www.kazunitrade.ru/history/181-inki.html" TargetMode="External"/><Relationship Id="rId7" Type="http://schemas.openxmlformats.org/officeDocument/2006/relationships/hyperlink" Target="http://indeec.net/imperia_inkov/28.html" TargetMode="External"/><Relationship Id="rId2" Type="http://schemas.openxmlformats.org/officeDocument/2006/relationships/hyperlink" Target="http://www.historie.ru/civilizacii/inki/25-civilizaciya-ink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camusic.narod.ru/latinorama/civil/civil.htm" TargetMode="External"/><Relationship Id="rId5" Type="http://schemas.openxmlformats.org/officeDocument/2006/relationships/hyperlink" Target="http://www.nashidorogi.ru/photos/gallery/77/" TargetMode="External"/><Relationship Id="rId4" Type="http://schemas.openxmlformats.org/officeDocument/2006/relationships/hyperlink" Target="http://www.vokrugsveta.ru/vs/article/317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8572560" cy="278608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Bookman Old Style" pitchFamily="18" charset="0"/>
                <a:cs typeface="Courier New" pitchFamily="49" charset="0"/>
              </a:rPr>
              <a:t>Государства и народы  </a:t>
            </a:r>
            <a:r>
              <a:rPr lang="ru-RU" sz="4000" dirty="0" smtClean="0">
                <a:solidFill>
                  <a:srgbClr val="C00000"/>
                </a:solidFill>
                <a:latin typeface="Bookman Old Style" pitchFamily="18" charset="0"/>
                <a:cs typeface="Courier New" pitchFamily="49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Bookman Old Style" pitchFamily="18" charset="0"/>
                <a:cs typeface="Courier New" pitchFamily="49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Bookman Old Style" pitchFamily="18" charset="0"/>
                <a:cs typeface="Courier New" pitchFamily="49" charset="0"/>
              </a:rPr>
              <a:t>доколумбовой </a:t>
            </a:r>
            <a:br>
              <a:rPr lang="ru-RU" sz="4000" dirty="0" smtClean="0">
                <a:solidFill>
                  <a:srgbClr val="C00000"/>
                </a:solidFill>
                <a:latin typeface="Bookman Old Style" pitchFamily="18" charset="0"/>
                <a:cs typeface="Courier New" pitchFamily="49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Bookman Old Style" pitchFamily="18" charset="0"/>
                <a:cs typeface="Courier New" pitchFamily="49" charset="0"/>
              </a:rPr>
              <a:t>Америки.</a:t>
            </a:r>
            <a:br>
              <a:rPr lang="ru-RU" sz="4000" dirty="0" smtClean="0">
                <a:solidFill>
                  <a:srgbClr val="C00000"/>
                </a:solidFill>
                <a:latin typeface="Bookman Old Style" pitchFamily="18" charset="0"/>
                <a:cs typeface="Courier New" pitchFamily="49" charset="0"/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Инки.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5214950"/>
            <a:ext cx="2928958" cy="1214446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Подготовила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Суханова А.Е.,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учитель истории и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обществознания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28604"/>
            <a:ext cx="814393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ru-RU" b="1" dirty="0" smtClean="0"/>
              <a:t>Муниципальное  бюджетное  общеобразовательное учреждение </a:t>
            </a:r>
          </a:p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ru-RU" b="1" dirty="0" smtClean="0"/>
              <a:t> «Парбигская средняя общеобразовательная школа»</a:t>
            </a:r>
            <a:endParaRPr lang="ru-RU" b="1" dirty="0"/>
          </a:p>
        </p:txBody>
      </p:sp>
      <p:pic>
        <p:nvPicPr>
          <p:cNvPr id="3074" name="Picture 2" descr="C:\Documents and Settings\Анна\Рабочий стол\КАРТИНКИ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500570"/>
            <a:ext cx="2859400" cy="1857388"/>
          </a:xfrm>
          <a:prstGeom prst="rect">
            <a:avLst/>
          </a:prstGeom>
          <a:noFill/>
        </p:spPr>
      </p:pic>
      <p:pic>
        <p:nvPicPr>
          <p:cNvPr id="3075" name="Picture 3" descr="C:\Documents and Settings\Анна\Рабочий стол\КАРТИНКИ\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357430"/>
            <a:ext cx="1428750" cy="1952625"/>
          </a:xfrm>
          <a:prstGeom prst="rect">
            <a:avLst/>
          </a:prstGeom>
          <a:noFill/>
        </p:spPr>
      </p:pic>
      <p:pic>
        <p:nvPicPr>
          <p:cNvPr id="3076" name="Picture 4" descr="C:\Documents and Settings\Анна\Рабочий стол\КАРТИНКИ\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500174"/>
            <a:ext cx="1735639" cy="2865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357166"/>
            <a:ext cx="528638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ru-RU" b="1" dirty="0" smtClean="0"/>
              <a:t> суровых </a:t>
            </a:r>
            <a:r>
              <a:rPr lang="ru-RU" b="1" dirty="0" smtClean="0">
                <a:solidFill>
                  <a:srgbClr val="C00000"/>
                </a:solidFill>
              </a:rPr>
              <a:t>горах Андах </a:t>
            </a:r>
            <a:r>
              <a:rPr lang="ru-RU" b="1" dirty="0" smtClean="0"/>
              <a:t>на западе Южной Америки, раскинувшись на тысячи километров, существовало </a:t>
            </a:r>
            <a:r>
              <a:rPr lang="ru-RU" b="1" dirty="0" smtClean="0">
                <a:solidFill>
                  <a:srgbClr val="FF0000"/>
                </a:solidFill>
              </a:rPr>
              <a:t>государство инков Перу.</a:t>
            </a:r>
            <a:r>
              <a:rPr lang="ru-RU" b="1" dirty="0" smtClean="0"/>
              <a:t> Центром его был </a:t>
            </a:r>
            <a:r>
              <a:rPr lang="ru-RU" b="1" dirty="0" smtClean="0">
                <a:solidFill>
                  <a:srgbClr val="C00000"/>
                </a:solidFill>
              </a:rPr>
              <a:t>город </a:t>
            </a:r>
            <a:r>
              <a:rPr lang="ru-RU" b="1" dirty="0" err="1" smtClean="0">
                <a:solidFill>
                  <a:srgbClr val="C00000"/>
                </a:solidFill>
              </a:rPr>
              <a:t>Куско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с прилегающей долиной. Оно возникло </a:t>
            </a:r>
            <a:r>
              <a:rPr lang="ru-RU" b="1" dirty="0" smtClean="0">
                <a:solidFill>
                  <a:srgbClr val="C00000"/>
                </a:solidFill>
              </a:rPr>
              <a:t>в XII веке </a:t>
            </a:r>
            <a:r>
              <a:rPr lang="ru-RU" b="1" dirty="0" smtClean="0"/>
              <a:t>в результате завоеваний инками территории других племен.</a:t>
            </a:r>
            <a:endParaRPr lang="ru-RU" b="1" dirty="0"/>
          </a:p>
        </p:txBody>
      </p:sp>
      <p:pic>
        <p:nvPicPr>
          <p:cNvPr id="1026" name="Picture 2" descr="C:\Documents and Settings\Анна\Рабочий стол\КАРТИНКИ\1326957646_karta_inki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75664"/>
            <a:ext cx="3500462" cy="648233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85852" y="5929330"/>
            <a:ext cx="371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66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Территории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66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85725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66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Верховный Инка</a:t>
            </a:r>
            <a:endParaRPr lang="ru-RU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66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14290"/>
            <a:ext cx="4643438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   </a:t>
            </a:r>
            <a:r>
              <a:rPr lang="ru-RU" sz="2400" b="1" dirty="0" smtClean="0"/>
              <a:t>Во главе государства стоял неограниченный правитель – </a:t>
            </a:r>
            <a:r>
              <a:rPr lang="ru-RU" sz="2400" b="1" dirty="0" smtClean="0">
                <a:solidFill>
                  <a:srgbClr val="C00000"/>
                </a:solidFill>
              </a:rPr>
              <a:t>верховный Инка.</a:t>
            </a:r>
            <a:r>
              <a:rPr lang="ru-RU" sz="2400" b="1" dirty="0" smtClean="0"/>
              <a:t> Свою власть правитель передавал одному из законных сыновей – </a:t>
            </a:r>
          </a:p>
          <a:p>
            <a:pPr>
              <a:buNone/>
            </a:pPr>
            <a:r>
              <a:rPr lang="ru-RU" sz="2400" b="1" dirty="0" smtClean="0"/>
              <a:t>   не обязательно старшему, но, по его мнению, наиболее способному. Кровные родственники Инки, называли себя </a:t>
            </a:r>
            <a:r>
              <a:rPr lang="ru-RU" sz="2400" b="1" dirty="0" smtClean="0">
                <a:solidFill>
                  <a:srgbClr val="C00000"/>
                </a:solidFill>
              </a:rPr>
              <a:t>«сынами Солнца».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Анна\Рабочий стол\КАРТИНКИ\03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643182"/>
            <a:ext cx="4214784" cy="3242142"/>
          </a:xfrm>
          <a:prstGeom prst="rect">
            <a:avLst/>
          </a:prstGeom>
          <a:noFill/>
        </p:spPr>
      </p:pic>
      <p:pic>
        <p:nvPicPr>
          <p:cNvPr id="2051" name="Picture 3" descr="C:\Documents and Settings\Анна\Рабочий стол\КАРТИНКИ\32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3024" y="0"/>
            <a:ext cx="1713036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57892"/>
            <a:ext cx="81838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66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Принадлежность к роду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66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57166"/>
            <a:ext cx="4929190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   Отличительным знаком тех, кто принадлежал к роду инков, были удлиненные мочки ушей. </a:t>
            </a:r>
            <a:r>
              <a:rPr lang="ru-RU" sz="2400" b="1" dirty="0" smtClean="0">
                <a:solidFill>
                  <a:srgbClr val="C00000"/>
                </a:solidFill>
              </a:rPr>
              <a:t>Инков так и называли – Большие Уши</a:t>
            </a:r>
            <a:r>
              <a:rPr lang="ru-RU" sz="2400" b="1" dirty="0" smtClean="0"/>
              <a:t>, так как они носили тяжелые кольца. Материал, из которого были сделаны кольца (золото, серебро, дерево), и размер колец указывали на должность, какую занимал владелец.</a:t>
            </a:r>
            <a:endParaRPr lang="ru-RU" sz="2400" b="1" dirty="0"/>
          </a:p>
        </p:txBody>
      </p:sp>
      <p:pic>
        <p:nvPicPr>
          <p:cNvPr id="4098" name="Picture 2" descr="C:\Documents and Settings\Анна\Рабочий стол\КАРТИНКИ\mancoccapa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857232"/>
            <a:ext cx="3891241" cy="3786214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5000628" y="4643446"/>
            <a:ext cx="3571900" cy="107721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Легендарный первый</a:t>
            </a:r>
          </a:p>
          <a:p>
            <a:r>
              <a:rPr lang="ru-RU" sz="1600" b="1" dirty="0" smtClean="0"/>
              <a:t>инка Манко </a:t>
            </a:r>
            <a:r>
              <a:rPr lang="ru-RU" sz="1600" b="1" dirty="0" err="1" smtClean="0"/>
              <a:t>Капак</a:t>
            </a:r>
            <a:r>
              <a:rPr lang="ru-RU" sz="1600" b="1" dirty="0" smtClean="0"/>
              <a:t> основал </a:t>
            </a:r>
            <a:r>
              <a:rPr lang="ru-RU" sz="1600" b="1" dirty="0" err="1" smtClean="0"/>
              <a:t>г.Куско</a:t>
            </a:r>
            <a:r>
              <a:rPr lang="ru-RU" sz="1600" b="1" dirty="0" smtClean="0"/>
              <a:t> приблизительно </a:t>
            </a:r>
          </a:p>
          <a:p>
            <a:r>
              <a:rPr lang="ru-RU" sz="1600" b="1" dirty="0" smtClean="0"/>
              <a:t>в начале 12 в.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86454"/>
            <a:ext cx="818388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66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Куско</a:t>
            </a:r>
            <a:endParaRPr lang="ru-RU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66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57166"/>
            <a:ext cx="8786842" cy="2714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</a:t>
            </a:r>
            <a:r>
              <a:rPr lang="ru-RU" sz="2100" b="1" dirty="0" smtClean="0"/>
              <a:t>Город лежит </a:t>
            </a:r>
            <a:r>
              <a:rPr lang="ru-RU" sz="2100" b="1" dirty="0" smtClean="0">
                <a:solidFill>
                  <a:srgbClr val="C00000"/>
                </a:solidFill>
              </a:rPr>
              <a:t>на высоте 3416 м над </a:t>
            </a:r>
            <a:r>
              <a:rPr lang="ru-RU" sz="2100" b="1" dirty="0" err="1" smtClean="0">
                <a:solidFill>
                  <a:srgbClr val="C00000"/>
                </a:solidFill>
              </a:rPr>
              <a:t>у.м</a:t>
            </a:r>
            <a:r>
              <a:rPr lang="ru-RU" sz="2100" b="1" dirty="0" smtClean="0">
                <a:solidFill>
                  <a:srgbClr val="C00000"/>
                </a:solidFill>
              </a:rPr>
              <a:t>. в глубокой долине, </a:t>
            </a:r>
            <a:r>
              <a:rPr lang="ru-RU" sz="2100" b="1" dirty="0" smtClean="0"/>
              <a:t>пролегающей с севера на юг между двумя крутыми хребтами Анд. Как повествует предание, Манко </a:t>
            </a:r>
            <a:r>
              <a:rPr lang="ru-RU" sz="2100" b="1" dirty="0" err="1" smtClean="0"/>
              <a:t>Капак</a:t>
            </a:r>
            <a:r>
              <a:rPr lang="ru-RU" sz="2100" b="1" dirty="0" smtClean="0"/>
              <a:t> во главе своего племени пришел в эту долину с юга. По указанию бога Солнца, своего отца, </a:t>
            </a:r>
            <a:r>
              <a:rPr lang="ru-RU" sz="2100" b="1" dirty="0" smtClean="0">
                <a:solidFill>
                  <a:srgbClr val="C00000"/>
                </a:solidFill>
              </a:rPr>
              <a:t>он швырнул золотой жезл</a:t>
            </a:r>
            <a:r>
              <a:rPr lang="ru-RU" sz="2100" b="1" dirty="0" smtClean="0"/>
              <a:t> себе под ноги и, когда тот был поглощен землей (добрый знак ее плодородия), основал в этом месте город. </a:t>
            </a:r>
            <a:endParaRPr lang="ru-RU" sz="2100" b="1" dirty="0"/>
          </a:p>
        </p:txBody>
      </p:sp>
      <p:pic>
        <p:nvPicPr>
          <p:cNvPr id="5122" name="Picture 2" descr="C:\Documents and Settings\Анна\Рабочий стол\КАРТИНКИ\1000px-Cuzco-Pano_edit.jpg"/>
          <p:cNvPicPr>
            <a:picLocks noChangeAspect="1" noChangeArrowheads="1"/>
          </p:cNvPicPr>
          <p:nvPr/>
        </p:nvPicPr>
        <p:blipFill>
          <a:blip r:embed="rId2"/>
          <a:srcRect l="9919" r="9630"/>
          <a:stretch>
            <a:fillRect/>
          </a:stretch>
        </p:blipFill>
        <p:spPr bwMode="auto">
          <a:xfrm>
            <a:off x="285720" y="3143248"/>
            <a:ext cx="8501122" cy="2652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66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Золото инков</a:t>
            </a:r>
            <a:endParaRPr lang="ru-RU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66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146" name="Picture 2" descr="C:\Documents and Settings\Анна\Рабочий стол\КАРТИНКИ\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9576" y="428605"/>
            <a:ext cx="2778730" cy="385765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00034" y="4357695"/>
            <a:ext cx="4000528" cy="144655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Ритуальный нож </a:t>
            </a:r>
            <a:r>
              <a:rPr lang="ru-RU" sz="1400" b="1" dirty="0" err="1" smtClean="0">
                <a:solidFill>
                  <a:srgbClr val="C00000"/>
                </a:solidFill>
              </a:rPr>
              <a:t>Туми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 smtClean="0"/>
              <a:t>с золотой рукояткой и серебренным лезвием и украшенный бирюзой. Бог </a:t>
            </a:r>
            <a:r>
              <a:rPr lang="ru-RU" sz="1400" b="1" dirty="0" err="1" smtClean="0"/>
              <a:t>Наймлап</a:t>
            </a:r>
            <a:r>
              <a:rPr lang="ru-RU" sz="1400" b="1" dirty="0" smtClean="0"/>
              <a:t> изображен с полукруглым головным убором и парой крыльев.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7" name="Picture 3" descr="C:\Documents and Settings\Анна\Рабочий стол\КАРТИНКИ\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64527" y="714356"/>
            <a:ext cx="2484799" cy="34290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786314" y="4643446"/>
            <a:ext cx="3929090" cy="107721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Часть пары идентичных подвесок из </a:t>
            </a:r>
            <a:r>
              <a:rPr lang="ru-RU" sz="1600" b="1" dirty="0" err="1" smtClean="0"/>
              <a:t>Мочика</a:t>
            </a:r>
            <a:r>
              <a:rPr lang="ru-RU" sz="1600" b="1" dirty="0" smtClean="0"/>
              <a:t>, Перу. Три площадки скреплены золотыми соединениями.</a:t>
            </a:r>
            <a:endParaRPr lang="ru-RU" sz="1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78581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66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Золото инков</a:t>
            </a:r>
            <a:endParaRPr lang="ru-RU" sz="4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289613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71472" y="3857628"/>
            <a:ext cx="3714776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Золотой сосуд из Киму с двойным носиком и богато украшенной ручкой. На ней показан плавающий герой </a:t>
            </a:r>
            <a:r>
              <a:rPr lang="ru-RU" sz="1600" b="1" dirty="0" err="1" smtClean="0"/>
              <a:t>Наймлап</a:t>
            </a:r>
            <a:r>
              <a:rPr lang="ru-RU" sz="1600" b="1" dirty="0" smtClean="0"/>
              <a:t>. </a:t>
            </a:r>
            <a:br>
              <a:rPr lang="ru-RU" sz="1600" b="1" dirty="0" smtClean="0"/>
            </a:br>
            <a:r>
              <a:rPr lang="ru-RU" sz="1600" b="1" dirty="0" smtClean="0"/>
              <a:t>Высота 21 см.</a:t>
            </a:r>
            <a:endParaRPr lang="ru-RU" sz="1600" b="1" dirty="0"/>
          </a:p>
        </p:txBody>
      </p:sp>
      <p:pic>
        <p:nvPicPr>
          <p:cNvPr id="7171" name="Picture 3" descr="C:\Documents and Settings\Анна\Рабочий стол\КАРТИНКИ\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29256" y="714356"/>
            <a:ext cx="2214578" cy="302659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572000" y="3857628"/>
            <a:ext cx="3929090" cy="160043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 smtClean="0"/>
              <a:t>Чудесная ваза из Киму из чеканного золота с бирюзовыми вставками. Изображает героя </a:t>
            </a:r>
            <a:r>
              <a:rPr lang="ru-RU" sz="1400" b="1" dirty="0" err="1" smtClean="0"/>
              <a:t>Наймлапа</a:t>
            </a:r>
            <a:r>
              <a:rPr lang="ru-RU" sz="1400" b="1" dirty="0" smtClean="0"/>
              <a:t> с полукруглым перьевым головным убором и бирюзовыми бусами </a:t>
            </a:r>
            <a:br>
              <a:rPr lang="ru-RU" sz="1400" b="1" dirty="0" smtClean="0"/>
            </a:br>
            <a:r>
              <a:rPr lang="ru-RU" sz="1400" b="1" dirty="0" smtClean="0"/>
              <a:t>Высота 19.5 см.</a:t>
            </a:r>
            <a:endParaRPr lang="ru-RU" sz="1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51735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66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Источники Интернет</a:t>
            </a:r>
            <a:endParaRPr lang="ru-RU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66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530352"/>
            <a:ext cx="8501122" cy="4187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http://www.historie.ru/civilizacii/inki/25-civilizaciya-inki.html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http://www.kazunitrade.ru/history/181-inki.html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http://www.vokrugsveta.ru/vs/article/3172/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http://www.nashidorogi.ru/photos/gallery/77/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http://incamusic.narod.ru/latinorama/civil/civil.htm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http://indeec.net/imperia_inkov/28.html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http://ru.wikipedia.org/wiki/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370</Words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Государства и народы   доколумбовой  Америки. Инки.</vt:lpstr>
      <vt:lpstr>Слайд 2</vt:lpstr>
      <vt:lpstr>Верховный Инка</vt:lpstr>
      <vt:lpstr>Принадлежность к роду</vt:lpstr>
      <vt:lpstr>Куско</vt:lpstr>
      <vt:lpstr>Золото инков</vt:lpstr>
      <vt:lpstr>Золото инков</vt:lpstr>
      <vt:lpstr>Источники Интернет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Государства  доколумбовой  Америки. Инки.</dc:title>
  <cp:lastModifiedBy>Анна</cp:lastModifiedBy>
  <cp:revision>19</cp:revision>
  <dcterms:modified xsi:type="dcterms:W3CDTF">2012-01-31T13:03:26Z</dcterms:modified>
</cp:coreProperties>
</file>