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7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an-shi-ru-yi.com/category/iskusstvo-i-literatura-kitaya" TargetMode="External"/><Relationship Id="rId2" Type="http://schemas.openxmlformats.org/officeDocument/2006/relationships/hyperlink" Target="http://class6a1130.ucoz.ru/publ/istoricheskie_stati/srednevekovyj_kitaj/2-1-0-27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kitai-art.ru/foto/shelk/pic_3.html" TargetMode="External"/><Relationship Id="rId4" Type="http://schemas.openxmlformats.org/officeDocument/2006/relationships/hyperlink" Target="http://ru.wikipedia.org/wiki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6000" b="1" dirty="0" smtClean="0"/>
              <a:t>Средневековый Китай</a:t>
            </a:r>
            <a:endParaRPr lang="ru-RU" sz="6000" b="1" dirty="0"/>
          </a:p>
        </p:txBody>
      </p:sp>
      <p:pic>
        <p:nvPicPr>
          <p:cNvPr id="3074" name="Picture 2" descr="C:\Documents and Settings\Анна\Рабочий стол\КАРТИНКИ\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40" y="3143248"/>
            <a:ext cx="2214546" cy="1550523"/>
          </a:xfrm>
          <a:prstGeom prst="rect">
            <a:avLst/>
          </a:prstGeom>
          <a:noFill/>
        </p:spPr>
      </p:pic>
      <p:pic>
        <p:nvPicPr>
          <p:cNvPr id="3075" name="Picture 3" descr="C:\Documents and Settings\Анна\Рабочий стол\КАРТИНКИ\2011-09-20_161626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4857760"/>
            <a:ext cx="2428860" cy="1788784"/>
          </a:xfrm>
          <a:prstGeom prst="rect">
            <a:avLst/>
          </a:prstGeom>
          <a:noFill/>
        </p:spPr>
      </p:pic>
      <p:pic>
        <p:nvPicPr>
          <p:cNvPr id="3076" name="Picture 4" descr="C:\Documents and Settings\Анна\Рабочий стол\КАРТИНКИ\2011-09-28_2000131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00298" y="3143248"/>
            <a:ext cx="1500198" cy="1704413"/>
          </a:xfrm>
          <a:prstGeom prst="rect">
            <a:avLst/>
          </a:prstGeom>
          <a:noFill/>
        </p:spPr>
      </p:pic>
      <p:pic>
        <p:nvPicPr>
          <p:cNvPr id="3077" name="Picture 5" descr="C:\Documents and Settings\Анна\Рабочий стол\КАРТИНКИ\2011-10-06_130754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3372" y="4786322"/>
            <a:ext cx="2509417" cy="185736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42910" y="357166"/>
            <a:ext cx="82868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45720" lvl="0" algn="ctr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ru-RU" sz="2000" b="1" dirty="0" smtClean="0"/>
              <a:t>Муниципальное  бюджетное  общеобразовательное учреждение </a:t>
            </a:r>
          </a:p>
          <a:p>
            <a:pPr marR="45720" lvl="0" algn="ctr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ru-RU" sz="2000" b="1" dirty="0" smtClean="0"/>
              <a:t> «Парбигская средняя общеобразовательная школа»</a:t>
            </a:r>
            <a:endParaRPr lang="ru-RU" sz="20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715008" y="5143512"/>
            <a:ext cx="32861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/>
              <a:t>Подготовила </a:t>
            </a:r>
          </a:p>
          <a:p>
            <a:pPr algn="r"/>
            <a:r>
              <a:rPr lang="ru-RU" b="1" dirty="0" smtClean="0"/>
              <a:t>Суханова А.Е.,</a:t>
            </a:r>
          </a:p>
          <a:p>
            <a:pPr algn="r"/>
            <a:r>
              <a:rPr lang="ru-RU" b="1" dirty="0" smtClean="0"/>
              <a:t>учитель истории и</a:t>
            </a:r>
          </a:p>
          <a:p>
            <a:pPr algn="r"/>
            <a:r>
              <a:rPr lang="ru-RU" b="1" dirty="0" smtClean="0"/>
              <a:t>обществознания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01028" cy="179704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33CC"/>
                </a:solidFill>
              </a:rPr>
              <a:t>Китайский фарфор</a:t>
            </a:r>
            <a:r>
              <a:rPr lang="ru-RU" b="1" dirty="0" smtClean="0">
                <a:solidFill>
                  <a:schemeClr val="tx1"/>
                </a:solidFill>
              </a:rPr>
              <a:t> — является одним из важных компонентов культуры и искусства Китая.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933950" y="2143116"/>
            <a:ext cx="3749040" cy="3876684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b="1" dirty="0" smtClean="0"/>
              <a:t>    Для изготовления </a:t>
            </a:r>
            <a:r>
              <a:rPr lang="ru-RU" b="1" u="sng" dirty="0" smtClean="0"/>
              <a:t>китайского фарфора применялись</a:t>
            </a:r>
            <a:r>
              <a:rPr lang="ru-RU" b="1" dirty="0" smtClean="0"/>
              <a:t>: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Каолин</a:t>
            </a:r>
            <a:r>
              <a:rPr lang="ru-RU" b="1" dirty="0" smtClean="0"/>
              <a:t> (</a:t>
            </a:r>
            <a:r>
              <a:rPr lang="ja-JP" altLang="en-US" b="1" dirty="0" smtClean="0"/>
              <a:t>高嶺土</a:t>
            </a:r>
            <a:r>
              <a:rPr lang="en-US" altLang="ja-JP" b="1" dirty="0" smtClean="0"/>
              <a:t>) - </a:t>
            </a:r>
            <a:r>
              <a:rPr lang="ru-RU" b="1" dirty="0" smtClean="0"/>
              <a:t>глина белого цвета, состоящая из минерала каолинита.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Полевой шпат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Кварц</a:t>
            </a:r>
          </a:p>
          <a:p>
            <a:endParaRPr lang="ru-RU" dirty="0"/>
          </a:p>
        </p:txBody>
      </p:sp>
      <p:pic>
        <p:nvPicPr>
          <p:cNvPr id="8194" name="Picture 2" descr="C:\Documents and Settings\Анна\Рабочий стол\КАРТИНКИ\800px-DD-Famverte-Tasse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643182"/>
            <a:ext cx="4235479" cy="300719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57158" y="5929330"/>
            <a:ext cx="35049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Посуда, в стиле династии </a:t>
            </a:r>
            <a:r>
              <a:rPr lang="ru-RU" b="1" dirty="0" err="1" smtClean="0"/>
              <a:t>Цин</a:t>
            </a:r>
            <a:endParaRPr lang="ru-RU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0" y="0"/>
            <a:ext cx="8929718" cy="392906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3200" b="1" dirty="0" smtClean="0"/>
              <a:t>     История развития фарфора в Китае насчитывает тысячелетие. Точная дата возникновения неизвестна. Некоторые источники относят </a:t>
            </a:r>
            <a:r>
              <a:rPr lang="ru-RU" sz="3200" b="1" dirty="0" smtClean="0">
                <a:solidFill>
                  <a:srgbClr val="C00000"/>
                </a:solidFill>
              </a:rPr>
              <a:t>возникновения фарфора в Китае к династии </a:t>
            </a:r>
            <a:r>
              <a:rPr lang="ru-RU" sz="3200" b="1" dirty="0" err="1" smtClean="0">
                <a:solidFill>
                  <a:srgbClr val="C00000"/>
                </a:solidFill>
              </a:rPr>
              <a:t>Хань</a:t>
            </a:r>
            <a:r>
              <a:rPr lang="ru-RU" sz="3200" b="1" dirty="0" smtClean="0">
                <a:solidFill>
                  <a:srgbClr val="C00000"/>
                </a:solidFill>
              </a:rPr>
              <a:t> </a:t>
            </a:r>
            <a:r>
              <a:rPr lang="ru-RU" sz="3200" b="1" dirty="0" smtClean="0"/>
              <a:t>(206-221гг. н.э.), Эпохе Троецарствия (220-280гг. н.э.), периоду Шести династий (220-589гг. н.э.) и династии Тан (618-906гг. н.э.)</a:t>
            </a:r>
            <a:endParaRPr lang="ru-RU" sz="3200" b="1" dirty="0"/>
          </a:p>
        </p:txBody>
      </p:sp>
      <p:pic>
        <p:nvPicPr>
          <p:cNvPr id="9218" name="Picture 2" descr="C:\Documents and Settings\Анна\Рабочий стол\КАРТИНКИ\647px-Plat_à_offrandes_Chine_Musée_Guimet_2418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643314"/>
            <a:ext cx="2357454" cy="2186202"/>
          </a:xfrm>
          <a:prstGeom prst="rect">
            <a:avLst/>
          </a:prstGeom>
          <a:noFill/>
        </p:spPr>
      </p:pic>
      <p:pic>
        <p:nvPicPr>
          <p:cNvPr id="9219" name="Picture 3" descr="C:\Documents and Settings\Анна\Рабочий стол\КАРТИНКИ\521px-B-Qingbai-Kann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3571876"/>
            <a:ext cx="1928826" cy="2221297"/>
          </a:xfrm>
          <a:prstGeom prst="rect">
            <a:avLst/>
          </a:prstGeom>
          <a:noFill/>
        </p:spPr>
      </p:pic>
      <p:pic>
        <p:nvPicPr>
          <p:cNvPr id="9220" name="Picture 4" descr="C:\Documents and Settings\Анна\Рабочий стол\КАРТИНКИ\800px-FFM-SeladonTopf0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2" y="3643314"/>
            <a:ext cx="2285989" cy="1714492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5857884" y="5357826"/>
            <a:ext cx="3286116" cy="1477328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/>
              <a:t>Сосуд конца династии Юань, на стенках изображения персиков, лотосов, пионами, ивы и пальмы.</a:t>
            </a:r>
            <a:endParaRPr lang="ru-RU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143240" y="6000768"/>
            <a:ext cx="2643206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/>
              <a:t>Фарфоровый чайник, </a:t>
            </a:r>
            <a:r>
              <a:rPr lang="ru-RU" b="1" dirty="0" err="1" smtClean="0"/>
              <a:t>Цзиндэчжень</a:t>
            </a:r>
            <a:r>
              <a:rPr lang="ru-RU" b="1" dirty="0" smtClean="0"/>
              <a:t>.</a:t>
            </a:r>
            <a:endParaRPr lang="ru-RU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14282" y="6000768"/>
            <a:ext cx="250033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/>
              <a:t>Изделие Династии Тан (618 - 906 гг. н.э.)</a:t>
            </a:r>
            <a:endParaRPr lang="ru-RU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0034" y="274638"/>
            <a:ext cx="8186766" cy="654032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0033CC"/>
                </a:solidFill>
              </a:rPr>
              <a:t>Интернет источники</a:t>
            </a:r>
            <a:endParaRPr lang="ru-RU" b="1" dirty="0">
              <a:solidFill>
                <a:srgbClr val="0033CC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457200" y="1357298"/>
            <a:ext cx="8229600" cy="4768865"/>
          </a:xfrm>
        </p:spPr>
        <p:txBody>
          <a:bodyPr/>
          <a:lstStyle/>
          <a:p>
            <a:r>
              <a:rPr lang="en-US" b="1" dirty="0" smtClean="0">
                <a:solidFill>
                  <a:srgbClr val="0033CC"/>
                </a:solidFill>
                <a:hlinkClick r:id="rId2"/>
              </a:rPr>
              <a:t>http://class6a1130.ucoz.ru/publ/istoricheskie_stati/srednevekovyj_kitaj/2-1-0-27</a:t>
            </a:r>
            <a:endParaRPr lang="ru-RU" b="1" dirty="0" smtClean="0">
              <a:solidFill>
                <a:srgbClr val="0033CC"/>
              </a:solidFill>
            </a:endParaRPr>
          </a:p>
          <a:p>
            <a:r>
              <a:rPr lang="en-US" b="1" dirty="0" smtClean="0">
                <a:solidFill>
                  <a:srgbClr val="0033CC"/>
                </a:solidFill>
                <a:hlinkClick r:id="rId3"/>
              </a:rPr>
              <a:t>http://wan-shi-ru-yi.com/category/iskusstvo-i-literatura-kitaya</a:t>
            </a:r>
            <a:endParaRPr lang="ru-RU" b="1" dirty="0" smtClean="0">
              <a:solidFill>
                <a:srgbClr val="0033CC"/>
              </a:solidFill>
            </a:endParaRPr>
          </a:p>
          <a:p>
            <a:r>
              <a:rPr lang="en-US" b="1" dirty="0" smtClean="0">
                <a:solidFill>
                  <a:srgbClr val="0033CC"/>
                </a:solidFill>
                <a:hlinkClick r:id="rId4"/>
              </a:rPr>
              <a:t>http://ru.wikipedia.org/wiki</a:t>
            </a:r>
            <a:endParaRPr lang="ru-RU" b="1" dirty="0" smtClean="0">
              <a:solidFill>
                <a:srgbClr val="0033CC"/>
              </a:solidFill>
            </a:endParaRPr>
          </a:p>
          <a:p>
            <a:r>
              <a:rPr lang="en-US" b="1" dirty="0" smtClean="0">
                <a:solidFill>
                  <a:srgbClr val="0033CC"/>
                </a:solidFill>
                <a:hlinkClick r:id="rId5"/>
              </a:rPr>
              <a:t>http://kitai-art.ru/foto/shelk/pic_3.html</a:t>
            </a:r>
            <a:endParaRPr lang="ru-RU" b="1" dirty="0" smtClean="0">
              <a:solidFill>
                <a:srgbClr val="0033CC"/>
              </a:solidFill>
            </a:endParaRPr>
          </a:p>
          <a:p>
            <a:endParaRPr lang="ru-RU" b="1" dirty="0" smtClean="0">
              <a:solidFill>
                <a:srgbClr val="0033CC"/>
              </a:solidFill>
            </a:endParaRPr>
          </a:p>
          <a:p>
            <a:endParaRPr lang="ru-RU" b="1" dirty="0" smtClean="0">
              <a:solidFill>
                <a:srgbClr val="0033CC"/>
              </a:solidFill>
            </a:endParaRPr>
          </a:p>
          <a:p>
            <a:endParaRPr lang="ru-RU" b="1" dirty="0" smtClean="0">
              <a:solidFill>
                <a:srgbClr val="0033CC"/>
              </a:solidFill>
            </a:endParaRPr>
          </a:p>
          <a:p>
            <a:endParaRPr lang="ru-RU" b="1" dirty="0" smtClean="0"/>
          </a:p>
          <a:p>
            <a:endParaRPr lang="ru-RU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Анна\Рабочий стол\КАРТИНКИ\800px-Transasia_trade_routes_1stC_CE_gr2.png"/>
          <p:cNvPicPr>
            <a:picLocks noChangeAspect="1" noChangeArrowheads="1"/>
          </p:cNvPicPr>
          <p:nvPr/>
        </p:nvPicPr>
        <p:blipFill>
          <a:blip r:embed="rId2">
            <a:lum bright="-10000"/>
          </a:blip>
          <a:srcRect/>
          <a:stretch>
            <a:fillRect/>
          </a:stretch>
        </p:blipFill>
        <p:spPr bwMode="auto">
          <a:xfrm>
            <a:off x="95186" y="1214422"/>
            <a:ext cx="9048814" cy="5429288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274638"/>
            <a:ext cx="8929718" cy="939784"/>
          </a:xfrm>
        </p:spPr>
        <p:txBody>
          <a:bodyPr>
            <a:noAutofit/>
          </a:bodyPr>
          <a:lstStyle/>
          <a:p>
            <a:r>
              <a:rPr lang="ru-RU" sz="3200" b="1" dirty="0" err="1" smtClean="0">
                <a:solidFill>
                  <a:srgbClr val="FF0000"/>
                </a:solidFill>
              </a:rPr>
              <a:t>Вели́кий</a:t>
            </a:r>
            <a:r>
              <a:rPr lang="ru-RU" sz="3200" b="1" dirty="0" smtClean="0">
                <a:solidFill>
                  <a:srgbClr val="FF0000"/>
                </a:solidFill>
              </a:rPr>
              <a:t> шёлковый путь </a:t>
            </a:r>
            <a:r>
              <a:rPr lang="ru-RU" sz="3200" b="1" dirty="0" smtClean="0">
                <a:solidFill>
                  <a:schemeClr val="tx1"/>
                </a:solidFill>
              </a:rPr>
              <a:t>(термин введён немецким географом </a:t>
            </a:r>
            <a:r>
              <a:rPr lang="ru-RU" sz="3200" b="1" dirty="0" err="1" smtClean="0">
                <a:solidFill>
                  <a:schemeClr val="tx1"/>
                </a:solidFill>
              </a:rPr>
              <a:t>Рихтгофеном</a:t>
            </a:r>
            <a:r>
              <a:rPr lang="ru-RU" sz="3200" b="1" dirty="0" smtClean="0">
                <a:solidFill>
                  <a:schemeClr val="tx1"/>
                </a:solidFill>
              </a:rPr>
              <a:t> в 1877 году)</a:t>
            </a:r>
            <a:endParaRPr lang="ru-RU" sz="3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42852"/>
            <a:ext cx="9001156" cy="598331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b="1" dirty="0" smtClean="0"/>
              <a:t>   </a:t>
            </a:r>
            <a:r>
              <a:rPr lang="ru-RU" sz="4000" b="1" dirty="0" smtClean="0"/>
              <a:t>В древности и Средние века караванная дорога, связывающая Восточную Азию со Средиземноморьем. В основном по этому пути транспортировался шёлк из Китая, с чем и связано его название. </a:t>
            </a:r>
            <a:r>
              <a:rPr lang="ru-RU" sz="4000" b="1" dirty="0" smtClean="0">
                <a:solidFill>
                  <a:srgbClr val="FF0000"/>
                </a:solidFill>
              </a:rPr>
              <a:t>Он был открыт во II веке до н. э.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4381500"/>
            <a:ext cx="373380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-142908" y="0"/>
            <a:ext cx="5072098" cy="664371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    </a:t>
            </a:r>
            <a:r>
              <a:rPr lang="vi-VN" sz="3200" b="1" dirty="0" smtClean="0">
                <a:solidFill>
                  <a:srgbClr val="FF0000"/>
                </a:solidFill>
              </a:rPr>
              <a:t>Вели́кий кана́л</a:t>
            </a:r>
            <a:r>
              <a:rPr lang="en-US" sz="3200" b="1" dirty="0" smtClean="0">
                <a:latin typeface="Calibri" pitchFamily="34" charset="0"/>
              </a:rPr>
              <a:t>— </a:t>
            </a:r>
            <a:r>
              <a:rPr lang="vi-VN" sz="3200" b="1" dirty="0" smtClean="0"/>
              <a:t>судоходный канал в Китае, одно из древнейших ныне действующих гидротехнических сооружений мира. </a:t>
            </a:r>
            <a:r>
              <a:rPr lang="vi-VN" sz="3200" b="1" u="sng" dirty="0" smtClean="0"/>
              <a:t>Строился две тысячи лет — с </a:t>
            </a:r>
            <a:r>
              <a:rPr lang="en-US" sz="3200" b="1" u="sng" dirty="0" smtClean="0">
                <a:latin typeface="Calibri" pitchFamily="34" charset="0"/>
              </a:rPr>
              <a:t>VI </a:t>
            </a:r>
            <a:r>
              <a:rPr lang="vi-VN" sz="3200" b="1" u="sng" dirty="0" smtClean="0"/>
              <a:t>в. до н. э. до </a:t>
            </a:r>
            <a:r>
              <a:rPr lang="en-US" sz="3200" b="1" u="sng" dirty="0" smtClean="0">
                <a:latin typeface="Calibri" pitchFamily="34" charset="0"/>
              </a:rPr>
              <a:t>XIII </a:t>
            </a:r>
            <a:r>
              <a:rPr lang="vi-VN" sz="3200" b="1" u="sng" dirty="0" smtClean="0"/>
              <a:t>в. н. э. </a:t>
            </a:r>
            <a:r>
              <a:rPr lang="vi-VN" sz="3200" b="1" dirty="0" smtClean="0"/>
              <a:t>В настоящее время соединяет крупные порты страны Шанхай и Тяньцзинь.</a:t>
            </a:r>
            <a:endParaRPr lang="ru-RU" sz="3200" b="1" dirty="0">
              <a:latin typeface="Calibri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5355" y="1714488"/>
            <a:ext cx="4338645" cy="282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4929191" y="4857760"/>
            <a:ext cx="392909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Канал соединяет реки</a:t>
            </a:r>
          </a:p>
          <a:p>
            <a:r>
              <a:rPr lang="ru-RU" sz="3200" b="1" dirty="0" smtClean="0">
                <a:solidFill>
                  <a:srgbClr val="FF0000"/>
                </a:solidFill>
              </a:rPr>
              <a:t> Хуанхэ и Янцзы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0" y="0"/>
            <a:ext cx="5143504" cy="6858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/>
              <a:t>     </a:t>
            </a:r>
            <a:r>
              <a:rPr lang="ru-RU" sz="3200" b="1" dirty="0" smtClean="0">
                <a:solidFill>
                  <a:srgbClr val="FF0000"/>
                </a:solidFill>
              </a:rPr>
              <a:t>Крестьянская война 874—884гг. </a:t>
            </a:r>
            <a:r>
              <a:rPr lang="ru-RU" sz="3200" b="1" dirty="0" smtClean="0"/>
              <a:t>в Китае под предводительством </a:t>
            </a:r>
            <a:r>
              <a:rPr lang="ru-RU" sz="3200" b="1" dirty="0" smtClean="0">
                <a:solidFill>
                  <a:srgbClr val="FF0000"/>
                </a:solidFill>
              </a:rPr>
              <a:t>Хуан </a:t>
            </a:r>
            <a:r>
              <a:rPr lang="ru-RU" sz="3200" b="1" dirty="0" err="1" smtClean="0">
                <a:solidFill>
                  <a:srgbClr val="FF0000"/>
                </a:solidFill>
              </a:rPr>
              <a:t>Чао</a:t>
            </a:r>
            <a:r>
              <a:rPr lang="ru-RU" sz="3200" b="1" dirty="0" smtClean="0"/>
              <a:t>, одно из крупных антифеодальных народных выступлений, вызванных усилившимся во 2-й половине 9 в. процессом обезземеливания китайского крестьянства.</a:t>
            </a:r>
            <a:endParaRPr lang="ru-RU" sz="3200" b="1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628" y="1000108"/>
            <a:ext cx="3906201" cy="4572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Прямоугольник 11"/>
          <p:cNvSpPr/>
          <p:nvPr/>
        </p:nvSpPr>
        <p:spPr>
          <a:xfrm>
            <a:off x="5072066" y="5643578"/>
            <a:ext cx="35959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Современный город Гуанчжоу 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357166"/>
            <a:ext cx="8358214" cy="121444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b="1" dirty="0" smtClean="0"/>
              <a:t>   </a:t>
            </a:r>
            <a:r>
              <a:rPr lang="ru-RU" sz="3600" b="1" dirty="0" smtClean="0">
                <a:solidFill>
                  <a:srgbClr val="FF0000"/>
                </a:solidFill>
              </a:rPr>
              <a:t>В 1211 году войско Чингисхана обрушилось на Северный Китай.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5122" name="Picture 2" descr="C:\Documents and Settings\Анна\Рабочий стол\КАРТИНКИ\280px-YuanEmperorAlbumGenghisPortrait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286380" y="1643050"/>
            <a:ext cx="2535546" cy="3214710"/>
          </a:xfrm>
          <a:prstGeom prst="rect">
            <a:avLst/>
          </a:prstGeom>
          <a:noFill/>
        </p:spPr>
      </p:pic>
      <p:pic>
        <p:nvPicPr>
          <p:cNvPr id="5123" name="Picture 3" descr="C:\Documents and Settings\Анна\Рабочий стол\КАРТИНКИ\MongolCavalryme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2786058"/>
            <a:ext cx="2942468" cy="3656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42910" y="928670"/>
            <a:ext cx="7643866" cy="40005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b="1" dirty="0" smtClean="0"/>
              <a:t>    В середине </a:t>
            </a:r>
            <a:r>
              <a:rPr lang="en-US" sz="3600" b="1" dirty="0" smtClean="0"/>
              <a:t>XIV </a:t>
            </a:r>
            <a:r>
              <a:rPr lang="ru-RU" sz="3600" b="1" dirty="0" smtClean="0"/>
              <a:t>века в Китае поднялось восстание против монголов -</a:t>
            </a:r>
            <a:r>
              <a:rPr lang="ru-RU" sz="3600" b="1" dirty="0" smtClean="0">
                <a:solidFill>
                  <a:srgbClr val="FF0000"/>
                </a:solidFill>
              </a:rPr>
              <a:t>Восстание Красных повязок.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   1368 г.- Китай добился независимости.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3714776" cy="1000132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Китай славится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714488"/>
            <a:ext cx="4663440" cy="4305312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    </a:t>
            </a:r>
            <a:r>
              <a:rPr lang="ru-RU" b="1" dirty="0" smtClean="0">
                <a:solidFill>
                  <a:srgbClr val="FF0000"/>
                </a:solidFill>
              </a:rPr>
              <a:t>Шёлком</a:t>
            </a:r>
            <a:r>
              <a:rPr lang="ru-RU" b="1" dirty="0" smtClean="0"/>
              <a:t> — мягкой тканью из нитей, добываемых из кокона тутового шелкопряда.</a:t>
            </a:r>
            <a:endParaRPr lang="ru-RU" b="1" dirty="0"/>
          </a:p>
        </p:txBody>
      </p:sp>
      <p:pic>
        <p:nvPicPr>
          <p:cNvPr id="6146" name="Picture 2" descr="C:\Documents and Settings\Анна\Рабочий стол\КАРТИНКИ\600px-Bombyx_mori_Cocon_02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500694" y="285728"/>
            <a:ext cx="3072384" cy="307238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072198" y="3500438"/>
            <a:ext cx="25868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Кокон крупно</a:t>
            </a:r>
            <a:endParaRPr lang="ru-RU" sz="2800" b="1" dirty="0"/>
          </a:p>
        </p:txBody>
      </p:sp>
      <p:pic>
        <p:nvPicPr>
          <p:cNvPr id="6147" name="Picture 3" descr="C:\Documents and Settings\Анна\Рабочий стол\КАРТИНКИ\800px-Kokonytutovog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3786190"/>
            <a:ext cx="3643338" cy="273250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0" y="4429132"/>
            <a:ext cx="221454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Коконы тутового шелкопряда перед обработкой</a:t>
            </a:r>
            <a:endParaRPr lang="ru-RU" sz="2400" b="1" dirty="0"/>
          </a:p>
        </p:txBody>
      </p:sp>
      <p:sp>
        <p:nvSpPr>
          <p:cNvPr id="9" name="Стрелка вниз 8"/>
          <p:cNvSpPr/>
          <p:nvPr/>
        </p:nvSpPr>
        <p:spPr>
          <a:xfrm>
            <a:off x="1785918" y="1214422"/>
            <a:ext cx="285752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933950" y="500042"/>
            <a:ext cx="3749040" cy="6000792"/>
          </a:xfrm>
        </p:spPr>
        <p:txBody>
          <a:bodyPr>
            <a:normAutofit fontScale="92500" lnSpcReduction="20000"/>
          </a:bodyPr>
          <a:lstStyle/>
          <a:p>
            <a:r>
              <a:rPr lang="ru-RU" sz="2800" b="1" u="sng" dirty="0" smtClean="0"/>
              <a:t>Белый</a:t>
            </a:r>
            <a:r>
              <a:rPr lang="ru-RU" sz="2800" b="1" dirty="0" smtClean="0"/>
              <a:t> - олицетворение высшего </a:t>
            </a:r>
            <a:r>
              <a:rPr lang="ru-RU" sz="2800" b="1" dirty="0" err="1" smtClean="0"/>
              <a:t>инь</a:t>
            </a:r>
            <a:r>
              <a:rPr lang="ru-RU" sz="2800" b="1" dirty="0" smtClean="0"/>
              <a:t> , символ чистоты;</a:t>
            </a:r>
            <a:endParaRPr lang="ru-RU" sz="3200" b="1" dirty="0" smtClean="0">
              <a:solidFill>
                <a:srgbClr val="FF0000"/>
              </a:solidFill>
            </a:endParaRPr>
          </a:p>
          <a:p>
            <a:r>
              <a:rPr lang="ru-RU" sz="3200" b="1" dirty="0" smtClean="0">
                <a:solidFill>
                  <a:srgbClr val="FF0000"/>
                </a:solidFill>
              </a:rPr>
              <a:t>Красный</a:t>
            </a:r>
            <a:r>
              <a:rPr lang="ru-RU" sz="3200" b="1" dirty="0" smtClean="0"/>
              <a:t> - символы огня, радости, счастья; </a:t>
            </a:r>
          </a:p>
          <a:p>
            <a:r>
              <a:rPr lang="ru-RU" sz="3200" b="1" dirty="0" smtClean="0">
                <a:solidFill>
                  <a:srgbClr val="FFC000"/>
                </a:solidFill>
              </a:rPr>
              <a:t>Желтый</a:t>
            </a:r>
            <a:r>
              <a:rPr lang="ru-RU" sz="3200" b="1" dirty="0" smtClean="0"/>
              <a:t> - символы Земли, власти, мечты; </a:t>
            </a:r>
          </a:p>
          <a:p>
            <a:r>
              <a:rPr lang="ru-RU" sz="3200" b="1" u="sng" dirty="0" smtClean="0"/>
              <a:t>Черный</a:t>
            </a:r>
            <a:r>
              <a:rPr lang="ru-RU" sz="3200" b="1" dirty="0" smtClean="0"/>
              <a:t> - символ воды, изменяемости, вечности, пространства. </a:t>
            </a:r>
          </a:p>
          <a:p>
            <a:endParaRPr lang="ru-RU" dirty="0"/>
          </a:p>
        </p:txBody>
      </p:sp>
      <p:pic>
        <p:nvPicPr>
          <p:cNvPr id="7170" name="Picture 2" descr="C:\Documents and Settings\Анна\Рабочий стол\КАРТИНКИ\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0960" y="1928802"/>
            <a:ext cx="4413116" cy="31382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95</TotalTime>
  <Words>384</Words>
  <PresentationFormat>Экран (4:3)</PresentationFormat>
  <Paragraphs>43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Справедливость</vt:lpstr>
      <vt:lpstr>Средневековый Китай</vt:lpstr>
      <vt:lpstr>Вели́кий шёлковый путь (термин введён немецким географом Рихтгофеном в 1877 году)</vt:lpstr>
      <vt:lpstr>Слайд 3</vt:lpstr>
      <vt:lpstr>Слайд 4</vt:lpstr>
      <vt:lpstr>Слайд 5</vt:lpstr>
      <vt:lpstr>Слайд 6</vt:lpstr>
      <vt:lpstr>Слайд 7</vt:lpstr>
      <vt:lpstr>Китай славится</vt:lpstr>
      <vt:lpstr>Слайд 9</vt:lpstr>
      <vt:lpstr>Китайский фарфор — является одним из важных компонентов культуры и искусства Китая.</vt:lpstr>
      <vt:lpstr>Слайд 11</vt:lpstr>
      <vt:lpstr>Интернет источники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Анна</cp:lastModifiedBy>
  <cp:revision>24</cp:revision>
  <dcterms:modified xsi:type="dcterms:W3CDTF">2012-01-31T13:24:52Z</dcterms:modified>
</cp:coreProperties>
</file>