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2"/>
  </p:notesMasterIdLst>
  <p:handoutMasterIdLst>
    <p:handoutMasterId r:id="rId33"/>
  </p:handoutMasterIdLst>
  <p:sldIdLst>
    <p:sldId id="285" r:id="rId2"/>
    <p:sldId id="259" r:id="rId3"/>
    <p:sldId id="269" r:id="rId4"/>
    <p:sldId id="292" r:id="rId5"/>
    <p:sldId id="272" r:id="rId6"/>
    <p:sldId id="283" r:id="rId7"/>
    <p:sldId id="293" r:id="rId8"/>
    <p:sldId id="273" r:id="rId9"/>
    <p:sldId id="279" r:id="rId10"/>
    <p:sldId id="291" r:id="rId11"/>
    <p:sldId id="261" r:id="rId12"/>
    <p:sldId id="294" r:id="rId13"/>
    <p:sldId id="260" r:id="rId14"/>
    <p:sldId id="296" r:id="rId15"/>
    <p:sldId id="265" r:id="rId16"/>
    <p:sldId id="266" r:id="rId17"/>
    <p:sldId id="267" r:id="rId18"/>
    <p:sldId id="297" r:id="rId19"/>
    <p:sldId id="275" r:id="rId20"/>
    <p:sldId id="257" r:id="rId21"/>
    <p:sldId id="268" r:id="rId22"/>
    <p:sldId id="270" r:id="rId23"/>
    <p:sldId id="271" r:id="rId24"/>
    <p:sldId id="258" r:id="rId25"/>
    <p:sldId id="262" r:id="rId26"/>
    <p:sldId id="263" r:id="rId27"/>
    <p:sldId id="264" r:id="rId28"/>
    <p:sldId id="290" r:id="rId29"/>
    <p:sldId id="289" r:id="rId30"/>
    <p:sldId id="28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E151-1C99-4439-AF47-18712402460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961E6-E0E7-4137-A9EE-BFE810889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6104B-3E72-4269-9D21-A84E226BADEC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E22B5-8898-4C97-8072-A8EA5B02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E22B5-8898-4C97-8072-A8EA5B021EA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E22B5-8898-4C97-8072-A8EA5B021EA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E22B5-8898-4C97-8072-A8EA5B021EA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E22B5-8898-4C97-8072-A8EA5B021EA7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7FA717-AB42-49A1-9678-8D8342F6D72E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F37458-1DDA-409A-98FC-D51BDA26AB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K:\&#1041;&#1072;&#1073;&#1072;&#1088;&#1080;&#1082;&#1080;%20-%20&#1043;&#1080;&#1084;&#1085;%20&#1073;&#1072;&#1088;&#1073;&#1072;&#1088;&#1080;&#1082;&#1086;&#1074;%20&#1086;&#1073;&#1088;&#1077;&#1079;&#1082;&#1072;.mp3" TargetMode="Externa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845491" y="593768"/>
            <a:ext cx="785818" cy="78581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и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59423" y="957309"/>
            <a:ext cx="785817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ё</a:t>
            </a:r>
          </a:p>
        </p:txBody>
      </p:sp>
      <p:sp>
        <p:nvSpPr>
          <p:cNvPr id="22" name="Овал 21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888310" y="1458900"/>
            <a:ext cx="785818" cy="78581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Овал 30"/>
          <p:cNvSpPr/>
          <p:nvPr/>
        </p:nvSpPr>
        <p:spPr>
          <a:xfrm rot="2585452">
            <a:off x="6340475" y="1196975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357938" y="1357313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 rot="19933222">
            <a:off x="6692900" y="1198563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585452">
            <a:off x="2957513" y="485775"/>
            <a:ext cx="169862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974975" y="646113"/>
            <a:ext cx="46038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 rot="19933222">
            <a:off x="3311525" y="485775"/>
            <a:ext cx="44450" cy="331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 rot="2585452">
            <a:off x="8670925" y="1338263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929688" y="1071563"/>
            <a:ext cx="46037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19933222">
            <a:off x="9023350" y="1338263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 rot="19221648" flipH="1">
            <a:off x="7980363" y="873125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2352785" flipH="1">
            <a:off x="7897813" y="565150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8364538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8293100" y="952500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8293100" y="45243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864475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19221648" flipH="1">
            <a:off x="115888" y="658813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 rot="2352785" flipH="1">
            <a:off x="33338" y="350838"/>
            <a:ext cx="454025" cy="619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00063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8625" y="73818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28625" y="23812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0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19221648" flipH="1">
            <a:off x="4979988" y="704850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 rot="3744122" flipH="1">
            <a:off x="4965700" y="381001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5364163" y="569913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292725" y="784225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292725" y="284163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 rot="1391337">
            <a:off x="4932363" y="55403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6619875" y="47783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6643688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5929313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5929313" y="42862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6715125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5786438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286500" y="1285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286500" y="2857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72145" y="642918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7143750" y="1500188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95" name="Овал 94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6882240" flipH="1">
            <a:off x="2110581" y="545307"/>
            <a:ext cx="454025" cy="61912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4529455">
            <a:off x="2577307" y="718344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2471738" y="671513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4529455">
            <a:off x="2505869" y="432594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4529455">
            <a:off x="2077244" y="718344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2571736" y="428604"/>
            <a:ext cx="428628" cy="42862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5143451" y="1285860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282" y="128586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8572528" y="428604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>
            <a:off x="7215206" y="1071546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3714744" y="1785926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2149859">
            <a:off x="4643438" y="2000250"/>
            <a:ext cx="357187" cy="3571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 rot="17447951">
            <a:off x="6572250" y="1928813"/>
            <a:ext cx="357187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 rot="1817353"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 rot="1279228">
            <a:off x="928688" y="35718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 rot="19653907">
            <a:off x="3071813" y="2071688"/>
            <a:ext cx="357187" cy="3571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633" name="WordArt 156"/>
          <p:cNvSpPr>
            <a:spLocks noChangeArrowheads="1" noChangeShapeType="1" noTextEdit="1"/>
          </p:cNvSpPr>
          <p:nvPr/>
        </p:nvSpPr>
        <p:spPr bwMode="auto">
          <a:xfrm>
            <a:off x="1116013" y="2708275"/>
            <a:ext cx="7143750" cy="187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847"/>
              </a:avLst>
            </a:prstTxWarp>
          </a:bodyPr>
          <a:lstStyle/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" name="Овал 11"/>
          <p:cNvSpPr/>
          <p:nvPr/>
        </p:nvSpPr>
        <p:spPr>
          <a:xfrm>
            <a:off x="7144247" y="4134742"/>
            <a:ext cx="1877682" cy="183169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</a:p>
        </p:txBody>
      </p:sp>
      <p:sp>
        <p:nvSpPr>
          <p:cNvPr id="3" name="Овал 11"/>
          <p:cNvSpPr/>
          <p:nvPr/>
        </p:nvSpPr>
        <p:spPr>
          <a:xfrm>
            <a:off x="375146" y="4061717"/>
            <a:ext cx="1877683" cy="183169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</a:t>
            </a:r>
          </a:p>
        </p:txBody>
      </p:sp>
      <p:sp>
        <p:nvSpPr>
          <p:cNvPr id="20640" name="Rectangle 180"/>
          <p:cNvSpPr>
            <a:spLocks noChangeArrowheads="1"/>
          </p:cNvSpPr>
          <p:nvPr/>
        </p:nvSpPr>
        <p:spPr bwMode="auto">
          <a:xfrm>
            <a:off x="1547813" y="2316074"/>
            <a:ext cx="6696075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 dirty="0"/>
              <a:t>Тема урока:</a:t>
            </a:r>
          </a:p>
          <a:p>
            <a:pPr algn="ctr"/>
            <a:r>
              <a:rPr lang="ru-RU" sz="4000" b="1" dirty="0" smtClean="0"/>
              <a:t>«Упражнения в правописании слов </a:t>
            </a:r>
            <a:endParaRPr lang="ru-RU" sz="4000" b="1" dirty="0" smtClean="0"/>
          </a:p>
          <a:p>
            <a:pPr algn="ctr"/>
            <a:r>
              <a:rPr lang="ru-RU" sz="4000" b="1" dirty="0" smtClean="0"/>
              <a:t> </a:t>
            </a:r>
            <a:r>
              <a:rPr lang="ru-RU" sz="4000" b="1" dirty="0" smtClean="0"/>
              <a:t>с </a:t>
            </a:r>
            <a:r>
              <a:rPr lang="ru-RU" sz="4000" b="1" dirty="0" smtClean="0"/>
              <a:t>разделительными </a:t>
            </a:r>
            <a:r>
              <a:rPr lang="ru-RU" sz="4000" b="1" dirty="0"/>
              <a:t>Ь и Ъ </a:t>
            </a:r>
            <a:r>
              <a:rPr lang="ru-RU" sz="4000" b="1" dirty="0" smtClean="0"/>
              <a:t>знаками» </a:t>
            </a:r>
            <a:endParaRPr lang="ru-RU" sz="4000" b="1" dirty="0"/>
          </a:p>
          <a:p>
            <a:pPr algn="ctr" eaLnBrk="0" hangingPunct="0"/>
            <a:endParaRPr lang="ru-RU" sz="40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b65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8172400" cy="59766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            Составь и запиши предложение </a:t>
            </a:r>
            <a:br>
              <a:rPr lang="ru-RU" u="sng" dirty="0" smtClean="0">
                <a:solidFill>
                  <a:srgbClr val="C00000"/>
                </a:solidFill>
              </a:rPr>
            </a:br>
            <a:r>
              <a:rPr lang="ru-RU" u="sng" dirty="0" smtClean="0">
                <a:solidFill>
                  <a:srgbClr val="C00000"/>
                </a:solidFill>
              </a:rPr>
              <a:t>               с   этими   сочетаниями   слов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6085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                                 </a:t>
            </a:r>
          </a:p>
          <a:p>
            <a:pPr>
              <a:buNone/>
            </a:pPr>
            <a:r>
              <a:rPr lang="ru-RU" b="1" dirty="0" smtClean="0"/>
              <a:t>                          </a:t>
            </a:r>
          </a:p>
          <a:p>
            <a:pPr>
              <a:buNone/>
            </a:pPr>
            <a:r>
              <a:rPr lang="ru-RU" b="1" smtClean="0"/>
              <a:t>                              вз</a:t>
            </a:r>
            <a:r>
              <a:rPr lang="ru-RU" b="1" dirty="0" smtClean="0"/>
              <a:t>    ерошенные </a:t>
            </a:r>
            <a:r>
              <a:rPr lang="ru-RU" b="1" dirty="0" err="1" smtClean="0"/>
              <a:t>вороб_и</a:t>
            </a:r>
            <a:r>
              <a:rPr lang="ru-RU" b="1" dirty="0" smtClean="0"/>
              <a:t> 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 lvl="0">
              <a:buNone/>
            </a:pPr>
            <a:r>
              <a:rPr lang="ru-RU" b="1" dirty="0" err="1" smtClean="0"/>
              <a:t>звонк_голосые</a:t>
            </a:r>
            <a:r>
              <a:rPr lang="ru-RU" b="1" dirty="0" smtClean="0"/>
              <a:t> </a:t>
            </a:r>
            <a:r>
              <a:rPr lang="ru-RU" b="1" dirty="0" err="1" smtClean="0"/>
              <a:t>солов_и</a:t>
            </a:r>
            <a:r>
              <a:rPr lang="ru-RU" b="1" dirty="0" smtClean="0"/>
              <a:t> </a:t>
            </a:r>
          </a:p>
          <a:p>
            <a:pPr lvl="0">
              <a:buNone/>
            </a:pPr>
            <a:endParaRPr lang="ru-RU" b="1" dirty="0" smtClean="0"/>
          </a:p>
          <a:p>
            <a:pPr lvl="0">
              <a:buNone/>
            </a:pPr>
            <a:r>
              <a:rPr lang="ru-RU" b="1" dirty="0" smtClean="0"/>
              <a:t> </a:t>
            </a:r>
          </a:p>
          <a:p>
            <a:pPr lvl="0"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                        </a:t>
            </a:r>
            <a:r>
              <a:rPr lang="ru-RU" b="1" dirty="0" err="1" smtClean="0"/>
              <a:t>труд_любивые</a:t>
            </a:r>
            <a:r>
              <a:rPr lang="ru-RU" b="1" dirty="0" smtClean="0"/>
              <a:t> </a:t>
            </a:r>
            <a:r>
              <a:rPr lang="ru-RU" b="1" dirty="0" err="1" smtClean="0"/>
              <a:t>мурав_и</a:t>
            </a:r>
            <a:r>
              <a:rPr lang="ru-RU" b="1" dirty="0" smtClean="0"/>
              <a:t> </a:t>
            </a: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 descr="i?id=306932930-25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869160"/>
            <a:ext cx="2448272" cy="17555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" name="Рисунок 8" descr="common_nightingale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933056"/>
            <a:ext cx="1728192" cy="14401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" name="Рисунок 9" descr="common_nightingale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933056"/>
            <a:ext cx="1728192" cy="14401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4340" name="Picture 4" descr="http://go2.imgsmail.ru/imgpreview?key=http%3A//www.ollelukoe.ru/images/stories/nosov/cogdamysmeemsia/nos_07.jpg&amp;mb=imgdb_preview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348880"/>
            <a:ext cx="2411760" cy="129614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203848" y="2780929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ъ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8224" y="2852936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3648" y="414908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67944" y="414908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3888" y="594928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44208" y="587727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ь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332656"/>
            <a:ext cx="749808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         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явление</a:t>
            </a:r>
          </a:p>
          <a:p>
            <a:r>
              <a:rPr lang="ru-RU" dirty="0" smtClean="0"/>
              <a:t>вороб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и</a:t>
            </a:r>
          </a:p>
          <a:p>
            <a:r>
              <a:rPr lang="ru-RU" dirty="0" smtClean="0"/>
              <a:t>под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езд</a:t>
            </a:r>
          </a:p>
          <a:p>
            <a:r>
              <a:rPr lang="ru-RU" dirty="0" smtClean="0"/>
              <a:t>с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ёмка</a:t>
            </a:r>
          </a:p>
          <a:p>
            <a:r>
              <a:rPr lang="ru-RU" dirty="0" smtClean="0"/>
              <a:t> сем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я</a:t>
            </a:r>
          </a:p>
          <a:p>
            <a:r>
              <a:rPr lang="ru-RU" dirty="0" smtClean="0"/>
              <a:t> кол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я</a:t>
            </a:r>
          </a:p>
          <a:p>
            <a:r>
              <a:rPr lang="ru-RU" dirty="0" smtClean="0"/>
              <a:t> с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ехал</a:t>
            </a:r>
          </a:p>
          <a:p>
            <a:r>
              <a:rPr lang="ru-RU" dirty="0" smtClean="0"/>
              <a:t>об</a:t>
            </a:r>
            <a:r>
              <a:rPr lang="ru-RU" dirty="0" smtClean="0">
                <a:solidFill>
                  <a:srgbClr val="FF0000"/>
                </a:solidFill>
              </a:rPr>
              <a:t>ъ</a:t>
            </a:r>
            <a:r>
              <a:rPr lang="ru-RU" dirty="0" smtClean="0"/>
              <a:t>ят</a:t>
            </a:r>
            <a:r>
              <a:rPr lang="ru-RU" dirty="0" smtClean="0">
                <a:solidFill>
                  <a:srgbClr val="FF0000"/>
                </a:solidFill>
              </a:rPr>
              <a:t>ь</a:t>
            </a:r>
            <a:r>
              <a:rPr lang="ru-RU" dirty="0" smtClean="0"/>
              <a:t>я</a:t>
            </a:r>
          </a:p>
          <a:p>
            <a:endParaRPr lang="ru-RU" dirty="0" smtClean="0"/>
          </a:p>
        </p:txBody>
      </p:sp>
      <p:pic>
        <p:nvPicPr>
          <p:cNvPr id="5" name="Рисунок 4" descr="http://go2.imgsmail.ru/imgpreview?key=http%3A//shkola2-klintsi.ucoz.ru/_nw/0/23210892.jpg&amp;mb=imgdb_preview_144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556792"/>
            <a:ext cx="432048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 Что случилось со словами?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Судя,  </a:t>
            </a:r>
            <a:r>
              <a:rPr lang="ru-RU" b="1" dirty="0" err="1" smtClean="0"/>
              <a:t>волчи</a:t>
            </a:r>
            <a:r>
              <a:rPr lang="ru-RU" b="1" dirty="0" smtClean="0"/>
              <a:t>, плате	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err="1" smtClean="0"/>
              <a:t>Сёмка</a:t>
            </a:r>
            <a:r>
              <a:rPr lang="ru-RU" b="1" dirty="0" smtClean="0"/>
              <a:t>, </a:t>
            </a:r>
            <a:r>
              <a:rPr lang="ru-RU" b="1" dirty="0" err="1" smtClean="0"/>
              <a:t>отехать</a:t>
            </a:r>
            <a:r>
              <a:rPr lang="ru-RU" b="1" dirty="0" smtClean="0"/>
              <a:t>, </a:t>
            </a:r>
            <a:r>
              <a:rPr lang="ru-RU" b="1" dirty="0" err="1" smtClean="0"/>
              <a:t>обяснить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       </a:t>
            </a:r>
            <a:endParaRPr lang="ru-RU" dirty="0"/>
          </a:p>
        </p:txBody>
      </p:sp>
      <p:pic>
        <p:nvPicPr>
          <p:cNvPr id="13316" name="Picture 4" descr="http://go3.imgsmail.ru/imgpreview?key=http%3A//images.vector-images.com/clp/189566/clp197245.jpg&amp;mb=imgdb_preview_9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005064"/>
            <a:ext cx="1647825" cy="2200275"/>
          </a:xfrm>
          <a:prstGeom prst="rect">
            <a:avLst/>
          </a:prstGeom>
          <a:noFill/>
        </p:spPr>
      </p:pic>
      <p:pic>
        <p:nvPicPr>
          <p:cNvPr id="7" name="Picture 2" descr="http://go1.imgsmail.ru/imgpreview?key=http%3A//poster123.com/upload/news/proverka_na_gramotnost_776.jpeg&amp;mb=imgdb_preview_4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12776"/>
            <a:ext cx="2658757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Фонетическая разминка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go3.imgsmail.ru/imgpreview?key=http%3A//photoshablon.ru/_nw/77/91153505.jpg&amp;mb=imgdb_preview_216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988840"/>
            <a:ext cx="5256584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C00000"/>
                </a:solidFill>
              </a:rPr>
              <a:t>                  Составь словосочетания.</a:t>
            </a:r>
            <a:br>
              <a:rPr lang="ru-RU" u="sng" dirty="0" smtClean="0">
                <a:solidFill>
                  <a:srgbClr val="C00000"/>
                </a:solidFill>
              </a:rPr>
            </a:b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7"/>
            <a:ext cx="8229600" cy="4320480"/>
          </a:xfrm>
        </p:spPr>
        <p:txBody>
          <a:bodyPr/>
          <a:lstStyle/>
          <a:p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С…</a:t>
            </a:r>
            <a:r>
              <a:rPr lang="ru-RU" b="1" dirty="0" err="1" smtClean="0"/>
              <a:t>едобный</a:t>
            </a:r>
            <a:r>
              <a:rPr lang="ru-RU" b="1" dirty="0" smtClean="0"/>
              <a:t>                       кран </a:t>
            </a:r>
          </a:p>
          <a:p>
            <a:endParaRPr lang="ru-RU" b="1" dirty="0" smtClean="0"/>
          </a:p>
          <a:p>
            <a:r>
              <a:rPr lang="ru-RU" b="1" dirty="0" smtClean="0"/>
              <a:t>об…</a:t>
            </a:r>
            <a:r>
              <a:rPr lang="ru-RU" b="1" dirty="0" err="1" smtClean="0"/>
              <a:t>яснил</a:t>
            </a:r>
            <a:r>
              <a:rPr lang="ru-RU" b="1" dirty="0" smtClean="0"/>
              <a:t>                           гриб  </a:t>
            </a:r>
          </a:p>
          <a:p>
            <a:endParaRPr lang="ru-RU" b="1" dirty="0" smtClean="0"/>
          </a:p>
          <a:p>
            <a:r>
              <a:rPr lang="ru-RU" b="1" dirty="0" smtClean="0"/>
              <a:t>под…</a:t>
            </a:r>
            <a:r>
              <a:rPr lang="ru-RU" b="1" dirty="0" err="1" smtClean="0"/>
              <a:t>ёмный</a:t>
            </a:r>
            <a:r>
              <a:rPr lang="ru-RU" b="1" dirty="0" smtClean="0"/>
              <a:t>                       задачу</a:t>
            </a:r>
          </a:p>
        </p:txBody>
      </p:sp>
      <p:pic>
        <p:nvPicPr>
          <p:cNvPr id="5" name="Рисунок 4" descr="duvidas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3284984"/>
            <a:ext cx="4392488" cy="3384376"/>
          </a:xfrm>
          <a:prstGeom prst="rect">
            <a:avLst/>
          </a:prstGeom>
          <a:noFill/>
        </p:spPr>
      </p:pic>
      <p:pic>
        <p:nvPicPr>
          <p:cNvPr id="6" name="Рисунок 5" descr="duvidas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8536" y="3437384"/>
            <a:ext cx="4392488" cy="338437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5733256"/>
            <a:ext cx="66475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i="1" u="sng" dirty="0" smtClean="0"/>
              <a:t>Какая орфограмма пропущена</a:t>
            </a:r>
            <a:r>
              <a:rPr lang="ru-RU" sz="3600" u="sng" dirty="0" smtClean="0"/>
              <a:t>? </a:t>
            </a:r>
            <a:endParaRPr lang="ru-RU" sz="3600" u="sng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7824" y="2852936"/>
            <a:ext cx="172819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203848" y="2996952"/>
            <a:ext cx="1584176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699792" y="4005064"/>
            <a:ext cx="208823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2" name="Picture 4" descr="http://go1.imgsmail.ru/imgpreview?key=http%3A//www.csjonquiere.qc.ca/fichiers/images/big_devoirs___487____phototeque.jpg&amp;mb=imgdb_preview_1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0"/>
            <a:ext cx="1724025" cy="210502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971600" y="249289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ъ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3573016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ъ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1640" y="479715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ъ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u="sng" dirty="0" smtClean="0">
                <a:solidFill>
                  <a:srgbClr val="C00000"/>
                </a:solidFill>
              </a:rPr>
              <a:t>Вспомни  и  запиши!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…………       гриб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…………       задачу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…………       кран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11266" name="Picture 2" descr="http://go1.imgsmail.ru/imgpreview?key=http%3A//sekretiki7ya.ru/wp-content/uploads/Ponimanie.jpg&amp;mb=imgdb_preview_3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484784"/>
            <a:ext cx="2664296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съедобный       гриб</a:t>
            </a:r>
          </a:p>
          <a:p>
            <a:endParaRPr lang="ru-RU" b="1" dirty="0" smtClean="0"/>
          </a:p>
          <a:p>
            <a:r>
              <a:rPr lang="ru-RU" b="1" dirty="0" smtClean="0"/>
              <a:t>объяснил          задачу</a:t>
            </a:r>
          </a:p>
          <a:p>
            <a:endParaRPr lang="ru-RU" b="1" dirty="0" smtClean="0"/>
          </a:p>
          <a:p>
            <a:r>
              <a:rPr lang="ru-RU" b="1" dirty="0" smtClean="0"/>
              <a:t>подъёмный       кран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404664"/>
            <a:ext cx="4611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Самопроверка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44" name="Picture 4" descr="http://go3.imgsmail.ru/imgpreview?key=http%3A//www.lomonintek.ru/img/upload/otkrytyj-konkurs-uchenik-goda-2012.jpg&amp;mb=imgdb_preview_19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140968"/>
            <a:ext cx="2376264" cy="28102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</a:t>
            </a:r>
            <a:endParaRPr lang="ru-RU" dirty="0"/>
          </a:p>
        </p:txBody>
      </p:sp>
      <p:pic>
        <p:nvPicPr>
          <p:cNvPr id="4" name="Содержимое 3" descr="http://go3.imgsmail.ru/imgpreview?key=http%3A//900igr.net/datas/matematika/Raspredelitelnoe-svojstvo-umnozhenija/0011-011-Fizkultminutka.jpg&amp;mb=imgdb_preview_427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810039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Бабарики - Гимн барбариков обрез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28384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27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6552728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Выборочный диктант</a:t>
            </a:r>
            <a:b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sz="4400" dirty="0"/>
          </a:p>
        </p:txBody>
      </p:sp>
      <p:pic>
        <p:nvPicPr>
          <p:cNvPr id="8" name="Содержимое 7" descr="http://go4.imgsmail.ru/imgpreview?key=http%3A//cs9778.vkontakte.ru/u7822333/111162866/x_5b22c682.jpg&amp;mb=imgdb_preview_96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08720"/>
            <a:ext cx="5616624" cy="350100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588224" y="2636912"/>
            <a:ext cx="2303837" cy="4508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</a:t>
            </a:r>
            <a:endParaRPr lang="ru-RU" sz="28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2636912"/>
            <a:ext cx="242726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sz="28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1"/>
            <a:ext cx="7772400" cy="108012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                    Цели: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7416824" cy="288032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b="1" dirty="0" smtClean="0">
                <a:solidFill>
                  <a:schemeClr val="tx1"/>
                </a:solidFill>
              </a:rPr>
              <a:t>Научиться  различать , где в словах пишется…,     а где…  .</a:t>
            </a:r>
          </a:p>
          <a:p>
            <a:pPr marL="514350" indent="-514350" algn="l">
              <a:buAutoNum type="arabicParenR"/>
            </a:pPr>
            <a:r>
              <a:rPr lang="ru-RU" b="1" dirty="0" smtClean="0">
                <a:solidFill>
                  <a:schemeClr val="tx1"/>
                </a:solidFill>
              </a:rPr>
              <a:t>Научиться выделять графически орфограмму в словах с…  и    с…   .</a:t>
            </a:r>
          </a:p>
          <a:p>
            <a:pPr marL="514350" indent="-514350" algn="l">
              <a:buAutoNum type="arabicParenR"/>
            </a:pPr>
            <a:r>
              <a:rPr lang="ru-RU" b="1" dirty="0" smtClean="0">
                <a:solidFill>
                  <a:schemeClr val="tx1"/>
                </a:solidFill>
              </a:rPr>
              <a:t> Беречь своё…  .</a:t>
            </a:r>
          </a:p>
          <a:p>
            <a:endParaRPr lang="ru-RU" dirty="0"/>
          </a:p>
        </p:txBody>
      </p:sp>
      <p:pic>
        <p:nvPicPr>
          <p:cNvPr id="17416" name="Picture 8" descr="http://go1.imgsmail.ru/imgpreview?key=http%3A//open.az/uploads/posts/2011-10/1320056003_1227069545796t2r.jpg&amp;mb=imgdb_preview_1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861047"/>
            <a:ext cx="3384376" cy="270214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             </a:t>
            </a:r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Проверяем!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1115616" y="1524000"/>
            <a:ext cx="3977592" cy="4663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</a:t>
            </a:r>
            <a:r>
              <a:rPr lang="ru-RU" b="1" i="1" u="sng" dirty="0" err="1" smtClean="0">
                <a:solidFill>
                  <a:srgbClr val="FF0000"/>
                </a:solidFill>
              </a:rPr>
              <a:t>ь</a:t>
            </a:r>
            <a:r>
              <a:rPr lang="ru-RU" b="1" i="1" u="sng" dirty="0" smtClean="0">
                <a:solidFill>
                  <a:srgbClr val="FF0000"/>
                </a:solidFill>
              </a:rPr>
              <a:t>     разделительный</a:t>
            </a:r>
          </a:p>
          <a:p>
            <a:pPr>
              <a:buNone/>
            </a:pPr>
            <a:r>
              <a:rPr lang="ru-RU" b="1" dirty="0" smtClean="0"/>
              <a:t>лягушачья  </a:t>
            </a:r>
            <a:endParaRPr lang="ru-RU" b="1" dirty="0"/>
          </a:p>
          <a:p>
            <a:pPr>
              <a:buNone/>
            </a:pPr>
            <a:r>
              <a:rPr lang="ru-RU" b="1" dirty="0" smtClean="0"/>
              <a:t>льется </a:t>
            </a:r>
          </a:p>
          <a:p>
            <a:pPr>
              <a:buNone/>
            </a:pPr>
            <a:r>
              <a:rPr lang="ru-RU" b="1" dirty="0" smtClean="0"/>
              <a:t> листья  </a:t>
            </a:r>
            <a:endParaRPr lang="ru-RU" b="1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</a:t>
            </a:r>
          </a:p>
          <a:p>
            <a:r>
              <a:rPr lang="ru-RU" dirty="0" smtClean="0"/>
              <a:t>          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5004048" y="1524000"/>
            <a:ext cx="3929640" cy="4663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i="1" u="sng" dirty="0" smtClean="0">
                <a:solidFill>
                  <a:srgbClr val="FF0000"/>
                </a:solidFill>
              </a:rPr>
              <a:t>Ъ    разделительный</a:t>
            </a:r>
            <a:endParaRPr lang="ru-RU" b="1" i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 подъем </a:t>
            </a:r>
            <a:endParaRPr lang="ru-RU" b="1" dirty="0"/>
          </a:p>
          <a:p>
            <a:pPr>
              <a:buNone/>
            </a:pPr>
            <a:r>
              <a:rPr lang="ru-RU" b="1" dirty="0"/>
              <a:t>р</a:t>
            </a:r>
            <a:r>
              <a:rPr lang="ru-RU" b="1" dirty="0" smtClean="0"/>
              <a:t>азъезжались</a:t>
            </a:r>
          </a:p>
          <a:p>
            <a:pPr>
              <a:buNone/>
            </a:pPr>
            <a:r>
              <a:rPr lang="ru-RU" b="1" dirty="0" smtClean="0"/>
              <a:t>съезжались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4086" y="4437112"/>
            <a:ext cx="44019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Взаимопроверка</a:t>
            </a:r>
            <a:endParaRPr lang="ru-RU" sz="4400" b="1" i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9224" name="Picture 8" descr="http://go4.imgsmail.ru/imgpreview?key=http%3A//cdn.ct.kz/uploads/blog-0893567001343721498.jpg&amp;mb=imgdb_preview_12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645024"/>
            <a:ext cx="3131840" cy="25922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C00000"/>
                </a:solidFill>
              </a:rPr>
              <a:t>Задания по выбору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( </a:t>
            </a:r>
            <a:r>
              <a:rPr lang="ru-RU" dirty="0" err="1" smtClean="0">
                <a:solidFill>
                  <a:srgbClr val="C00000"/>
                </a:solidFill>
              </a:rPr>
              <a:t>разноуровневые</a:t>
            </a:r>
            <a:r>
              <a:rPr lang="ru-RU" dirty="0" smtClean="0">
                <a:solidFill>
                  <a:srgbClr val="C00000"/>
                </a:solidFill>
              </a:rPr>
              <a:t>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  </a:t>
            </a:r>
            <a:r>
              <a:rPr lang="ru-RU" i="1" u="sng" dirty="0" smtClean="0">
                <a:solidFill>
                  <a:schemeClr val="tx2"/>
                </a:solidFill>
              </a:rPr>
              <a:t>1 уровень</a:t>
            </a:r>
            <a:r>
              <a:rPr lang="ru-RU" b="1" dirty="0" smtClean="0">
                <a:solidFill>
                  <a:schemeClr val="tx2"/>
                </a:solidFill>
              </a:rPr>
              <a:t>:        </a:t>
            </a:r>
            <a:r>
              <a:rPr lang="ru-RU" b="1" dirty="0" smtClean="0"/>
              <a:t>Большой </a:t>
            </a:r>
            <a:r>
              <a:rPr lang="ru-RU" b="1" dirty="0" err="1" smtClean="0"/>
              <a:t>обьём</a:t>
            </a:r>
            <a:r>
              <a:rPr lang="ru-RU" b="1" dirty="0" smtClean="0"/>
              <a:t>,   </a:t>
            </a:r>
            <a:r>
              <a:rPr lang="ru-RU" b="1" dirty="0" err="1" smtClean="0"/>
              <a:t>сьел</a:t>
            </a:r>
            <a:r>
              <a:rPr lang="ru-RU" b="1" dirty="0" smtClean="0"/>
              <a:t>,    запью   </a:t>
            </a:r>
          </a:p>
          <a:p>
            <a:pPr>
              <a:buNone/>
            </a:pPr>
            <a:r>
              <a:rPr lang="ru-RU" b="1" dirty="0" smtClean="0"/>
              <a:t>                              лекарство. </a:t>
            </a:r>
          </a:p>
          <a:p>
            <a:endParaRPr lang="ru-RU" dirty="0" smtClean="0"/>
          </a:p>
          <a:p>
            <a:r>
              <a:rPr lang="ru-RU" i="1" u="sng" dirty="0" smtClean="0">
                <a:solidFill>
                  <a:srgbClr val="00B050"/>
                </a:solidFill>
              </a:rPr>
              <a:t>2 уровень</a:t>
            </a:r>
            <a:r>
              <a:rPr lang="ru-RU" dirty="0" smtClean="0"/>
              <a:t>:     </a:t>
            </a:r>
            <a:r>
              <a:rPr lang="ru-RU" b="1" dirty="0" smtClean="0"/>
              <a:t>Собирай только </a:t>
            </a:r>
            <a:r>
              <a:rPr lang="ru-RU" b="1" dirty="0" err="1" smtClean="0"/>
              <a:t>седобные</a:t>
            </a:r>
            <a:r>
              <a:rPr lang="ru-RU" b="1" dirty="0" smtClean="0"/>
              <a:t> </a:t>
            </a:r>
            <a:r>
              <a:rPr lang="ru-RU" b="1" dirty="0" err="1" smtClean="0"/>
              <a:t>гребы</a:t>
            </a:r>
            <a:r>
              <a:rPr lang="ru-RU" b="1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i="1" u="sng" dirty="0" smtClean="0">
                <a:solidFill>
                  <a:srgbClr val="FF0000"/>
                </a:solidFill>
              </a:rPr>
              <a:t>3 уровень</a:t>
            </a:r>
            <a:r>
              <a:rPr lang="ru-RU" dirty="0" smtClean="0"/>
              <a:t>:        </a:t>
            </a:r>
            <a:r>
              <a:rPr lang="ru-RU" b="1" dirty="0" err="1" smtClean="0"/>
              <a:t>Девочька</a:t>
            </a:r>
            <a:r>
              <a:rPr lang="ru-RU" b="1" dirty="0" smtClean="0"/>
              <a:t> съела </a:t>
            </a:r>
            <a:r>
              <a:rPr lang="ru-RU" b="1" dirty="0" err="1" smtClean="0"/>
              <a:t>напинёк</a:t>
            </a:r>
            <a:r>
              <a:rPr lang="ru-RU" b="1" dirty="0" smtClean="0"/>
              <a:t> и села   </a:t>
            </a:r>
          </a:p>
          <a:p>
            <a:r>
              <a:rPr lang="ru-RU" b="1" dirty="0" smtClean="0"/>
              <a:t>                            пирожок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book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60648"/>
            <a:ext cx="266429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Самопроверка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u="sng" dirty="0" smtClean="0"/>
              <a:t>1 уровень</a:t>
            </a:r>
            <a:r>
              <a:rPr lang="ru-RU" b="1" i="1" dirty="0" smtClean="0"/>
              <a:t>:    Большой об</a:t>
            </a:r>
            <a:r>
              <a:rPr lang="ru-RU" b="1" i="1" dirty="0" smtClean="0">
                <a:solidFill>
                  <a:srgbClr val="FF0000"/>
                </a:solidFill>
              </a:rPr>
              <a:t>ъ</a:t>
            </a:r>
            <a:r>
              <a:rPr lang="ru-RU" b="1" i="1" dirty="0" smtClean="0"/>
              <a:t>ём,   с</a:t>
            </a:r>
            <a:r>
              <a:rPr lang="ru-RU" b="1" i="1" dirty="0" smtClean="0">
                <a:solidFill>
                  <a:srgbClr val="FF0000"/>
                </a:solidFill>
              </a:rPr>
              <a:t>ъ</a:t>
            </a:r>
            <a:r>
              <a:rPr lang="ru-RU" b="1" i="1" dirty="0" smtClean="0"/>
              <a:t>ел рыбу,   запью  лекарство.  </a:t>
            </a:r>
          </a:p>
          <a:p>
            <a:endParaRPr lang="ru-RU" i="1" dirty="0" smtClean="0"/>
          </a:p>
          <a:p>
            <a:r>
              <a:rPr lang="ru-RU" u="sng" dirty="0" smtClean="0"/>
              <a:t>2 уровень</a:t>
            </a:r>
            <a:r>
              <a:rPr lang="ru-RU" dirty="0" smtClean="0"/>
              <a:t>: </a:t>
            </a:r>
            <a:r>
              <a:rPr lang="ru-RU" b="1" dirty="0" smtClean="0"/>
              <a:t>Собирай только с</a:t>
            </a:r>
            <a:r>
              <a:rPr lang="ru-RU" b="1" dirty="0" smtClean="0">
                <a:solidFill>
                  <a:srgbClr val="FF0000"/>
                </a:solidFill>
              </a:rPr>
              <a:t>ъ</a:t>
            </a:r>
            <a:r>
              <a:rPr lang="ru-RU" b="1" dirty="0" smtClean="0"/>
              <a:t>едобные гр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b="1" dirty="0" smtClean="0"/>
              <a:t>бы.</a:t>
            </a:r>
          </a:p>
          <a:p>
            <a:endParaRPr lang="ru-RU" dirty="0" smtClean="0"/>
          </a:p>
          <a:p>
            <a:r>
              <a:rPr lang="ru-RU" u="sng" dirty="0" smtClean="0"/>
              <a:t>3 уровень</a:t>
            </a:r>
            <a:r>
              <a:rPr lang="ru-RU" dirty="0" smtClean="0"/>
              <a:t>:  </a:t>
            </a:r>
            <a:r>
              <a:rPr lang="ru-RU" b="1" dirty="0" smtClean="0"/>
              <a:t>Девочка села на  п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b="1" dirty="0" smtClean="0"/>
              <a:t>нёк и с</a:t>
            </a:r>
            <a:r>
              <a:rPr lang="ru-RU" b="1" dirty="0" smtClean="0">
                <a:solidFill>
                  <a:srgbClr val="FF0000"/>
                </a:solidFill>
              </a:rPr>
              <a:t>ъ</a:t>
            </a:r>
            <a:r>
              <a:rPr lang="ru-RU" b="1" dirty="0" smtClean="0"/>
              <a:t>ела пирожок.</a:t>
            </a:r>
            <a:endParaRPr lang="ru-RU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      Замените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одним словом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96136" y="2708920"/>
            <a:ext cx="2458616" cy="2448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sz="4800" b="1" dirty="0" smtClean="0"/>
              <a:t>вьюга</a:t>
            </a:r>
            <a:r>
              <a:rPr lang="ru-RU" sz="4800" dirty="0" smtClean="0"/>
              <a:t>.   </a:t>
            </a:r>
            <a:r>
              <a:rPr lang="ru-RU" sz="4800" b="1" dirty="0" smtClean="0"/>
              <a:t> </a:t>
            </a:r>
            <a:endParaRPr lang="ru-RU" sz="4800" dirty="0" smtClean="0"/>
          </a:p>
          <a:p>
            <a:endParaRPr lang="ru-RU" dirty="0"/>
          </a:p>
        </p:txBody>
      </p:sp>
      <p:pic>
        <p:nvPicPr>
          <p:cNvPr id="4" name="Рисунок 3" descr="glitt05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-171400"/>
            <a:ext cx="3744416" cy="38884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55776" y="4365104"/>
            <a:ext cx="19311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друзья,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365104"/>
            <a:ext cx="2456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Обезьяна,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3968" y="4365104"/>
            <a:ext cx="1667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съезд,</a:t>
            </a:r>
            <a:endParaRPr lang="ru-RU" sz="40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568" y="1052736"/>
          <a:ext cx="7704856" cy="4896544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4896544">
                <a:tc>
                  <a:txBody>
                    <a:bodyPr/>
                    <a:lstStyle/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</a:rPr>
                        <a:t>                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  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От_едается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м_дведь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летом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, чтобы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к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з_ме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набрать </a:t>
                      </a:r>
                      <a:r>
                        <a:rPr lang="ru-RU" sz="2800" b="1" baseline="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п_больше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жиру  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под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 шкурой   и </a:t>
                      </a:r>
                      <a:r>
                        <a:rPr lang="ru-RU" sz="28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кре_ко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уснуть   в </a:t>
                      </a:r>
                      <a:r>
                        <a:rPr lang="ru-RU" sz="2800" b="1" baseline="0" dirty="0" smtClean="0"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тёплой 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 берлоге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. </a:t>
                      </a:r>
                      <a:endParaRPr lang="ru-RU" sz="2800" b="1" dirty="0" smtClean="0">
                        <a:latin typeface="Times New Roman"/>
                        <a:ea typeface="Times New Roman"/>
                      </a:endParaRP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     Засунет   в   муравейник   лапу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сл_знет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мурав_я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Попадется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гн_здо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тетерки -</a:t>
                      </a:r>
                      <a:r>
                        <a:rPr lang="ru-RU" sz="2800" b="1" baseline="0" dirty="0" smtClean="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с_ест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пт_нцов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Заз_вается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л_сная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мыш­ка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и    мышку 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с_ест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800" b="1" baseline="0" dirty="0" smtClean="0"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177800" marR="50800" algn="just">
                        <a:lnSpc>
                          <a:spcPts val="1045"/>
                        </a:lnSpc>
                        <a:spcBef>
                          <a:spcPts val="1200"/>
                        </a:spcBef>
                        <a:spcAft>
                          <a:spcPts val="150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    Или </a:t>
                      </a:r>
                      <a:r>
                        <a:rPr lang="ru-RU" sz="2800" b="1" baseline="0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2800" b="1" baseline="0" dirty="0" err="1" smtClean="0"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_дит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в   </a:t>
                      </a:r>
                      <a:r>
                        <a:rPr lang="ru-RU" sz="2800" b="1" dirty="0" err="1" smtClean="0">
                          <a:latin typeface="Times New Roman"/>
                          <a:ea typeface="Times New Roman"/>
                        </a:rPr>
                        <a:t>р_ке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  ловит   рыбу</a:t>
                      </a: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800" b="1" dirty="0">
                        <a:latin typeface="Calibri"/>
                        <a:ea typeface="Calibri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                 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Вставь пропущенные 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                            буквы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403648" y="1878360"/>
            <a:ext cx="7498080" cy="49796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http://go1.imgsmail.ru/imgpreview?key=http%3A//darcknyt.files.wordpress.com/2009/11/taking_notes.jpg&amp;mb=imgdb_preview_16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20669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                Закончи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1772816"/>
            <a:ext cx="7498080" cy="4800600"/>
          </a:xfrm>
        </p:spPr>
        <p:txBody>
          <a:bodyPr/>
          <a:lstStyle/>
          <a:p>
            <a:r>
              <a:rPr lang="ru-RU" b="1" dirty="0" smtClean="0"/>
              <a:t>                  1. Сегодня на уроке …</a:t>
            </a:r>
            <a:endParaRPr lang="ru-RU" dirty="0" smtClean="0"/>
          </a:p>
          <a:p>
            <a:r>
              <a:rPr lang="ru-RU" b="1" dirty="0" smtClean="0"/>
              <a:t>                  2. Я научился …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3</a:t>
            </a:r>
            <a:r>
              <a:rPr lang="ru-RU" dirty="0" smtClean="0"/>
              <a:t> </a:t>
            </a:r>
            <a:r>
              <a:rPr lang="ru-RU" b="1" dirty="0" smtClean="0"/>
              <a:t>. Мне больше всего       </a:t>
            </a:r>
          </a:p>
          <a:p>
            <a:pPr>
              <a:buNone/>
            </a:pPr>
            <a:r>
              <a:rPr lang="ru-RU" b="1" dirty="0" smtClean="0"/>
              <a:t>                                              понравилось…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borb4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509120"/>
            <a:ext cx="1905000" cy="1857375"/>
          </a:xfrm>
          <a:prstGeom prst="rect">
            <a:avLst/>
          </a:prstGeom>
          <a:noFill/>
        </p:spPr>
      </p:pic>
      <p:pic>
        <p:nvPicPr>
          <p:cNvPr id="5" name="Рисунок 4" descr="borb4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481872">
            <a:off x="6423816" y="4448126"/>
            <a:ext cx="1905000" cy="1857375"/>
          </a:xfrm>
          <a:prstGeom prst="rect">
            <a:avLst/>
          </a:prstGeom>
          <a:noFill/>
        </p:spPr>
      </p:pic>
      <p:pic>
        <p:nvPicPr>
          <p:cNvPr id="6" name="Рисунок 5" descr="borb4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2108">
            <a:off x="3775797" y="4378302"/>
            <a:ext cx="1905000" cy="1857375"/>
          </a:xfrm>
          <a:prstGeom prst="rect">
            <a:avLst/>
          </a:prstGeom>
          <a:noFill/>
        </p:spPr>
      </p:pic>
      <p:pic>
        <p:nvPicPr>
          <p:cNvPr id="4098" name="Picture 2" descr="http://go2.imgsmail.ru/imgpreview?key=http%3A//www.koipkro.kostroma.ru/BuyR/ChBor/ych/13/ucheniki_w450_h468.jpg&amp;mb=imgdb_preview_1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0728"/>
            <a:ext cx="3024336" cy="29523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     урока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645920" y="1556792"/>
            <a:ext cx="7498080" cy="2664296"/>
          </a:xfrm>
        </p:spPr>
        <p:txBody>
          <a:bodyPr>
            <a:normAutofit lnSpcReduction="10000"/>
          </a:bodyPr>
          <a:lstStyle/>
          <a:p>
            <a:r>
              <a:rPr lang="ru-RU" sz="2400" b="1" i="1" dirty="0" smtClean="0"/>
              <a:t>Не устанем повторять,</a:t>
            </a:r>
            <a:endParaRPr lang="ru-RU" sz="2400" dirty="0" smtClean="0"/>
          </a:p>
          <a:p>
            <a:r>
              <a:rPr lang="ru-RU" sz="2400" b="1" i="1" dirty="0" smtClean="0"/>
              <a:t>Любим мы отметку «пять»</a:t>
            </a:r>
            <a:endParaRPr lang="ru-RU" sz="2400" dirty="0" smtClean="0"/>
          </a:p>
          <a:p>
            <a:r>
              <a:rPr lang="ru-RU" sz="2400" b="1" i="1" dirty="0" smtClean="0"/>
              <a:t>Кто ж сегодня отличился?</a:t>
            </a:r>
            <a:endParaRPr lang="ru-RU" sz="2400" dirty="0" smtClean="0"/>
          </a:p>
          <a:p>
            <a:r>
              <a:rPr lang="ru-RU" sz="2400" b="1" i="1" dirty="0" smtClean="0"/>
              <a:t>Кто на славу потрудился?</a:t>
            </a:r>
            <a:endParaRPr lang="ru-RU" sz="2400" dirty="0" smtClean="0"/>
          </a:p>
          <a:p>
            <a:r>
              <a:rPr lang="ru-RU" sz="2400" b="1" i="1" dirty="0" smtClean="0"/>
              <a:t>Ну, кому поставим «пять»?</a:t>
            </a:r>
          </a:p>
          <a:p>
            <a:r>
              <a:rPr lang="ru-RU" sz="2400" b="1" i="1" dirty="0" smtClean="0"/>
              <a:t>Попрошу Вас предлагать.</a:t>
            </a:r>
            <a:endParaRPr lang="ru-RU" sz="2400" dirty="0" smtClean="0"/>
          </a:p>
          <a:p>
            <a:pPr algn="ctr"/>
            <a:endParaRPr lang="ru-RU" dirty="0"/>
          </a:p>
        </p:txBody>
      </p:sp>
      <p:pic>
        <p:nvPicPr>
          <p:cNvPr id="3076" name="Picture 4" descr="http://go1.imgsmail.ru/imgpreview?key=http%3A//images.vector-images.com/clp/183653/clp77908.jpg&amp;mb=imgdb_preview_9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861048"/>
            <a:ext cx="1743075" cy="2376264"/>
          </a:xfrm>
          <a:prstGeom prst="rect">
            <a:avLst/>
          </a:prstGeom>
          <a:noFill/>
        </p:spPr>
      </p:pic>
      <p:pic>
        <p:nvPicPr>
          <p:cNvPr id="3078" name="Picture 6" descr="http://go1.imgsmail.ru/imgpreview?key=http%3A//pochtoshkaf.narod.ru/met5.jpg&amp;mb=imgdb_preview_9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836712"/>
            <a:ext cx="2317277" cy="313910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95736" y="5517232"/>
            <a:ext cx="7380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Что тут думать и гадать…</a:t>
            </a:r>
            <a:endParaRPr lang="ru-RU" sz="2400" dirty="0" smtClean="0"/>
          </a:p>
          <a:p>
            <a:r>
              <a:rPr lang="ru-RU" sz="2400" b="1" i="1" dirty="0" smtClean="0"/>
              <a:t>За «четвёркой» идёт «пять»!</a:t>
            </a:r>
            <a:endParaRPr lang="ru-RU" sz="2400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979712" y="378904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2400" b="1" i="1" dirty="0" smtClean="0"/>
              <a:t>И «четвёрочку» поставим</a:t>
            </a:r>
            <a:endParaRPr lang="ru-RU" sz="2400" dirty="0" smtClean="0"/>
          </a:p>
          <a:p>
            <a:r>
              <a:rPr lang="ru-RU" sz="2400" b="1" i="1" dirty="0" smtClean="0"/>
              <a:t>От души ребят поздравим.</a:t>
            </a:r>
            <a:endParaRPr lang="ru-RU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Стр. </a:t>
            </a:r>
            <a:r>
              <a:rPr lang="ru-RU" sz="4000" b="1" dirty="0" smtClean="0"/>
              <a:t>142</a:t>
            </a:r>
            <a:r>
              <a:rPr lang="ru-RU" b="1" dirty="0" smtClean="0"/>
              <a:t>   упр. 7 , </a:t>
            </a:r>
            <a:r>
              <a:rPr lang="ru-RU" dirty="0" smtClean="0"/>
              <a:t>подобрать и записать 5 слов с разделительными Ъ и Ь. Обозначить эти орфограммы.</a:t>
            </a:r>
          </a:p>
          <a:p>
            <a:endParaRPr lang="ru-RU" dirty="0"/>
          </a:p>
        </p:txBody>
      </p:sp>
      <p:pic>
        <p:nvPicPr>
          <p:cNvPr id="4" name="Рисунок 3" descr="forma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356992"/>
            <a:ext cx="554461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AutoShape 6"/>
          <p:cNvSpPr>
            <a:spLocks noChangeArrowheads="1"/>
          </p:cNvSpPr>
          <p:nvPr/>
        </p:nvSpPr>
        <p:spPr bwMode="auto">
          <a:xfrm>
            <a:off x="827088" y="2133600"/>
            <a:ext cx="914400" cy="9144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4" name="AutoShape 7"/>
          <p:cNvSpPr>
            <a:spLocks noChangeArrowheads="1"/>
          </p:cNvSpPr>
          <p:nvPr/>
        </p:nvSpPr>
        <p:spPr bwMode="auto">
          <a:xfrm>
            <a:off x="827088" y="3284538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chemeClr val="accent1"/>
                </a:solidFill>
              </a:rPr>
              <a:t> \</a:t>
            </a:r>
          </a:p>
        </p:txBody>
      </p:sp>
      <p:sp>
        <p:nvSpPr>
          <p:cNvPr id="38915" name="AutoShape 8"/>
          <p:cNvSpPr>
            <a:spLocks noChangeArrowheads="1"/>
          </p:cNvSpPr>
          <p:nvPr/>
        </p:nvSpPr>
        <p:spPr bwMode="auto">
          <a:xfrm>
            <a:off x="900113" y="4437063"/>
            <a:ext cx="914400" cy="914400"/>
          </a:xfrm>
          <a:prstGeom prst="sun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6" name="Text Box 14"/>
          <p:cNvSpPr txBox="1">
            <a:spLocks noChangeArrowheads="1"/>
          </p:cNvSpPr>
          <p:nvPr/>
        </p:nvSpPr>
        <p:spPr bwMode="auto">
          <a:xfrm>
            <a:off x="2195513" y="2205038"/>
            <a:ext cx="62849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dirty="0"/>
              <a:t>Вы считаете, что урок прошёл для вас 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плодотворно,</a:t>
            </a:r>
            <a:r>
              <a:rPr lang="ru-RU" sz="2000" b="1" i="1" dirty="0" smtClean="0"/>
              <a:t> </a:t>
            </a:r>
            <a:r>
              <a:rPr lang="ru-RU" sz="2000" b="1" i="1" dirty="0"/>
              <a:t>с пользой. Вы поняли тему и можете помочь другим.</a:t>
            </a:r>
          </a:p>
          <a:p>
            <a:endParaRPr lang="ru-RU" sz="2000" b="1" i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8917" name="Text Box 15"/>
          <p:cNvSpPr txBox="1">
            <a:spLocks noChangeArrowheads="1"/>
          </p:cNvSpPr>
          <p:nvPr/>
        </p:nvSpPr>
        <p:spPr bwMode="auto">
          <a:xfrm>
            <a:off x="2214563" y="3429000"/>
            <a:ext cx="6264275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dirty="0"/>
              <a:t>Вы считаете, что поняли тему, но  вам ещё нужна помощь.</a:t>
            </a:r>
          </a:p>
        </p:txBody>
      </p:sp>
      <p:sp>
        <p:nvSpPr>
          <p:cNvPr id="38918" name="Text Box 16"/>
          <p:cNvSpPr txBox="1">
            <a:spLocks noChangeArrowheads="1"/>
          </p:cNvSpPr>
          <p:nvPr/>
        </p:nvSpPr>
        <p:spPr bwMode="auto">
          <a:xfrm>
            <a:off x="2195513" y="4786313"/>
            <a:ext cx="628491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dirty="0"/>
              <a:t>Вы считаете, что было трудно на уроке.</a:t>
            </a:r>
          </a:p>
        </p:txBody>
      </p:sp>
      <p:sp>
        <p:nvSpPr>
          <p:cNvPr id="38919" name="WordArt 1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20090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Оцени свою работу на уроке</a:t>
            </a:r>
          </a:p>
        </p:txBody>
      </p:sp>
      <p:pic>
        <p:nvPicPr>
          <p:cNvPr id="3892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365625"/>
            <a:ext cx="154463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484313"/>
            <a:ext cx="1778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AutoShape 7"/>
          <p:cNvSpPr>
            <a:spLocks noChangeArrowheads="1"/>
          </p:cNvSpPr>
          <p:nvPr/>
        </p:nvSpPr>
        <p:spPr bwMode="auto">
          <a:xfrm>
            <a:off x="827088" y="3284538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chemeClr val="accent1"/>
                </a:solidFill>
              </a:rPr>
              <a:t> \</a:t>
            </a:r>
          </a:p>
        </p:txBody>
      </p:sp>
      <p:pic>
        <p:nvPicPr>
          <p:cNvPr id="38923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068638"/>
            <a:ext cx="1943100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882004" y="608056"/>
            <a:ext cx="785818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</a:t>
            </a:r>
          </a:p>
        </p:txBody>
      </p:sp>
      <p:sp>
        <p:nvSpPr>
          <p:cNvPr id="13" name="Овал 12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167360" y="965246"/>
            <a:ext cx="785818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</a:p>
        </p:txBody>
      </p:sp>
      <p:sp>
        <p:nvSpPr>
          <p:cNvPr id="22" name="Овал 21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888310" y="1530337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Овал 30"/>
          <p:cNvSpPr/>
          <p:nvPr/>
        </p:nvSpPr>
        <p:spPr>
          <a:xfrm rot="2585452">
            <a:off x="6340475" y="1196975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357938" y="1357313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 rot="19933222">
            <a:off x="6692900" y="1198563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585452">
            <a:off x="2957513" y="485775"/>
            <a:ext cx="169862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974975" y="646113"/>
            <a:ext cx="46038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 rot="19933222">
            <a:off x="3311525" y="485775"/>
            <a:ext cx="44450" cy="3317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 rot="2585452">
            <a:off x="8670925" y="1338263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929688" y="1071563"/>
            <a:ext cx="46037" cy="2460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19933222">
            <a:off x="9023350" y="1338263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 rot="19221648" flipH="1">
            <a:off x="7980363" y="873125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2352785" flipH="1">
            <a:off x="7897813" y="565150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8364538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8293100" y="952500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8293100" y="45243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864475" y="738188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19221648" flipH="1">
            <a:off x="115888" y="658813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 rot="2352785" flipH="1">
            <a:off x="33338" y="350838"/>
            <a:ext cx="454025" cy="619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00063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8625" y="738188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28625" y="23812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0" y="523875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19221648" flipH="1">
            <a:off x="4979988" y="704850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1" name="Овал 70"/>
          <p:cNvSpPr/>
          <p:nvPr/>
        </p:nvSpPr>
        <p:spPr>
          <a:xfrm rot="3744122" flipH="1">
            <a:off x="4965700" y="381001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5364163" y="569913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292725" y="784225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292725" y="284163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 rot="1391337">
            <a:off x="4932363" y="55403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6619875" y="47783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6643688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5929313" y="114300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5929313" y="42862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6715125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5786438" y="7858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286500" y="1285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286500" y="2857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6072145" y="642918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7143750" y="1500188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</a:p>
        </p:txBody>
      </p:sp>
      <p:sp>
        <p:nvSpPr>
          <p:cNvPr id="95" name="Овал 94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6882240" flipH="1">
            <a:off x="2110581" y="545307"/>
            <a:ext cx="454025" cy="61912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4529455">
            <a:off x="2577307" y="718344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2471738" y="671513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4529455">
            <a:off x="2505869" y="432594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4529455">
            <a:off x="2077244" y="718344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>
            <a:off x="2571736" y="428604"/>
            <a:ext cx="428628" cy="42862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>
            <a:off x="5143451" y="1285860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282" y="128586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>
            <a:off x="8572528" y="428604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>
            <a:off x="7215206" y="1071546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3714744" y="1785926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 rot="2149859">
            <a:off x="4643438" y="2000250"/>
            <a:ext cx="357187" cy="3571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 rot="17447951">
            <a:off x="6572250" y="1928813"/>
            <a:ext cx="357187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 rot="1817353"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 rot="1279228">
            <a:off x="928688" y="35718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 rot="19653907">
            <a:off x="3071813" y="2071688"/>
            <a:ext cx="357187" cy="3571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089" name="WordArt 155"/>
          <p:cNvSpPr>
            <a:spLocks noChangeArrowheads="1" noChangeShapeType="1" noTextEdit="1"/>
          </p:cNvSpPr>
          <p:nvPr/>
        </p:nvSpPr>
        <p:spPr bwMode="auto">
          <a:xfrm>
            <a:off x="1476375" y="3141663"/>
            <a:ext cx="6624638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Спасибо  за  работу 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на уроке!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Вы </a:t>
            </a:r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молодцы!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  <p:bldP spid="132" grpId="0" animBg="1"/>
      <p:bldP spid="1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           План урока: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/>
          <a:lstStyle/>
          <a:p>
            <a:pPr lvl="0"/>
            <a:r>
              <a:rPr lang="ru-RU" b="1" dirty="0" smtClean="0"/>
              <a:t>Чистописание</a:t>
            </a:r>
          </a:p>
          <a:p>
            <a:pPr lvl="0"/>
            <a:r>
              <a:rPr lang="ru-RU" b="1" dirty="0" smtClean="0"/>
              <a:t>Упражнения в правописании слов и предложений с разделительными Ъ и Ь</a:t>
            </a:r>
          </a:p>
          <a:p>
            <a:pPr lvl="0"/>
            <a:r>
              <a:rPr lang="ru-RU" b="1" dirty="0" smtClean="0"/>
              <a:t>Итог урока</a:t>
            </a:r>
          </a:p>
          <a:p>
            <a:pPr lvl="0"/>
            <a:r>
              <a:rPr lang="ru-RU" b="1" dirty="0" smtClean="0"/>
              <a:t>Домашнее задание</a:t>
            </a:r>
          </a:p>
          <a:p>
            <a:endParaRPr lang="ru-RU" dirty="0"/>
          </a:p>
        </p:txBody>
      </p:sp>
      <p:pic>
        <p:nvPicPr>
          <p:cNvPr id="7" name="Рисунок 6" descr="00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38085">
            <a:off x="4591707" y="3391281"/>
            <a:ext cx="464400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спасибо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8208912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7704855" cy="6336704"/>
          </a:xfrm>
          <a:prstGeom prst="rect">
            <a:avLst/>
          </a:prstGeom>
          <a:noFill/>
          <a:ln w="9525">
            <a:solidFill>
              <a:srgbClr val="660066"/>
            </a:solidFill>
            <a:miter lim="800000"/>
            <a:headEnd/>
            <a:tailEnd/>
          </a:ln>
          <a:effectLst/>
        </p:spPr>
      </p:pic>
      <p:pic>
        <p:nvPicPr>
          <p:cNvPr id="5" name="Picture 2" descr="http://go2.imgsmail.ru/imgpreview?key=http%3A//beginnerschool.ru/wp-content/uploads/2013/01/m_znak.png&amp;mb=imgdb_preview_7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29000"/>
            <a:ext cx="3917016" cy="27931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 </a:t>
            </a:r>
            <a:r>
              <a:rPr lang="ru-RU" u="sng" dirty="0" smtClean="0">
                <a:solidFill>
                  <a:srgbClr val="C00000"/>
                </a:solidFill>
              </a:rPr>
              <a:t>Разделительный  </a:t>
            </a:r>
            <a:r>
              <a:rPr lang="ru-RU" u="sng" dirty="0" err="1" smtClean="0">
                <a:solidFill>
                  <a:srgbClr val="C00000"/>
                </a:solidFill>
              </a:rPr>
              <a:t>ь</a:t>
            </a:r>
            <a:r>
              <a:rPr lang="ru-RU" u="sng" dirty="0" smtClean="0">
                <a:solidFill>
                  <a:srgbClr val="C00000"/>
                </a:solidFill>
              </a:rPr>
              <a:t/>
            </a:r>
            <a:br>
              <a:rPr lang="ru-RU" u="sng" dirty="0" smtClean="0">
                <a:solidFill>
                  <a:srgbClr val="C00000"/>
                </a:solidFill>
              </a:rPr>
            </a:b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Разделительный мягкий знак пишется в корне, после согласных перед гласными.</a:t>
            </a:r>
            <a:endParaRPr lang="ru-RU" dirty="0" smtClean="0"/>
          </a:p>
          <a:p>
            <a:r>
              <a:rPr lang="ru-RU" b="1" i="1" u="sng" dirty="0" smtClean="0"/>
              <a:t>Например:</a:t>
            </a:r>
            <a:r>
              <a:rPr lang="ru-RU" b="1" dirty="0" smtClean="0"/>
              <a:t> </a:t>
            </a:r>
            <a:r>
              <a:rPr lang="ru-RU" b="1" i="1" dirty="0" smtClean="0"/>
              <a:t>плат</a:t>
            </a:r>
            <a:r>
              <a:rPr lang="ru-RU" b="1" i="1" u="sng" dirty="0" smtClean="0"/>
              <a:t>ь</a:t>
            </a:r>
            <a:r>
              <a:rPr lang="ru-RU" b="1" i="1" dirty="0" smtClean="0"/>
              <a:t>е, руч</a:t>
            </a:r>
            <a:r>
              <a:rPr lang="ru-RU" b="1" i="1" u="sng" dirty="0" smtClean="0"/>
              <a:t>ь</a:t>
            </a:r>
            <a:r>
              <a:rPr lang="ru-RU" b="1" i="1" dirty="0" smtClean="0"/>
              <a:t>и, обез</a:t>
            </a:r>
            <a:r>
              <a:rPr lang="ru-RU" b="1" i="1" u="sng" dirty="0" smtClean="0"/>
              <a:t>ь</a:t>
            </a:r>
            <a:r>
              <a:rPr lang="ru-RU" b="1" i="1" dirty="0" smtClean="0"/>
              <a:t>яна.</a:t>
            </a:r>
            <a:endParaRPr lang="ru-RU" dirty="0" smtClean="0"/>
          </a:p>
          <a:p>
            <a:r>
              <a:rPr lang="ru-RU" b="1" dirty="0" smtClean="0"/>
              <a:t>Перед е, ё, и, </a:t>
            </a:r>
            <a:r>
              <a:rPr lang="ru-RU" b="1" dirty="0" err="1" smtClean="0"/>
              <a:t>ю</a:t>
            </a:r>
            <a:r>
              <a:rPr lang="ru-RU" b="1" dirty="0" smtClean="0"/>
              <a:t>, я</a:t>
            </a:r>
            <a:endParaRPr lang="ru-RU" dirty="0" smtClean="0"/>
          </a:p>
          <a:p>
            <a:r>
              <a:rPr lang="ru-RU" b="1" dirty="0" smtClean="0"/>
              <a:t>Я в словах стою </a:t>
            </a:r>
            <a:endParaRPr lang="ru-RU" dirty="0" smtClean="0"/>
          </a:p>
          <a:p>
            <a:r>
              <a:rPr lang="ru-RU" b="1" dirty="0" smtClean="0"/>
              <a:t>друзья.</a:t>
            </a:r>
            <a:endParaRPr lang="ru-RU" dirty="0" smtClean="0"/>
          </a:p>
          <a:p>
            <a:r>
              <a:rPr lang="ru-RU" b="1" dirty="0" smtClean="0"/>
              <a:t>Здесь моя семья, </a:t>
            </a:r>
            <a:endParaRPr lang="ru-RU" dirty="0" smtClean="0"/>
          </a:p>
          <a:p>
            <a:r>
              <a:rPr lang="ru-RU" b="1" dirty="0" smtClean="0"/>
              <a:t>жильё-</a:t>
            </a:r>
            <a:endParaRPr lang="ru-RU" dirty="0" smtClean="0"/>
          </a:p>
          <a:p>
            <a:r>
              <a:rPr lang="ru-RU" b="1" dirty="0" smtClean="0"/>
              <a:t>Перед  и, </a:t>
            </a:r>
            <a:r>
              <a:rPr lang="ru-RU" b="1" dirty="0" err="1" smtClean="0"/>
              <a:t>ю</a:t>
            </a:r>
            <a:r>
              <a:rPr lang="ru-RU" b="1" dirty="0" smtClean="0"/>
              <a:t>, я, е, ё</a:t>
            </a:r>
            <a:endParaRPr lang="ru-RU" dirty="0"/>
          </a:p>
        </p:txBody>
      </p:sp>
      <p:pic>
        <p:nvPicPr>
          <p:cNvPr id="16386" name="Picture 2" descr="http://go2.imgsmail.ru/imgpreview?key=http%3A//beginnerschool.ru/wp-content/uploads/2013/01/m_znak.png&amp;mb=imgdb_preview_7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356992"/>
            <a:ext cx="3917016" cy="27931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4"/>
          <p:cNvSpPr>
            <a:spLocks noChangeArrowheads="1" noChangeShapeType="1" noTextEdit="1"/>
          </p:cNvSpPr>
          <p:nvPr/>
        </p:nvSpPr>
        <p:spPr bwMode="auto">
          <a:xfrm>
            <a:off x="4067175" y="2420938"/>
            <a:ext cx="1441450" cy="2303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6286500" y="1844675"/>
            <a:ext cx="1525588" cy="4298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"/>
                <a:cs typeface="Arial"/>
              </a:rPr>
              <a:t>Е</a:t>
            </a:r>
          </a:p>
          <a:p>
            <a:pPr algn="ctr"/>
            <a:r>
              <a:rPr lang="ru-RU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"/>
                <a:cs typeface="Arial"/>
              </a:rPr>
              <a:t>Ё</a:t>
            </a:r>
          </a:p>
          <a:p>
            <a:pPr algn="ctr"/>
            <a:r>
              <a:rPr lang="ru-RU" sz="3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"/>
                <a:cs typeface="Arial"/>
              </a:rPr>
              <a:t>Ю</a:t>
            </a:r>
          </a:p>
          <a:p>
            <a:pPr algn="ctr"/>
            <a:r>
              <a:rPr lang="ru-RU" sz="3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"/>
                <a:cs typeface="Arial"/>
              </a:rPr>
              <a:t>Я</a:t>
            </a:r>
          </a:p>
          <a:p>
            <a:pPr algn="ctr"/>
            <a:r>
              <a:rPr lang="ru-RU" sz="36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Arial"/>
                <a:cs typeface="Arial"/>
              </a:rPr>
              <a:t>И</a:t>
            </a:r>
            <a:endParaRPr lang="ru-RU" sz="36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20320" dir="1799969" algn="tl" rotWithShape="0">
                  <a:srgbClr val="000000">
                    <a:alpha val="39998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2" name="Arc 6"/>
          <p:cNvSpPr>
            <a:spLocks/>
          </p:cNvSpPr>
          <p:nvPr/>
        </p:nvSpPr>
        <p:spPr bwMode="auto">
          <a:xfrm rot="11192649" flipV="1">
            <a:off x="1974850" y="1943100"/>
            <a:ext cx="3897313" cy="793750"/>
          </a:xfrm>
          <a:custGeom>
            <a:avLst/>
            <a:gdLst>
              <a:gd name="T0" fmla="*/ 0 w 20506"/>
              <a:gd name="T1" fmla="*/ 98594 h 21600"/>
              <a:gd name="T2" fmla="*/ 2147483647 w 20506"/>
              <a:gd name="T3" fmla="*/ 696618561 h 21600"/>
              <a:gd name="T4" fmla="*/ 1874211900 w 20506"/>
              <a:gd name="T5" fmla="*/ 1071873439 h 21600"/>
              <a:gd name="T6" fmla="*/ 0 60000 65536"/>
              <a:gd name="T7" fmla="*/ 0 60000 65536"/>
              <a:gd name="T8" fmla="*/ 0 60000 65536"/>
              <a:gd name="T9" fmla="*/ 0 w 20506"/>
              <a:gd name="T10" fmla="*/ 0 h 21600"/>
              <a:gd name="T11" fmla="*/ 20506 w 2050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06" h="21600" fill="none" extrusionOk="0">
                <a:moveTo>
                  <a:pt x="-1" y="1"/>
                </a:moveTo>
                <a:cubicBezTo>
                  <a:pt x="90" y="0"/>
                  <a:pt x="181" y="-1"/>
                  <a:pt x="273" y="0"/>
                </a:cubicBezTo>
                <a:cubicBezTo>
                  <a:pt x="9285" y="0"/>
                  <a:pt x="17350" y="5595"/>
                  <a:pt x="20506" y="14037"/>
                </a:cubicBezTo>
              </a:path>
              <a:path w="20506" h="21600" stroke="0" extrusionOk="0">
                <a:moveTo>
                  <a:pt x="-1" y="1"/>
                </a:moveTo>
                <a:cubicBezTo>
                  <a:pt x="90" y="0"/>
                  <a:pt x="181" y="-1"/>
                  <a:pt x="273" y="0"/>
                </a:cubicBezTo>
                <a:cubicBezTo>
                  <a:pt x="9285" y="0"/>
                  <a:pt x="17350" y="5595"/>
                  <a:pt x="20506" y="14037"/>
                </a:cubicBezTo>
                <a:lnTo>
                  <a:pt x="273" y="216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2571744"/>
            <a:ext cx="1857388" cy="31547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9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Ь</a:t>
            </a:r>
          </a:p>
        </p:txBody>
      </p:sp>
      <p:sp>
        <p:nvSpPr>
          <p:cNvPr id="10" name="Овал 9"/>
          <p:cNvSpPr/>
          <p:nvPr/>
        </p:nvSpPr>
        <p:spPr>
          <a:xfrm>
            <a:off x="2714625" y="4429125"/>
            <a:ext cx="500063" cy="5715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Рисунок 6" descr="D:\Мои рисунки\Рисунки, анимашки\cont.gif"/>
          <p:cNvPicPr/>
          <p:nvPr/>
        </p:nvPicPr>
        <p:blipFill>
          <a:blip r:embed="rId2" cstate="print"/>
          <a:srcRect l="12500" r="12500"/>
          <a:stretch>
            <a:fillRect/>
          </a:stretch>
        </p:blipFill>
        <p:spPr bwMode="auto">
          <a:xfrm>
            <a:off x="2915816" y="0"/>
            <a:ext cx="385762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7704855" cy="6408712"/>
          </a:xfrm>
          <a:prstGeom prst="rect">
            <a:avLst/>
          </a:prstGeom>
          <a:noFill/>
          <a:ln w="9525">
            <a:solidFill>
              <a:srgbClr val="660066"/>
            </a:solidFill>
            <a:miter lim="800000"/>
            <a:headEnd/>
            <a:tailEnd/>
          </a:ln>
          <a:effectLst/>
        </p:spPr>
      </p:pic>
      <p:pic>
        <p:nvPicPr>
          <p:cNvPr id="7" name="Рисунок 6" descr="http://readik.ru/bukvy/tvz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24944"/>
            <a:ext cx="3001516" cy="350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       </a:t>
            </a:r>
            <a:r>
              <a:rPr lang="ru-RU" u="sng" dirty="0" smtClean="0">
                <a:solidFill>
                  <a:srgbClr val="C00000"/>
                </a:solidFill>
              </a:rPr>
              <a:t>Разделительный  </a:t>
            </a:r>
            <a:r>
              <a:rPr lang="ru-RU" u="sng" dirty="0" err="1" smtClean="0">
                <a:solidFill>
                  <a:srgbClr val="C00000"/>
                </a:solidFill>
              </a:rPr>
              <a:t>ъ</a:t>
            </a:r>
            <a:r>
              <a:rPr lang="ru-RU" u="sng" dirty="0" smtClean="0">
                <a:solidFill>
                  <a:srgbClr val="C00000"/>
                </a:solidFill>
              </a:rPr>
              <a:t/>
            </a:r>
            <a:br>
              <a:rPr lang="ru-RU" u="sng" dirty="0" smtClean="0">
                <a:solidFill>
                  <a:srgbClr val="C00000"/>
                </a:solidFill>
              </a:rPr>
            </a:b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Разделительный твёрдый знак пишется после приставки, оканчивающейся на согласную перед гласными Е, Ё, Ю, 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</a:p>
          <a:p>
            <a:pPr>
              <a:buNone/>
            </a:pPr>
            <a:r>
              <a:rPr lang="ru-RU" b="1" dirty="0" smtClean="0"/>
              <a:t>   Твердый знак нам очень нужен,-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Без него писать не можем: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Съезд, съедобный, объясненье,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И подъезд, и объявленье.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5362" name="Picture 2" descr="http://go3.imgsmail.ru/imgpreview?key=http%3A//900igr.net/datas/chtenie/Azbuka-Marshak.files/0029-029-Tverdyj-znak.jpg&amp;mb=imgdb_preview_2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7576" y="5445224"/>
            <a:ext cx="1886424" cy="14127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8"/>
          <p:cNvSpPr>
            <a:spLocks noChangeArrowheads="1" noChangeShapeType="1" noTextEdit="1"/>
          </p:cNvSpPr>
          <p:nvPr/>
        </p:nvSpPr>
        <p:spPr bwMode="auto">
          <a:xfrm>
            <a:off x="3563938" y="2133600"/>
            <a:ext cx="1439862" cy="2303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Ъ</a:t>
            </a:r>
          </a:p>
        </p:txBody>
      </p:sp>
      <p:sp>
        <p:nvSpPr>
          <p:cNvPr id="11267" name="WordArt 9"/>
          <p:cNvSpPr>
            <a:spLocks noChangeArrowheads="1" noChangeShapeType="1" noTextEdit="1"/>
          </p:cNvSpPr>
          <p:nvPr/>
        </p:nvSpPr>
        <p:spPr bwMode="auto">
          <a:xfrm>
            <a:off x="6215063" y="1857375"/>
            <a:ext cx="785812" cy="1000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Е</a:t>
            </a:r>
          </a:p>
        </p:txBody>
      </p:sp>
      <p:sp>
        <p:nvSpPr>
          <p:cNvPr id="11268" name="WordArt 10"/>
          <p:cNvSpPr>
            <a:spLocks noChangeArrowheads="1" noChangeShapeType="1" noTextEdit="1"/>
          </p:cNvSpPr>
          <p:nvPr/>
        </p:nvSpPr>
        <p:spPr bwMode="auto">
          <a:xfrm>
            <a:off x="6215063" y="3000375"/>
            <a:ext cx="785812" cy="1071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Ё</a:t>
            </a:r>
          </a:p>
        </p:txBody>
      </p:sp>
      <p:sp>
        <p:nvSpPr>
          <p:cNvPr id="11269" name="WordArt 11"/>
          <p:cNvSpPr>
            <a:spLocks noChangeArrowheads="1" noChangeShapeType="1" noTextEdit="1"/>
          </p:cNvSpPr>
          <p:nvPr/>
        </p:nvSpPr>
        <p:spPr bwMode="auto">
          <a:xfrm>
            <a:off x="6215063" y="4221163"/>
            <a:ext cx="928687" cy="922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Ю</a:t>
            </a:r>
          </a:p>
        </p:txBody>
      </p:sp>
      <p:sp>
        <p:nvSpPr>
          <p:cNvPr id="11270" name="WordArt 12"/>
          <p:cNvSpPr>
            <a:spLocks noChangeArrowheads="1" noChangeShapeType="1" noTextEdit="1"/>
          </p:cNvSpPr>
          <p:nvPr/>
        </p:nvSpPr>
        <p:spPr bwMode="auto">
          <a:xfrm>
            <a:off x="6215063" y="5214938"/>
            <a:ext cx="857250" cy="1071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500"/>
              </a:avLst>
            </a:prstTxWarp>
          </a:bodyPr>
          <a:lstStyle/>
          <a:p>
            <a:pPr algn="ctr"/>
            <a:r>
              <a:rPr lang="ru-RU" sz="48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Я</a:t>
            </a:r>
          </a:p>
        </p:txBody>
      </p:sp>
      <p:sp>
        <p:nvSpPr>
          <p:cNvPr id="11271" name="Text Box 24"/>
          <p:cNvSpPr txBox="1">
            <a:spLocks noChangeArrowheads="1"/>
          </p:cNvSpPr>
          <p:nvPr/>
        </p:nvSpPr>
        <p:spPr bwMode="auto">
          <a:xfrm>
            <a:off x="1979613" y="1865313"/>
            <a:ext cx="2663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272" name="Line 26"/>
          <p:cNvSpPr>
            <a:spLocks noChangeShapeType="1"/>
          </p:cNvSpPr>
          <p:nvPr/>
        </p:nvSpPr>
        <p:spPr bwMode="auto">
          <a:xfrm>
            <a:off x="1476375" y="1700213"/>
            <a:ext cx="1655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Line 31"/>
          <p:cNvSpPr>
            <a:spLocks noChangeShapeType="1"/>
          </p:cNvSpPr>
          <p:nvPr/>
        </p:nvSpPr>
        <p:spPr bwMode="auto">
          <a:xfrm>
            <a:off x="3132138" y="1700213"/>
            <a:ext cx="0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4" name="Arc 32"/>
          <p:cNvSpPr>
            <a:spLocks/>
          </p:cNvSpPr>
          <p:nvPr/>
        </p:nvSpPr>
        <p:spPr bwMode="auto">
          <a:xfrm>
            <a:off x="5003800" y="1633538"/>
            <a:ext cx="2922588" cy="506412"/>
          </a:xfrm>
          <a:custGeom>
            <a:avLst/>
            <a:gdLst>
              <a:gd name="T0" fmla="*/ 0 w 41692"/>
              <a:gd name="T1" fmla="*/ 183819378 h 21600"/>
              <a:gd name="T2" fmla="*/ 2147483647 w 41692"/>
              <a:gd name="T3" fmla="*/ 238383328 h 21600"/>
              <a:gd name="T4" fmla="*/ 2147483647 w 41692"/>
              <a:gd name="T5" fmla="*/ 278358352 h 21600"/>
              <a:gd name="T6" fmla="*/ 0 60000 65536"/>
              <a:gd name="T7" fmla="*/ 0 60000 65536"/>
              <a:gd name="T8" fmla="*/ 0 60000 65536"/>
              <a:gd name="T9" fmla="*/ 0 w 41692"/>
              <a:gd name="T10" fmla="*/ 0 h 21600"/>
              <a:gd name="T11" fmla="*/ 41692 w 4169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692" h="21600" fill="none" extrusionOk="0">
                <a:moveTo>
                  <a:pt x="-1" y="14263"/>
                </a:moveTo>
                <a:cubicBezTo>
                  <a:pt x="3090" y="5704"/>
                  <a:pt x="11215" y="-1"/>
                  <a:pt x="20316" y="0"/>
                </a:cubicBezTo>
                <a:cubicBezTo>
                  <a:pt x="31047" y="0"/>
                  <a:pt x="40150" y="7878"/>
                  <a:pt x="41692" y="18497"/>
                </a:cubicBezTo>
              </a:path>
              <a:path w="41692" h="21600" stroke="0" extrusionOk="0">
                <a:moveTo>
                  <a:pt x="-1" y="14263"/>
                </a:moveTo>
                <a:cubicBezTo>
                  <a:pt x="3090" y="5704"/>
                  <a:pt x="11215" y="-1"/>
                  <a:pt x="20316" y="0"/>
                </a:cubicBezTo>
                <a:cubicBezTo>
                  <a:pt x="31047" y="0"/>
                  <a:pt x="40150" y="7878"/>
                  <a:pt x="41692" y="18497"/>
                </a:cubicBezTo>
                <a:lnTo>
                  <a:pt x="20316" y="216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Oval 33"/>
          <p:cNvSpPr>
            <a:spLocks noChangeArrowheads="1"/>
          </p:cNvSpPr>
          <p:nvPr/>
        </p:nvSpPr>
        <p:spPr bwMode="auto">
          <a:xfrm>
            <a:off x="2484438" y="1844675"/>
            <a:ext cx="554037" cy="5048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Содержимое 12"/>
          <p:cNvSpPr>
            <a:spLocks noGrp="1"/>
          </p:cNvSpPr>
          <p:nvPr>
            <p:ph idx="1"/>
          </p:nvPr>
        </p:nvSpPr>
        <p:spPr>
          <a:xfrm>
            <a:off x="857250" y="500063"/>
            <a:ext cx="7499350" cy="59293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400" dirty="0" smtClean="0"/>
              <a:t>                                     </a:t>
            </a:r>
          </a:p>
          <a:p>
            <a:pPr>
              <a:buFont typeface="Wingdings 2" pitchFamily="18" charset="2"/>
              <a:buNone/>
            </a:pPr>
            <a:endParaRPr lang="ru-RU" sz="4400" dirty="0" smtClean="0"/>
          </a:p>
          <a:p>
            <a:pPr>
              <a:buFont typeface="Wingdings 2" pitchFamily="18" charset="2"/>
              <a:buNone/>
            </a:pPr>
            <a:endParaRPr lang="ru-RU" sz="4400" dirty="0" smtClean="0"/>
          </a:p>
          <a:p>
            <a:pPr>
              <a:buFont typeface="Wingdings 2" pitchFamily="18" charset="2"/>
              <a:buNone/>
            </a:pPr>
            <a:endParaRPr lang="ru-RU" sz="4400" dirty="0" smtClean="0"/>
          </a:p>
          <a:p>
            <a:pPr>
              <a:buFont typeface="Wingdings 2" pitchFamily="18" charset="2"/>
              <a:buNone/>
            </a:pPr>
            <a:r>
              <a:rPr lang="ru-RU" sz="4400" dirty="0" smtClean="0"/>
              <a:t>                           </a:t>
            </a:r>
            <a:endParaRPr lang="ru-RU" sz="7200" dirty="0" smtClean="0"/>
          </a:p>
        </p:txBody>
      </p:sp>
      <p:pic>
        <p:nvPicPr>
          <p:cNvPr id="13" name="Рисунок 12" descr="D:\Мои рисунки\Рисунки, анимашки\cont.gif"/>
          <p:cNvPicPr/>
          <p:nvPr/>
        </p:nvPicPr>
        <p:blipFill>
          <a:blip r:embed="rId2" cstate="print"/>
          <a:srcRect l="12500" r="12500"/>
          <a:stretch>
            <a:fillRect/>
          </a:stretch>
        </p:blipFill>
        <p:spPr bwMode="auto">
          <a:xfrm>
            <a:off x="2627784" y="0"/>
            <a:ext cx="3857625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1253</TotalTime>
  <Words>587</Words>
  <Application>Microsoft Office PowerPoint</Application>
  <PresentationFormat>Экран (4:3)</PresentationFormat>
  <Paragraphs>206</Paragraphs>
  <Slides>30</Slides>
  <Notes>4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Слайд 1</vt:lpstr>
      <vt:lpstr>                     Цели:</vt:lpstr>
      <vt:lpstr>            План урока:</vt:lpstr>
      <vt:lpstr>Слайд 4</vt:lpstr>
      <vt:lpstr>           Разделительный  ь </vt:lpstr>
      <vt:lpstr>Слайд 6</vt:lpstr>
      <vt:lpstr>Слайд 7</vt:lpstr>
      <vt:lpstr>          Разделительный  ъ </vt:lpstr>
      <vt:lpstr>Слайд 9</vt:lpstr>
      <vt:lpstr>Слайд 10</vt:lpstr>
      <vt:lpstr>            Составь и запиши предложение                 с   этими   сочетаниями   слов  </vt:lpstr>
      <vt:lpstr>         Физкультминутка</vt:lpstr>
      <vt:lpstr> Что случилось со словами?</vt:lpstr>
      <vt:lpstr>     Фонетическая разминка</vt:lpstr>
      <vt:lpstr>                  Составь словосочетания. </vt:lpstr>
      <vt:lpstr>      Вспомни  и  запиши!</vt:lpstr>
      <vt:lpstr>Слайд 17</vt:lpstr>
      <vt:lpstr>              </vt:lpstr>
      <vt:lpstr>Выборочный диктант </vt:lpstr>
      <vt:lpstr>               Проверяем!</vt:lpstr>
      <vt:lpstr>Задания по выбору  ( разноуровневые)</vt:lpstr>
      <vt:lpstr>              Самопроверка</vt:lpstr>
      <vt:lpstr>       Замените      одним словом</vt:lpstr>
      <vt:lpstr>                                               Вставь пропущенные                               буквы</vt:lpstr>
      <vt:lpstr>                Закончи предложения</vt:lpstr>
      <vt:lpstr>Итог      урока</vt:lpstr>
      <vt:lpstr>Домашнее задание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95</cp:revision>
  <dcterms:created xsi:type="dcterms:W3CDTF">2013-11-09T10:58:25Z</dcterms:created>
  <dcterms:modified xsi:type="dcterms:W3CDTF">2013-11-26T15:56:25Z</dcterms:modified>
</cp:coreProperties>
</file>