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65" r:id="rId5"/>
    <p:sldId id="266" r:id="rId6"/>
    <p:sldId id="267" r:id="rId7"/>
    <p:sldId id="268" r:id="rId8"/>
    <p:sldId id="258" r:id="rId9"/>
    <p:sldId id="269" r:id="rId10"/>
    <p:sldId id="270" r:id="rId11"/>
    <p:sldId id="271" r:id="rId12"/>
    <p:sldId id="272" r:id="rId13"/>
    <p:sldId id="261" r:id="rId14"/>
    <p:sldId id="26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5" autoAdjust="0"/>
    <p:restoredTop sz="94660"/>
  </p:normalViewPr>
  <p:slideViewPr>
    <p:cSldViewPr>
      <p:cViewPr>
        <p:scale>
          <a:sx n="90" d="100"/>
          <a:sy n="90" d="100"/>
        </p:scale>
        <p:origin x="-96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54C7-B01E-416A-9600-A734A8BE1F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013-7874-4DD1-811F-0783BF2C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4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54C7-B01E-416A-9600-A734A8BE1F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013-7874-4DD1-811F-0783BF2C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9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54C7-B01E-416A-9600-A734A8BE1F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013-7874-4DD1-811F-0783BF2C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9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54C7-B01E-416A-9600-A734A8BE1F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013-7874-4DD1-811F-0783BF2C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0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54C7-B01E-416A-9600-A734A8BE1F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013-7874-4DD1-811F-0783BF2C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7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54C7-B01E-416A-9600-A734A8BE1F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013-7874-4DD1-811F-0783BF2C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5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54C7-B01E-416A-9600-A734A8BE1F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013-7874-4DD1-811F-0783BF2C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4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54C7-B01E-416A-9600-A734A8BE1F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013-7874-4DD1-811F-0783BF2C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1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54C7-B01E-416A-9600-A734A8BE1F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013-7874-4DD1-811F-0783BF2C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5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54C7-B01E-416A-9600-A734A8BE1F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013-7874-4DD1-811F-0783BF2C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1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54C7-B01E-416A-9600-A734A8BE1F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013-7874-4DD1-811F-0783BF2C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0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54C7-B01E-416A-9600-A734A8BE1F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9013-7874-4DD1-811F-0783BF2C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zoterik.org/tests/tolerance.php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85821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ВВЕДЕННИЕ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16 ноября 1995 года  - государства члены ЮНЕСКО приняли Декларацию принципов толерантности которая провозгласила, что все люди на земле по своей природе различны, но равны в своих достоинствах и правах. Согласно документу терпимость означает уважение, принятие и правильное понимание богатого многообразия культур мира, форм самовыражения и способов проявлений человеческой индивидуальности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Толерантность – стремление к взаимопониманию и мирному сосуществованию.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 r="52685" b="10960"/>
          <a:stretch/>
        </p:blipFill>
        <p:spPr bwMode="auto">
          <a:xfrm>
            <a:off x="6721547" y="0"/>
            <a:ext cx="2219981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2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</a:t>
            </a:r>
          </a:p>
          <a:p>
            <a:r>
              <a:rPr lang="ru-RU" dirty="0" smtClean="0">
                <a:effectLst/>
              </a:rPr>
              <a:t>- обеспечивает передачу опыта позитивного социального взаимодействия и опыта человечества в целом;</a:t>
            </a:r>
          </a:p>
          <a:p>
            <a:r>
              <a:rPr lang="ru-RU" dirty="0" smtClean="0">
                <a:effectLst/>
              </a:rPr>
              <a:t>- является совершенным образцом организации жизнедеятельности в социуме;</a:t>
            </a:r>
          </a:p>
          <a:p>
            <a:r>
              <a:rPr lang="ru-RU" dirty="0" smtClean="0">
                <a:effectLst/>
              </a:rPr>
              <a:t>- обеспечивает успешную социализацию;</a:t>
            </a:r>
          </a:p>
          <a:p>
            <a:r>
              <a:rPr lang="ru-RU" dirty="0" smtClean="0">
                <a:effectLst/>
              </a:rPr>
              <a:t>- развивает нравственное понимание, сопереживание, умение лояльно оценивать поступки других.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2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</a:t>
            </a:r>
          </a:p>
          <a:p>
            <a:r>
              <a:rPr lang="ru-RU" dirty="0" smtClean="0">
                <a:effectLst/>
              </a:rPr>
              <a:t>- развивает готовность к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общению</a:t>
            </a:r>
            <a:r>
              <a:rPr lang="ru-RU" dirty="0" smtClean="0">
                <a:effectLst/>
              </a:rPr>
              <a:t>, сотрудничеству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и </a:t>
            </a:r>
            <a:r>
              <a:rPr lang="ru-RU" dirty="0" smtClean="0">
                <a:effectLst/>
              </a:rPr>
              <a:t>пониманию;</a:t>
            </a:r>
          </a:p>
          <a:p>
            <a:r>
              <a:rPr lang="ru-RU" dirty="0" smtClean="0">
                <a:effectLst/>
              </a:rPr>
              <a:t>- позволяет установить конструктивное общение с представителями различных групп, иного мировоззрения.</a:t>
            </a: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8714"/>
            <a:ext cx="4644008" cy="279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9" b="7579"/>
          <a:stretch/>
        </p:blipFill>
        <p:spPr bwMode="auto">
          <a:xfrm>
            <a:off x="5652120" y="1623"/>
            <a:ext cx="3491880" cy="277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24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Культуросохраняющая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/>
              </a:rPr>
              <a:t>- обеспечивает сохранение и преувеличение культурного опыта группы, этноса, общества.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Креативная</a:t>
            </a:r>
          </a:p>
          <a:p>
            <a:r>
              <a:rPr lang="ru-RU" dirty="0" smtClean="0">
                <a:effectLst/>
              </a:rPr>
              <a:t>- обеспечивает возможность творческого преобразования окружающей действительности;</a:t>
            </a:r>
          </a:p>
          <a:p>
            <a:r>
              <a:rPr lang="ru-RU" dirty="0" smtClean="0">
                <a:effectLst/>
              </a:rPr>
              <a:t>- создает условия для безопасного проявления </a:t>
            </a:r>
            <a:r>
              <a:rPr lang="ru-RU" dirty="0" err="1" smtClean="0">
                <a:effectLst/>
              </a:rPr>
              <a:t>дивергентности</a:t>
            </a:r>
            <a:r>
              <a:rPr lang="ru-RU" dirty="0" smtClean="0">
                <a:effectLst/>
              </a:rPr>
              <a:t>, творческой активности;</a:t>
            </a:r>
          </a:p>
          <a:p>
            <a:r>
              <a:rPr lang="ru-RU" dirty="0" smtClean="0">
                <a:effectLst/>
              </a:rPr>
              <a:t>- создает условия для творческого самоутверждения.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Фелицитологическая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dirty="0" smtClean="0">
                <a:effectLst/>
              </a:rPr>
              <a:t>- позволяет получить счастье от общения с иными представителями и осознание своей индивидуальности, от признания группой и миром в целом.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17232"/>
            <a:ext cx="1537189" cy="110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7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800" dirty="0" smtClean="0"/>
              <a:t>У человека есть качества, которые позволяют ему жить в мире с собой и </a:t>
            </a:r>
            <a:r>
              <a:rPr lang="ru-RU" sz="3800" dirty="0" smtClean="0"/>
              <a:t>с другими</a:t>
            </a:r>
            <a:r>
              <a:rPr lang="ru-RU" sz="3800" dirty="0" smtClean="0"/>
              <a:t>. </a:t>
            </a:r>
          </a:p>
          <a:p>
            <a:pPr marL="0" indent="0">
              <a:buNone/>
            </a:pPr>
            <a:r>
              <a:rPr lang="ru-RU" sz="3800" dirty="0" smtClean="0"/>
              <a:t>Одним из таких качеств является – терпимое отношение к другим людям, непохожим на тебя. </a:t>
            </a:r>
          </a:p>
          <a:p>
            <a:pPr marL="0" indent="0">
              <a:buNone/>
            </a:pPr>
            <a:r>
              <a:rPr lang="ru-RU" sz="3800" i="1" dirty="0" smtClean="0"/>
              <a:t>Человек, обладающий такими качествами, является толерантной личностью. </a:t>
            </a:r>
          </a:p>
          <a:p>
            <a:pPr marL="0" indent="0">
              <a:buNone/>
            </a:pPr>
            <a:r>
              <a:rPr lang="ru-RU" sz="3800" dirty="0" smtClean="0"/>
              <a:t>Такую личность можно определить по следующим </a:t>
            </a:r>
            <a:r>
              <a:rPr lang="ru-RU" sz="3800" i="1" dirty="0" smtClean="0"/>
              <a:t>признакам</a:t>
            </a:r>
            <a:r>
              <a:rPr lang="ru-RU" sz="3800" dirty="0" smtClean="0"/>
              <a:t>: уважение мнения других людей, доброжелательность, желание что-либо делать вместе, понимание и принятие себя, умение сохранить свои особенности и понять особенности других.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207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3322712" cy="66247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Л. </a:t>
            </a:r>
            <a:r>
              <a:rPr lang="ru-RU" dirty="0" err="1"/>
              <a:t>Моругина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b="1" dirty="0"/>
              <a:t>Я рисую человечка. </a:t>
            </a:r>
            <a:endParaRPr lang="ru-RU" b="1" i="1" dirty="0"/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Я рисую человечка,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Вышел он прямой, как свечка.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На кого же он похож?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Посмотрите, как хорош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А у Нади и Аркаши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Человек объелся каши –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Круглый, добрый и веселый,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Очень сильный и здоровый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Петин мальчик – великан.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У Алеши – атаман.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У Сергея же худой,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С ярко рыжей головой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А у Славика девчонка,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Словно Быхова Аленка,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Паша негра – рисовал –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Сам от краски черным стал.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Люди разные на свете,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Словно человечки эти.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r="12778"/>
          <a:stretch/>
        </p:blipFill>
        <p:spPr bwMode="auto">
          <a:xfrm>
            <a:off x="3768173" y="764704"/>
            <a:ext cx="53737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6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Если каждый будет уважать каждого, то тебя будут уважать все!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 descr="http://school57.tyumen-city.ru/images/stories/tolerantnos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96" y="1600200"/>
            <a:ext cx="461160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27584" y="625849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Пройти тест на толерантность:  </a:t>
            </a:r>
            <a:r>
              <a:rPr lang="en-US" dirty="0" smtClean="0">
                <a:hlinkClick r:id="rId3"/>
              </a:rPr>
              <a:t>http://ezoterik.org/tests/tolerance.php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0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Толерантность или терпимость?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676456" cy="56166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ТОЛЕРАНТНОСТЬ -  особое нравственное качество, отражающее активную социальную позицию и психологическую готовность к позитивному взаимодействию с людьми или группами иной национальной, религиозной, социальной среды, иных взглядов, мировоззрений, стилей мышления и поведения.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Слово «терпимость» присутствует практически во всех словарях русского языка. В частности, словарь В. И. Даля трактует «терпимость» как способность что-либо терпеть только по милосердию или снисхождению. Другие словари дают похожее толкование. По мнению </a:t>
            </a:r>
            <a:r>
              <a:rPr lang="ru-RU" dirty="0" err="1">
                <a:solidFill>
                  <a:schemeClr val="tx1"/>
                </a:solidFill>
              </a:rPr>
              <a:t>М.В.Семашко</a:t>
            </a:r>
            <a:r>
              <a:rPr lang="ru-RU" dirty="0">
                <a:solidFill>
                  <a:schemeClr val="tx1"/>
                </a:solidFill>
              </a:rPr>
              <a:t>, понятие «терпимость» содержит в себе пассивное принятие окружающей реальности, непротивление ей, способность подставить вторую щёку.</a:t>
            </a:r>
          </a:p>
          <a:p>
            <a:pPr algn="l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 «Толерантность» в различных языках народов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9796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Историческая  справка</a:t>
            </a:r>
            <a:endParaRPr lang="ru-RU" sz="2000" dirty="0"/>
          </a:p>
          <a:p>
            <a:pPr algn="just"/>
            <a:r>
              <a:rPr lang="ru-RU" sz="2000" dirty="0" smtClean="0"/>
              <a:t>На </a:t>
            </a:r>
            <a:r>
              <a:rPr lang="ru-RU" sz="2000" dirty="0"/>
              <a:t>рубеже </a:t>
            </a:r>
            <a:r>
              <a:rPr lang="en-US" sz="2000" dirty="0"/>
              <a:t>XVIII</a:t>
            </a:r>
            <a:r>
              <a:rPr lang="ru-RU" sz="2000" dirty="0"/>
              <a:t>-</a:t>
            </a:r>
            <a:r>
              <a:rPr lang="en-US" sz="2000" dirty="0"/>
              <a:t>XIX</a:t>
            </a:r>
            <a:r>
              <a:rPr lang="ru-RU" sz="2000" dirty="0"/>
              <a:t> веков во Франции жил некто Талейран </a:t>
            </a:r>
            <a:r>
              <a:rPr lang="ru-RU" sz="2000" dirty="0" err="1" smtClean="0"/>
              <a:t>Перигор</a:t>
            </a:r>
            <a:r>
              <a:rPr lang="ru-RU" sz="2000" dirty="0" smtClean="0"/>
              <a:t>  </a:t>
            </a:r>
            <a:r>
              <a:rPr lang="ru-RU" sz="2000" dirty="0"/>
              <a:t>князь </a:t>
            </a:r>
            <a:r>
              <a:rPr lang="ru-RU" sz="2000" dirty="0" err="1"/>
              <a:t>Беневенский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Он </a:t>
            </a:r>
            <a:r>
              <a:rPr lang="ru-RU" sz="2000" dirty="0"/>
              <a:t>отличался тем, что при разных правительствах (и при революционном, и при Наполеоне, и при короле Людовике </a:t>
            </a:r>
            <a:r>
              <a:rPr lang="en-US" sz="2000" dirty="0"/>
              <a:t>XVII</a:t>
            </a:r>
            <a:r>
              <a:rPr lang="ru-RU" sz="2000" dirty="0"/>
              <a:t> ) оставался неизменно министром иностранных дел. </a:t>
            </a:r>
            <a:endParaRPr lang="ru-RU" sz="2000" dirty="0" smtClean="0"/>
          </a:p>
          <a:p>
            <a:pPr algn="just"/>
            <a:r>
              <a:rPr lang="ru-RU" sz="2000" dirty="0" smtClean="0"/>
              <a:t>Это </a:t>
            </a:r>
            <a:r>
              <a:rPr lang="ru-RU" sz="2000" dirty="0"/>
              <a:t>был человек талантливый во всех областях, но, несомненно, более всего – в умении учитывать настроение окружающих, уважительно к ним относиться, искать решение проблем способом, наименее ущемляющим интересы других людей. И при этом сохранять свои собственные принципы, стремиться к тому, чтобы управлять ситуацией, а не слепо подчиняться обстоятельствам. С именем этого человека связано понятие «толерантность».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73992"/>
            <a:ext cx="1915272" cy="280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64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55563"/>
            <a:ext cx="3131840" cy="310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русском языке слово </a:t>
            </a:r>
            <a:r>
              <a:rPr lang="ru-RU" dirty="0" smtClean="0">
                <a:solidFill>
                  <a:srgbClr val="0070C0"/>
                </a:solidFill>
              </a:rPr>
              <a:t>“толерантность”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>обозначает способность </a:t>
            </a:r>
            <a:br>
              <a:rPr lang="ru-RU" dirty="0" smtClean="0"/>
            </a:br>
            <a:r>
              <a:rPr lang="ru-RU" dirty="0" smtClean="0"/>
              <a:t>терпеть что-то или кого-то</a:t>
            </a:r>
            <a:br>
              <a:rPr lang="ru-RU" dirty="0" smtClean="0"/>
            </a:br>
            <a:r>
              <a:rPr lang="ru-RU" dirty="0" smtClean="0"/>
              <a:t> (быть выдержанным, выносливым, стойким, уметь мириться с существованием чего-либо или кого-либо).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6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sz="4800" dirty="0" smtClean="0"/>
              <a:t>В переводе с французского языка: отношение, при котором допускается, что другие могут думать или действовать иначе, </a:t>
            </a:r>
            <a:br>
              <a:rPr lang="ru-RU" sz="4800" dirty="0" smtClean="0"/>
            </a:br>
            <a:r>
              <a:rPr lang="ru-RU" sz="4800" dirty="0" smtClean="0"/>
              <a:t>чем ты сам.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7257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95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dirty="0" smtClean="0"/>
              <a:t>В английском языке это слово означает готовность быть терпимым, снисходительным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86050"/>
            <a:ext cx="59055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410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333685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 в арабском языке слово “толерантность” обозначает прощение, снисходительность, милосердие, расположенность к другим.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73859"/>
            <a:ext cx="4176464" cy="316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4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6950"/>
          </a:xfrm>
        </p:spPr>
        <p:txBody>
          <a:bodyPr/>
          <a:lstStyle/>
          <a:p>
            <a:r>
              <a:rPr lang="ru-RU" dirty="0" smtClean="0"/>
              <a:t>Функции толерантности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 </a:t>
            </a:r>
          </a:p>
          <a:p>
            <a:pPr marL="0" indent="0">
              <a:buNone/>
            </a:pPr>
            <a:r>
              <a:rPr lang="ru-RU" sz="5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Мирообеспечивающая</a:t>
            </a:r>
            <a:r>
              <a:rPr lang="ru-RU" sz="5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  <a:p>
            <a:r>
              <a:rPr lang="ru-RU" sz="4400" dirty="0"/>
              <a:t> определяет  многомерность среды и разнообразных взглядов;</a:t>
            </a:r>
          </a:p>
          <a:p>
            <a:r>
              <a:rPr lang="ru-RU" sz="4400" dirty="0" smtClean="0">
                <a:effectLst/>
              </a:rPr>
              <a:t>- обеспечивает гармоничное мирное сосуществование представителей, отличающихся друг от друга по различным признакам;</a:t>
            </a:r>
          </a:p>
          <a:p>
            <a:r>
              <a:rPr lang="ru-RU" sz="4400" dirty="0" smtClean="0">
                <a:effectLst/>
              </a:rPr>
              <a:t>- служит общественным гарантом неприкосновенности и ненасилия по отношению к различного рода меньшинствам и легализует их положение с помощью закона.</a:t>
            </a:r>
          </a:p>
          <a:p>
            <a:pPr marL="0" indent="0">
              <a:buNone/>
            </a:pPr>
            <a:r>
              <a:rPr lang="ru-RU" sz="5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Регулирующая</a:t>
            </a:r>
          </a:p>
          <a:p>
            <a:r>
              <a:rPr lang="ru-RU" sz="4400" dirty="0" smtClean="0">
                <a:effectLst/>
              </a:rPr>
              <a:t>- позволяет сдержать неприязнь в сочетании с отложенной позитивной реакцией, либо заменить ее на позитивную;</a:t>
            </a:r>
          </a:p>
          <a:p>
            <a:r>
              <a:rPr lang="ru-RU" sz="4400" dirty="0" smtClean="0">
                <a:effectLst/>
              </a:rPr>
              <a:t>- предоставляет конструктивный выход из конфликтных ситуаций;</a:t>
            </a:r>
          </a:p>
          <a:p>
            <a:r>
              <a:rPr lang="ru-RU" sz="4400" dirty="0" smtClean="0">
                <a:effectLst/>
              </a:rPr>
              <a:t>- ориентирует отношения на соблюдение равноправия, уважения, свободы.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01208"/>
            <a:ext cx="2843808" cy="142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</a:t>
            </a:r>
          </a:p>
          <a:p>
            <a:r>
              <a:rPr lang="ru-RU" dirty="0" smtClean="0">
                <a:effectLst/>
              </a:rPr>
              <a:t>- служит основой  для нормализации психологической атмосферы в группе, обществе (атмосфера доверия, уважения, признания, поддержки);</a:t>
            </a:r>
          </a:p>
          <a:p>
            <a:r>
              <a:rPr lang="ru-RU" dirty="0" smtClean="0">
                <a:effectLst/>
              </a:rPr>
              <a:t>- формирует и развивает этническое самосознание;</a:t>
            </a:r>
          </a:p>
          <a:p>
            <a:r>
              <a:rPr lang="ru-RU" dirty="0" smtClean="0">
                <a:effectLst/>
              </a:rPr>
              <a:t>- обеспечивает этническую и социальную самоидентификацию;</a:t>
            </a:r>
          </a:p>
          <a:p>
            <a:r>
              <a:rPr lang="ru-RU" dirty="0" smtClean="0">
                <a:effectLst/>
              </a:rPr>
              <a:t>- поддерживает и развивает самооценку личности, группы;</a:t>
            </a:r>
          </a:p>
          <a:p>
            <a:r>
              <a:rPr lang="ru-RU" dirty="0" smtClean="0">
                <a:effectLst/>
              </a:rPr>
              <a:t>- снижает порог чувствительности к неблагоприятным факторам, </a:t>
            </a:r>
            <a:r>
              <a:rPr lang="ru-RU" dirty="0" err="1" smtClean="0">
                <a:effectLst/>
              </a:rPr>
              <a:t>фрустрационным</a:t>
            </a:r>
            <a:r>
              <a:rPr lang="ru-RU" dirty="0" smtClean="0">
                <a:effectLst/>
              </a:rPr>
              <a:t> ситуациям.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388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ВВЕДЕННИЕ</vt:lpstr>
      <vt:lpstr>Толерантность или терпимость?</vt:lpstr>
      <vt:lpstr>Значение «Толерантность» в различных языках народов</vt:lpstr>
      <vt:lpstr>В русском языке слово “толерантность”  обозначает способность  терпеть что-то или кого-то  (быть выдержанным, выносливым, стойким, уметь мириться с существованием чего-либо или кого-либо). </vt:lpstr>
      <vt:lpstr>Презентация PowerPoint</vt:lpstr>
      <vt:lpstr>В английском языке это слово означает готовность быть терпимым, снисходительным</vt:lpstr>
      <vt:lpstr>А в арабском языке слово “толерантность” обозначает прощение, снисходительность, милосердие, расположенность к другим.</vt:lpstr>
      <vt:lpstr>Функции толерантности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каждый будет уважать каждого, то тебя будут уважать все!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cp:lastPrinted>2012-10-20T10:34:35Z</cp:lastPrinted>
  <dcterms:created xsi:type="dcterms:W3CDTF">2012-10-15T10:08:03Z</dcterms:created>
  <dcterms:modified xsi:type="dcterms:W3CDTF">2012-10-20T10:43:32Z</dcterms:modified>
</cp:coreProperties>
</file>