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68" r:id="rId2"/>
    <p:sldId id="269" r:id="rId3"/>
    <p:sldId id="256" r:id="rId4"/>
    <p:sldId id="261" r:id="rId5"/>
    <p:sldId id="259" r:id="rId6"/>
    <p:sldId id="262" r:id="rId7"/>
    <p:sldId id="267" r:id="rId8"/>
    <p:sldId id="264" r:id="rId9"/>
    <p:sldId id="265" r:id="rId10"/>
    <p:sldId id="266" r:id="rId11"/>
    <p:sldId id="258" r:id="rId12"/>
  </p:sldIdLst>
  <p:sldSz cx="9144000" cy="6858000" type="screen4x3"/>
  <p:notesSz cx="6834188" cy="99790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66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35F00-4A4C-4660-A724-250E30A212CE}" type="datetimeFigureOut">
              <a:rPr lang="ru-RU"/>
              <a:pPr>
                <a:defRPr/>
              </a:pPr>
              <a:t>03.03.2016</a:t>
            </a:fld>
            <a:endParaRPr lang="ru-RU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E6BC1-E5EE-43D8-93BC-D0856E0253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1416D-AF9B-4518-B038-020107EA603C}" type="datetimeFigureOut">
              <a:rPr lang="ru-RU"/>
              <a:pPr>
                <a:defRPr/>
              </a:pPr>
              <a:t>03.03.2016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26D2C-E633-4979-BCAC-A9AB51427B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669E0-B517-4DBC-A3D9-6BC9AADDA324}" type="datetimeFigureOut">
              <a:rPr lang="ru-RU"/>
              <a:pPr>
                <a:defRPr/>
              </a:pPr>
              <a:t>03.03.2016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CA069-5C1E-4818-894A-07ED71E206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C86CD-939B-4C80-9E8B-479D1013593D}" type="datetimeFigureOut">
              <a:rPr lang="ru-RU"/>
              <a:pPr>
                <a:defRPr/>
              </a:pPr>
              <a:t>03.03.2016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0A4AB-A8C1-4C2D-AAF8-E33DC27452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1D850-77C3-4D3D-BE2D-67E32E6DE102}" type="datetimeFigureOut">
              <a:rPr lang="ru-RU"/>
              <a:pPr>
                <a:defRPr/>
              </a:pPr>
              <a:t>03.03.2016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FC0CB-FCFF-4131-B953-6D68D42410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831F9-3713-4A30-928C-4914CABCB0C7}" type="datetimeFigureOut">
              <a:rPr lang="ru-RU"/>
              <a:pPr>
                <a:defRPr/>
              </a:pPr>
              <a:t>03.03.2016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09FC2-3C86-442C-B9E1-D3CA2B5BFC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18F3F-5D46-4DD3-AB59-CB9B84287485}" type="datetimeFigureOut">
              <a:rPr lang="ru-RU"/>
              <a:pPr>
                <a:defRPr/>
              </a:pPr>
              <a:t>03.03.2016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51DE5-9D06-40DC-BC7C-AF34C0500A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13619-AD75-42B9-90DF-A17F25B025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E8A8D-4972-470D-B81B-59ED8D1C16CA}" type="datetimeFigureOut">
              <a:rPr lang="ru-RU"/>
              <a:pPr>
                <a:defRPr/>
              </a:pPr>
              <a:t>03.03.2016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58153-D4DD-43C8-AF80-D3F1CB3E70F1}" type="datetimeFigureOut">
              <a:rPr lang="ru-RU"/>
              <a:pPr>
                <a:defRPr/>
              </a:pPr>
              <a:t>03.03.2016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DA692-68D6-4E10-89B5-9A7A3C0D17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85965-415F-4C67-A6A7-0491799DA83B}" type="datetimeFigureOut">
              <a:rPr lang="ru-RU"/>
              <a:pPr>
                <a:defRPr/>
              </a:pPr>
              <a:t>03.03.2016</a:t>
            </a:fld>
            <a:endParaRPr lang="ru-RU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D2D85-D4BE-473B-9D5E-71603C445D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05C65-894A-40E9-BFC7-E2063252AAE8}" type="datetimeFigureOut">
              <a:rPr lang="ru-RU"/>
              <a:pPr>
                <a:defRPr/>
              </a:pPr>
              <a:t>03.03.2016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F31AE-AE37-4A75-8EDE-17E7641648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786A0-333F-408F-88E8-777458907B97}" type="datetimeFigureOut">
              <a:rPr lang="ru-RU"/>
              <a:pPr>
                <a:defRPr/>
              </a:pPr>
              <a:t>03.03.2016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737BE-A0F6-42CB-AE59-9BD90DCA77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289CB2D-9E57-40EA-88AE-676D29F33240}" type="datetimeFigureOut">
              <a:rPr lang="ru-RU"/>
              <a:pPr>
                <a:defRPr/>
              </a:pPr>
              <a:t>03.03.2016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E75A2B1-2B7F-40C1-B7C1-887148BA45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2" r:id="rId1"/>
    <p:sldLayoutId id="2147483753" r:id="rId2"/>
    <p:sldLayoutId id="2147483763" r:id="rId3"/>
    <p:sldLayoutId id="2147483754" r:id="rId4"/>
    <p:sldLayoutId id="214748376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</p:sldLayoutIdLst>
  <p:transition>
    <p:zoom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600" b="1" dirty="0" smtClean="0">
                <a:solidFill>
                  <a:srgbClr val="7030A0"/>
                </a:solidFill>
              </a:rPr>
              <a:t>Тема милосердия </a:t>
            </a:r>
            <a:endParaRPr lang="en-US" sz="3600" b="1" dirty="0" smtClean="0">
              <a:solidFill>
                <a:srgbClr val="7030A0"/>
              </a:solidFill>
            </a:endParaRPr>
          </a:p>
          <a:p>
            <a:pPr marL="274320" indent="-27432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600" b="1" dirty="0" smtClean="0">
                <a:solidFill>
                  <a:srgbClr val="7030A0"/>
                </a:solidFill>
              </a:rPr>
              <a:t>в русской литературе.</a:t>
            </a:r>
            <a:endParaRPr lang="ru-RU" sz="3600" dirty="0" smtClean="0">
              <a:solidFill>
                <a:srgbClr val="7030A0"/>
              </a:solidFill>
            </a:endParaRPr>
          </a:p>
          <a:p>
            <a:pPr marL="274320" indent="-27432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600" b="1" dirty="0" smtClean="0">
                <a:solidFill>
                  <a:srgbClr val="660033"/>
                </a:solidFill>
              </a:rPr>
              <a:t>(По повести Г. Н. </a:t>
            </a:r>
            <a:r>
              <a:rPr lang="ru-RU" sz="3600" b="1" dirty="0" err="1" smtClean="0">
                <a:solidFill>
                  <a:srgbClr val="660033"/>
                </a:solidFill>
              </a:rPr>
              <a:t>Троепольского</a:t>
            </a:r>
            <a:r>
              <a:rPr lang="ru-RU" sz="3600" b="1" dirty="0" smtClean="0">
                <a:solidFill>
                  <a:srgbClr val="660033"/>
                </a:solidFill>
              </a:rPr>
              <a:t> "Белый </a:t>
            </a:r>
            <a:r>
              <a:rPr lang="ru-RU" sz="3600" b="1" dirty="0" err="1" smtClean="0">
                <a:solidFill>
                  <a:srgbClr val="660033"/>
                </a:solidFill>
              </a:rPr>
              <a:t>Бим</a:t>
            </a:r>
            <a:r>
              <a:rPr lang="ru-RU" sz="3600" b="1" dirty="0" smtClean="0">
                <a:solidFill>
                  <a:srgbClr val="660033"/>
                </a:solidFill>
              </a:rPr>
              <a:t> Черное ухо")</a:t>
            </a:r>
            <a:endParaRPr lang="ru-RU" sz="3600" dirty="0" smtClean="0">
              <a:solidFill>
                <a:srgbClr val="660033"/>
              </a:solidFill>
            </a:endParaRPr>
          </a:p>
          <a:p>
            <a:pPr marL="274320" indent="-274320"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 </a:t>
            </a: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« Мы в ответе за тех, кого приручили»</a:t>
            </a:r>
            <a:endParaRPr lang="ru-RU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274320" indent="-274320"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Антуан</a:t>
            </a: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де </a:t>
            </a:r>
            <a:r>
              <a:rPr lang="ru-RU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Экзюпери</a:t>
            </a: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  <a:endParaRPr lang="ru-RU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274320" indent="-274320"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 </a:t>
            </a:r>
          </a:p>
          <a:p>
            <a:pPr marL="274320" indent="-274320"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«Будь Человеком»</a:t>
            </a:r>
            <a:endParaRPr lang="ru-RU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274320" indent="-274320"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В. Шукшин</a:t>
            </a:r>
            <a:endParaRPr lang="ru-RU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9208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b="1" smtClean="0"/>
              <a:t/>
            </a:r>
            <a:br>
              <a:rPr b="1" smtClean="0"/>
            </a:br>
            <a:r>
              <a:rPr b="1" smtClean="0"/>
              <a:t/>
            </a:r>
            <a:br>
              <a:rPr b="1" smtClean="0"/>
            </a:br>
            <a:r>
              <a:rPr b="1" smtClean="0"/>
              <a:t/>
            </a:r>
            <a:br>
              <a:rPr b="1" smtClean="0"/>
            </a:br>
            <a:r>
              <a:rPr b="1" smtClean="0"/>
              <a:t/>
            </a:r>
            <a:br>
              <a:rPr b="1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z="4400" b="1" smtClean="0">
                <a:solidFill>
                  <a:schemeClr val="bg1"/>
                </a:solidFill>
              </a:rPr>
              <a:t> </a:t>
            </a:r>
            <a:r>
              <a:rPr lang="ru-RU" sz="2700" b="1" smtClean="0">
                <a:solidFill>
                  <a:schemeClr val="bg1"/>
                </a:solidFill>
              </a:rPr>
              <a:t>Внеклассное </a:t>
            </a:r>
            <a:r>
              <a:rPr sz="2700" b="1" smtClean="0">
                <a:solidFill>
                  <a:schemeClr val="bg1"/>
                </a:solidFill>
              </a:rPr>
              <a:t> </a:t>
            </a:r>
            <a:r>
              <a:rPr lang="ru-RU" sz="2700" b="1" smtClean="0">
                <a:solidFill>
                  <a:schemeClr val="bg1"/>
                </a:solidFill>
              </a:rPr>
              <a:t>мероприятие. </a:t>
            </a:r>
            <a:r>
              <a:rPr sz="2700" b="1" smtClean="0">
                <a:solidFill>
                  <a:schemeClr val="bg1"/>
                </a:solidFill>
              </a:rPr>
              <a:t> </a:t>
            </a:r>
            <a:r>
              <a:rPr lang="ru-RU" sz="2700" b="1" smtClean="0">
                <a:solidFill>
                  <a:schemeClr val="bg1"/>
                </a:solidFill>
              </a:rPr>
              <a:t>5 класс</a:t>
            </a:r>
            <a:r>
              <a:rPr lang="ru-RU" sz="2700" smtClean="0">
                <a:solidFill>
                  <a:schemeClr val="bg1"/>
                </a:solidFill>
              </a:rPr>
              <a:t/>
            </a:r>
            <a:br>
              <a:rPr lang="ru-RU" sz="2700" smtClean="0">
                <a:solidFill>
                  <a:schemeClr val="bg1"/>
                </a:solidFill>
              </a:rPr>
            </a:br>
            <a:r>
              <a:rPr lang="ru-RU" sz="2700" b="1" smtClean="0">
                <a:solidFill>
                  <a:schemeClr val="bg1"/>
                </a:solidFill>
              </a:rPr>
              <a:t>Литературная гостиная. </a:t>
            </a:r>
            <a:endParaRPr lang="ru-RU" sz="2700"/>
          </a:p>
        </p:txBody>
      </p:sp>
    </p:spTree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Содержимое 3" descr="Бимм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071688" y="285750"/>
            <a:ext cx="4757737" cy="6386513"/>
          </a:xfr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5357813" y="1500188"/>
            <a:ext cx="3643312" cy="4714875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800" dirty="0" smtClean="0">
                <a:solidFill>
                  <a:schemeClr val="bg1"/>
                </a:solidFill>
              </a:rPr>
              <a:t>«Сострадание к природе так тесно связано с добротой характера, что можно с уверенностью сказать, что не может быть добрым тот, кто жесток с животными».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43563" y="142875"/>
            <a:ext cx="3043237" cy="10001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smtClean="0">
                <a:solidFill>
                  <a:srgbClr val="002060"/>
                </a:solidFill>
              </a:rPr>
              <a:t>Лев</a:t>
            </a:r>
            <a:br>
              <a:rPr lang="ru-RU" b="1" smtClean="0">
                <a:solidFill>
                  <a:srgbClr val="002060"/>
                </a:solidFill>
              </a:rPr>
            </a:br>
            <a:r>
              <a:rPr lang="ru-RU" b="1" smtClean="0">
                <a:solidFill>
                  <a:srgbClr val="002060"/>
                </a:solidFill>
              </a:rPr>
              <a:t>Толстой</a:t>
            </a:r>
            <a:endParaRPr lang="ru-RU"/>
          </a:p>
        </p:txBody>
      </p:sp>
      <p:pic>
        <p:nvPicPr>
          <p:cNvPr id="4" name="Содержимое 3" descr="Толстой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14290"/>
            <a:ext cx="4929222" cy="62712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268413"/>
            <a:ext cx="6400800" cy="4897437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buFontTx/>
              <a:buChar char="•"/>
              <a:defRPr/>
            </a:pPr>
            <a:r>
              <a:rPr lang="ru-RU" dirty="0" smtClean="0"/>
              <a:t>Чехов А. П. «Каштанка»</a:t>
            </a:r>
          </a:p>
          <a:p>
            <a:pPr algn="l" eaLnBrk="1" fontAlgn="auto" hangingPunct="1">
              <a:spcAft>
                <a:spcPts val="0"/>
              </a:spcAft>
              <a:buFontTx/>
              <a:buChar char="•"/>
              <a:defRPr/>
            </a:pPr>
            <a:r>
              <a:rPr lang="ru-RU" dirty="0" smtClean="0"/>
              <a:t>Куприн </a:t>
            </a:r>
            <a:r>
              <a:rPr lang="ru-RU" dirty="0" err="1" smtClean="0"/>
              <a:t>А.И.«Белый</a:t>
            </a:r>
            <a:r>
              <a:rPr lang="ru-RU" dirty="0" smtClean="0"/>
              <a:t> пудель»</a:t>
            </a:r>
          </a:p>
          <a:p>
            <a:pPr algn="l" eaLnBrk="1" fontAlgn="auto" hangingPunct="1">
              <a:spcAft>
                <a:spcPts val="0"/>
              </a:spcAft>
              <a:buFontTx/>
              <a:buChar char="•"/>
              <a:defRPr/>
            </a:pPr>
            <a:r>
              <a:rPr lang="ru-RU" dirty="0" smtClean="0"/>
              <a:t>Чехов А.П. «Белолобый»</a:t>
            </a:r>
          </a:p>
          <a:p>
            <a:pPr algn="l" eaLnBrk="1" fontAlgn="auto" hangingPunct="1">
              <a:spcAft>
                <a:spcPts val="0"/>
              </a:spcAft>
              <a:buFontTx/>
              <a:buChar char="•"/>
              <a:defRPr/>
            </a:pPr>
            <a:r>
              <a:rPr lang="ru-RU" dirty="0" smtClean="0"/>
              <a:t>Лондон Дж. «Белый клык»</a:t>
            </a:r>
          </a:p>
          <a:p>
            <a:pPr algn="l" eaLnBrk="1" fontAlgn="auto" hangingPunct="1">
              <a:spcAft>
                <a:spcPts val="0"/>
              </a:spcAft>
              <a:buFontTx/>
              <a:buChar char="•"/>
              <a:defRPr/>
            </a:pPr>
            <a:r>
              <a:rPr lang="ru-RU" dirty="0" smtClean="0"/>
              <a:t>Носов Н.Н. «Тяжелый хлеб»</a:t>
            </a:r>
          </a:p>
          <a:p>
            <a:pPr algn="l" eaLnBrk="1" fontAlgn="auto" hangingPunct="1">
              <a:spcAft>
                <a:spcPts val="0"/>
              </a:spcAft>
              <a:buFontTx/>
              <a:buChar char="•"/>
              <a:defRPr/>
            </a:pPr>
            <a:r>
              <a:rPr lang="ru-RU" dirty="0" smtClean="0"/>
              <a:t> Тургенев И.С. «Муму»</a:t>
            </a:r>
          </a:p>
          <a:p>
            <a:pPr algn="l" eaLnBrk="1" fontAlgn="auto" hangingPunct="1">
              <a:spcAft>
                <a:spcPts val="0"/>
              </a:spcAft>
              <a:buFontTx/>
              <a:buChar char="•"/>
              <a:defRPr/>
            </a:pPr>
            <a:r>
              <a:rPr lang="ru-RU" dirty="0" smtClean="0"/>
              <a:t>Коваль Ю. «Алый»</a:t>
            </a:r>
          </a:p>
          <a:p>
            <a:pPr algn="l" eaLnBrk="1" fontAlgn="auto" hangingPunct="1">
              <a:spcAft>
                <a:spcPts val="0"/>
              </a:spcAft>
              <a:buFontTx/>
              <a:buChar char="•"/>
              <a:defRPr/>
            </a:pPr>
            <a:r>
              <a:rPr lang="ru-RU" dirty="0" err="1" smtClean="0"/>
              <a:t>Сетон</a:t>
            </a:r>
            <a:r>
              <a:rPr lang="ru-RU" dirty="0" smtClean="0">
                <a:latin typeface="Arial" charset="0"/>
              </a:rPr>
              <a:t> </a:t>
            </a:r>
            <a:r>
              <a:rPr lang="ru-RU" dirty="0" smtClean="0"/>
              <a:t>- Томсон Э. «</a:t>
            </a:r>
            <a:r>
              <a:rPr lang="ru-RU" dirty="0" err="1" smtClean="0"/>
              <a:t>Чинг</a:t>
            </a:r>
            <a:r>
              <a:rPr lang="ru-RU" dirty="0" smtClean="0"/>
              <a:t>» </a:t>
            </a:r>
          </a:p>
          <a:p>
            <a:pPr algn="l" eaLnBrk="1" fontAlgn="auto" hangingPunct="1">
              <a:spcAft>
                <a:spcPts val="0"/>
              </a:spcAft>
              <a:buFontTx/>
              <a:buChar char="•"/>
              <a:defRPr/>
            </a:pPr>
            <a:r>
              <a:rPr lang="ru-RU" dirty="0" smtClean="0"/>
              <a:t>Андреев Л. «Кусака»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5888"/>
            <a:ext cx="7772400" cy="7921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rgbClr val="FFC000"/>
                </a:solidFill>
              </a:rPr>
              <a:t>Книги о животных:</a:t>
            </a:r>
            <a:endParaRPr lang="ru-RU">
              <a:solidFill>
                <a:srgbClr val="FFC000"/>
              </a:solidFill>
            </a:endParaRP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63358">
            <a:off x="7600950" y="630238"/>
            <a:ext cx="1150938" cy="190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01495">
            <a:off x="7442200" y="4449763"/>
            <a:ext cx="1300163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80885">
            <a:off x="6008688" y="4805363"/>
            <a:ext cx="1111250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7" descr="D:\Башкеева\troep1\01-1106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82460">
            <a:off x="7423150" y="2592388"/>
            <a:ext cx="1084263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сканирование0001.jpg"/>
          <p:cNvPicPr>
            <a:picLocks noChangeAspect="1"/>
          </p:cNvPicPr>
          <p:nvPr/>
        </p:nvPicPr>
        <p:blipFill>
          <a:blip r:embed="rId2" cstate="email">
            <a:lum bright="-3000"/>
          </a:blip>
          <a:stretch>
            <a:fillRect/>
          </a:stretch>
        </p:blipFill>
        <p:spPr>
          <a:xfrm>
            <a:off x="0" y="0"/>
            <a:ext cx="5973607" cy="6858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</p:pic>
      <p:sp>
        <p:nvSpPr>
          <p:cNvPr id="2051" name="Заголовок 1"/>
          <p:cNvSpPr>
            <a:spLocks noGrp="1"/>
          </p:cNvSpPr>
          <p:nvPr>
            <p:ph type="ctrTitle"/>
          </p:nvPr>
        </p:nvSpPr>
        <p:spPr>
          <a:xfrm>
            <a:off x="6143625" y="214313"/>
            <a:ext cx="2571750" cy="15716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smtClean="0">
                <a:solidFill>
                  <a:srgbClr val="002060"/>
                </a:solidFill>
              </a:rPr>
              <a:t>Сергей</a:t>
            </a:r>
            <a:br>
              <a:rPr lang="ru-RU" b="1" smtClean="0">
                <a:solidFill>
                  <a:srgbClr val="002060"/>
                </a:solidFill>
              </a:rPr>
            </a:br>
            <a:r>
              <a:rPr lang="ru-RU" b="1" smtClean="0">
                <a:solidFill>
                  <a:srgbClr val="002060"/>
                </a:solidFill>
              </a:rPr>
              <a:t>Есенин</a:t>
            </a:r>
          </a:p>
        </p:txBody>
      </p:sp>
      <p:pic>
        <p:nvPicPr>
          <p:cNvPr id="4" name="Рисунок 3" descr="Есенин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0" y="1781175"/>
            <a:ext cx="3810000" cy="507682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troepolskiy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44" y="214290"/>
            <a:ext cx="4870773" cy="642942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</p:pic>
      <p:sp>
        <p:nvSpPr>
          <p:cNvPr id="3076" name="Содержимое 2"/>
          <p:cNvSpPr>
            <a:spLocks noGrp="1"/>
          </p:cNvSpPr>
          <p:nvPr>
            <p:ph idx="1"/>
          </p:nvPr>
        </p:nvSpPr>
        <p:spPr>
          <a:xfrm>
            <a:off x="5072063" y="1600200"/>
            <a:ext cx="4071937" cy="4686300"/>
          </a:xfrm>
        </p:spPr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4400" smtClean="0">
                <a:solidFill>
                  <a:srgbClr val="0070C0"/>
                </a:solidFill>
              </a:rPr>
              <a:t>«В моей книге единственная цель – говорить о доброте, доверии, искренности».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14938" y="142875"/>
            <a:ext cx="3614737" cy="143986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smtClean="0">
                <a:solidFill>
                  <a:srgbClr val="002060"/>
                </a:solidFill>
              </a:rPr>
              <a:t>Георгий</a:t>
            </a:r>
            <a:br>
              <a:rPr lang="ru-RU" b="1" smtClean="0">
                <a:solidFill>
                  <a:srgbClr val="002060"/>
                </a:solidFill>
              </a:rPr>
            </a:br>
            <a:r>
              <a:rPr lang="ru-RU" b="1" smtClean="0">
                <a:solidFill>
                  <a:srgbClr val="002060"/>
                </a:solidFill>
              </a:rPr>
              <a:t>Троепольский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БелБ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3108" y="285728"/>
            <a:ext cx="4429156" cy="6238783"/>
          </a:xfrm>
          <a:scene3d>
            <a:camera prst="orthographicFront"/>
            <a:lightRig rig="threePt" dir="t"/>
          </a:scene3d>
          <a:sp3d>
            <a:bevelT w="139700" h="139700" prst="divot"/>
          </a:sp3d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49117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600" dirty="0" smtClean="0">
                <a:solidFill>
                  <a:schemeClr val="tx2">
                    <a:lumMod val="10000"/>
                  </a:schemeClr>
                </a:solidFill>
              </a:rPr>
              <a:t>Интеллигентный – образованный, просвещённый человек, живущий интересами политики, литературы, искусства.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3600" dirty="0" smtClean="0">
                <a:solidFill>
                  <a:schemeClr val="tx2">
                    <a:lumMod val="10000"/>
                  </a:schemeClr>
                </a:solidFill>
              </a:rPr>
              <a:t>              Ф.А. Брокгауз и И.А. </a:t>
            </a:r>
            <a:r>
              <a:rPr lang="ru-RU" sz="3600" dirty="0" err="1" smtClean="0">
                <a:solidFill>
                  <a:schemeClr val="tx2">
                    <a:lumMod val="10000"/>
                  </a:schemeClr>
                </a:solidFill>
              </a:rPr>
              <a:t>Ефрон</a:t>
            </a:r>
            <a:endParaRPr lang="ru-RU" sz="3600" dirty="0" smtClean="0">
              <a:solidFill>
                <a:schemeClr val="tx2">
                  <a:lumMod val="10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>
              <a:solidFill>
                <a:srgbClr val="0070C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b="1" smtClean="0">
                <a:solidFill>
                  <a:srgbClr val="002060"/>
                </a:solidFill>
              </a:rPr>
              <a:t>Словарь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troepolskiy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44" y="214290"/>
            <a:ext cx="4870773" cy="642942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</p:pic>
      <p:sp>
        <p:nvSpPr>
          <p:cNvPr id="6148" name="Содержимое 2"/>
          <p:cNvSpPr>
            <a:spLocks noGrp="1"/>
          </p:cNvSpPr>
          <p:nvPr>
            <p:ph idx="1"/>
          </p:nvPr>
        </p:nvSpPr>
        <p:spPr>
          <a:xfrm>
            <a:off x="5072063" y="1600200"/>
            <a:ext cx="4071937" cy="4686300"/>
          </a:xfrm>
        </p:spPr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4400" smtClean="0">
                <a:solidFill>
                  <a:srgbClr val="0070C0"/>
                </a:solidFill>
              </a:rPr>
              <a:t>«В моей книге единственная цель – говорить о доброте, доверии, искренности».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14938" y="142875"/>
            <a:ext cx="3614737" cy="143986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smtClean="0">
                <a:solidFill>
                  <a:srgbClr val="002060"/>
                </a:solidFill>
              </a:rPr>
              <a:t>Георгий</a:t>
            </a:r>
            <a:br>
              <a:rPr lang="ru-RU" b="1" smtClean="0">
                <a:solidFill>
                  <a:srgbClr val="002060"/>
                </a:solidFill>
              </a:rPr>
            </a:br>
            <a:r>
              <a:rPr lang="ru-RU" b="1" smtClean="0">
                <a:solidFill>
                  <a:srgbClr val="002060"/>
                </a:solidFill>
              </a:rPr>
              <a:t>Троепольский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Содержимое 2"/>
          <p:cNvSpPr>
            <a:spLocks noGrp="1"/>
          </p:cNvSpPr>
          <p:nvPr>
            <p:ph idx="1"/>
          </p:nvPr>
        </p:nvSpPr>
        <p:spPr>
          <a:xfrm>
            <a:off x="5072063" y="285750"/>
            <a:ext cx="3614737" cy="584041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3600" smtClean="0">
                <a:solidFill>
                  <a:srgbClr val="0070C0"/>
                </a:solidFill>
              </a:rPr>
              <a:t>«Каждый понимал каждого и не требовал от другого больше того, что он может дать. В этом основа и соль дружбы».</a:t>
            </a:r>
          </a:p>
        </p:txBody>
      </p:sp>
      <p:pic>
        <p:nvPicPr>
          <p:cNvPr id="12291" name="Содержимое 3" descr="Белый Бим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214313"/>
            <a:ext cx="4572000" cy="644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БелБим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143240" y="4286256"/>
            <a:ext cx="2103120" cy="29992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0" y="1500188"/>
            <a:ext cx="9144000" cy="5357812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«… Смотрел фильм первый раз и книгу раньше не читал. Очень понравилось. </a:t>
            </a:r>
            <a:r>
              <a:rPr lang="ru-RU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Бим</a:t>
            </a:r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– славный, умный пёс. После фильма я очень хочу себе собаку…»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«… Жалко было </a:t>
            </a:r>
            <a:r>
              <a:rPr lang="ru-RU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Бима</a:t>
            </a:r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всегда: когда он был привязан к дереву в метель, когда его лапка застряла между рельс, особенно, когда он умер…»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«… </a:t>
            </a:r>
            <a:r>
              <a:rPr lang="ru-RU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Бим</a:t>
            </a:r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навсегда останется в сердцах читателей. Он такой верный и преданный. А как он любил своего хозяина!..»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«… Прости нас, </a:t>
            </a:r>
            <a:r>
              <a:rPr lang="ru-RU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Бим</a:t>
            </a:r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 Мы так спешили, хотели тебя найти, но не успели тебе помочь. Спасибо тебе за верность и преданность своему Другу –Человеку. Спасибо за то, что ты был!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  Прости нас, </a:t>
            </a:r>
            <a:r>
              <a:rPr lang="ru-RU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Бим</a:t>
            </a:r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!..»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smtClean="0">
                <a:solidFill>
                  <a:srgbClr val="002060"/>
                </a:solidFill>
              </a:rPr>
              <a:t>Какой след оставил </a:t>
            </a:r>
            <a:r>
              <a:rPr lang="ru-RU" b="1" err="1" smtClean="0">
                <a:solidFill>
                  <a:srgbClr val="002060"/>
                </a:solidFill>
              </a:rPr>
              <a:t>Бим</a:t>
            </a:r>
            <a:r>
              <a:rPr lang="ru-RU" b="1" smtClean="0">
                <a:solidFill>
                  <a:srgbClr val="002060"/>
                </a:solidFill>
              </a:rPr>
              <a:t/>
            </a:r>
            <a:br>
              <a:rPr lang="ru-RU" b="1" smtClean="0">
                <a:solidFill>
                  <a:srgbClr val="002060"/>
                </a:solidFill>
              </a:rPr>
            </a:br>
            <a:r>
              <a:rPr lang="ru-RU" b="1" smtClean="0">
                <a:solidFill>
                  <a:srgbClr val="002060"/>
                </a:solidFill>
              </a:rPr>
              <a:t>в моём сердце…</a:t>
            </a:r>
            <a:endParaRPr lang="ru-RU" b="1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208</TotalTime>
  <Words>338</Words>
  <Application>Microsoft Office PowerPoint</Application>
  <PresentationFormat>Экран (4:3)</PresentationFormat>
  <Paragraphs>37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Constantia</vt:lpstr>
      <vt:lpstr>Wingdings 2</vt:lpstr>
      <vt:lpstr>Calibri</vt:lpstr>
      <vt:lpstr>Бумажная</vt:lpstr>
      <vt:lpstr>      Внеклассное  мероприятие.  5 класс Литературная гостиная. </vt:lpstr>
      <vt:lpstr>Книги о животных:</vt:lpstr>
      <vt:lpstr>Сергей Есенин</vt:lpstr>
      <vt:lpstr>Георгий Троепольский</vt:lpstr>
      <vt:lpstr>Слайд 5</vt:lpstr>
      <vt:lpstr>Словарь</vt:lpstr>
      <vt:lpstr>Георгий Троепольский</vt:lpstr>
      <vt:lpstr>Слайд 8</vt:lpstr>
      <vt:lpstr>Какой след оставил Бим в моём сердце…</vt:lpstr>
      <vt:lpstr>Слайд 10</vt:lpstr>
      <vt:lpstr>Лев Толстой</vt:lpstr>
    </vt:vector>
  </TitlesOfParts>
  <Company>школа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Маша</dc:creator>
  <cp:lastModifiedBy>user</cp:lastModifiedBy>
  <cp:revision>24</cp:revision>
  <dcterms:created xsi:type="dcterms:W3CDTF">2008-05-01T07:48:45Z</dcterms:created>
  <dcterms:modified xsi:type="dcterms:W3CDTF">2016-03-03T08:14:51Z</dcterms:modified>
</cp:coreProperties>
</file>