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2"/>
  </p:notesMasterIdLst>
  <p:sldIdLst>
    <p:sldId id="302" r:id="rId2"/>
    <p:sldId id="280" r:id="rId3"/>
    <p:sldId id="301" r:id="rId4"/>
    <p:sldId id="299" r:id="rId5"/>
    <p:sldId id="279" r:id="rId6"/>
    <p:sldId id="258" r:id="rId7"/>
    <p:sldId id="256" r:id="rId8"/>
    <p:sldId id="259" r:id="rId9"/>
    <p:sldId id="261" r:id="rId10"/>
    <p:sldId id="262" r:id="rId11"/>
    <p:sldId id="263" r:id="rId12"/>
    <p:sldId id="268" r:id="rId13"/>
    <p:sldId id="281" r:id="rId14"/>
    <p:sldId id="303" r:id="rId15"/>
    <p:sldId id="282" r:id="rId16"/>
    <p:sldId id="265" r:id="rId17"/>
    <p:sldId id="291" r:id="rId18"/>
    <p:sldId id="283" r:id="rId19"/>
    <p:sldId id="284" r:id="rId20"/>
    <p:sldId id="286" r:id="rId21"/>
    <p:sldId id="289" r:id="rId22"/>
    <p:sldId id="266" r:id="rId23"/>
    <p:sldId id="278" r:id="rId24"/>
    <p:sldId id="270" r:id="rId25"/>
    <p:sldId id="272" r:id="rId26"/>
    <p:sldId id="273" r:id="rId27"/>
    <p:sldId id="274" r:id="rId28"/>
    <p:sldId id="275" r:id="rId29"/>
    <p:sldId id="276" r:id="rId30"/>
    <p:sldId id="290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2113" autoAdjust="0"/>
  </p:normalViewPr>
  <p:slideViewPr>
    <p:cSldViewPr>
      <p:cViewPr varScale="1">
        <p:scale>
          <a:sx n="107" d="100"/>
          <a:sy n="107" d="100"/>
        </p:scale>
        <p:origin x="-78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D64D4B5-667E-463C-9826-F167DE780B4D}" type="datetimeFigureOut">
              <a:rPr lang="ru-RU"/>
              <a:pPr>
                <a:defRPr/>
              </a:pPr>
              <a:t>25.01.2012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0BE935B-9308-4013-A6FA-08D3CC3C2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BFE74F-5508-4154-BFB8-F7A48070C715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9FFE5C-657B-42E4-86E5-0E92C732FBE0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F4A152-4C26-40EA-A449-110BA209914F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04E800-394A-45F2-A9A9-36D4EEC49CC2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40A627-F6CA-47D6-92A8-996AC4F765CF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Звания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Лётчик-космонавт СССР (14 апреля 1961)</a:t>
            </a:r>
            <a:br>
              <a:rPr lang="ru-RU" dirty="0" smtClean="0"/>
            </a:br>
            <a:r>
              <a:rPr lang="ru-RU" dirty="0" smtClean="0"/>
              <a:t>Герой Советского Союза (14 апреля 1961)</a:t>
            </a:r>
            <a:br>
              <a:rPr lang="ru-RU" dirty="0" smtClean="0"/>
            </a:br>
            <a:r>
              <a:rPr lang="ru-RU" dirty="0" smtClean="0"/>
              <a:t>Герой Социалистического Труда Чехословацкой Социалистической Республики (28 апреля 1961)</a:t>
            </a:r>
            <a:br>
              <a:rPr lang="ru-RU" dirty="0" smtClean="0"/>
            </a:br>
            <a:r>
              <a:rPr lang="ru-RU" dirty="0" smtClean="0"/>
              <a:t>Герой Социалистического Труда Народной Республики Болгария (23 мая 1961)</a:t>
            </a:r>
            <a:br>
              <a:rPr lang="ru-RU" dirty="0" smtClean="0"/>
            </a:br>
            <a:r>
              <a:rPr lang="ru-RU" dirty="0" smtClean="0"/>
              <a:t>Герой Труда Демократической Республики Вьетнам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Советское правительство также повысило Ю. А. Гагарина в звании от старшего лейтенанта сразу до майора.</a:t>
            </a:r>
            <a:br>
              <a:rPr lang="ru-RU" dirty="0" smtClean="0"/>
            </a:br>
            <a:r>
              <a:rPr lang="ru-RU" dirty="0" smtClean="0"/>
              <a:t>Президент Общества советско-кубинской дружбы</a:t>
            </a:r>
            <a:br>
              <a:rPr lang="ru-RU" dirty="0" smtClean="0"/>
            </a:br>
            <a:r>
              <a:rPr lang="ru-RU" dirty="0" smtClean="0"/>
              <a:t>Почётный член Общества «Финляндия—Советский Союз»</a:t>
            </a:r>
            <a:br>
              <a:rPr lang="ru-RU" dirty="0" smtClean="0"/>
            </a:br>
            <a:r>
              <a:rPr lang="ru-RU" dirty="0" smtClean="0"/>
              <a:t>и других.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1966 года являлся почётным членом Международной академии астронавтики.</a:t>
            </a:r>
            <a:br>
              <a:rPr lang="ru-RU" dirty="0" smtClean="0"/>
            </a:br>
            <a:r>
              <a:rPr lang="ru-RU" dirty="0" smtClean="0"/>
              <a:t>Заслуженный мастер спорта СССР (1961)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Ордена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Ленина (СССР)</a:t>
            </a:r>
            <a:br>
              <a:rPr lang="ru-RU" dirty="0" smtClean="0"/>
            </a:br>
            <a:r>
              <a:rPr lang="ru-RU" dirty="0" smtClean="0"/>
              <a:t>Георгия Димитрова (Болгария)</a:t>
            </a:r>
            <a:br>
              <a:rPr lang="ru-RU" dirty="0" smtClean="0"/>
            </a:br>
            <a:r>
              <a:rPr lang="ru-RU" dirty="0" smtClean="0"/>
              <a:t>Карла Маркса (ГДР)</a:t>
            </a:r>
            <a:br>
              <a:rPr lang="ru-RU" dirty="0" smtClean="0"/>
            </a:br>
            <a:r>
              <a:rPr lang="ru-RU" dirty="0" smtClean="0"/>
              <a:t>Звезда II класса (Индонезия)</a:t>
            </a:r>
            <a:br>
              <a:rPr lang="ru-RU" dirty="0" smtClean="0"/>
            </a:br>
            <a:r>
              <a:rPr lang="ru-RU" dirty="0" smtClean="0"/>
              <a:t>Орден «Крест </a:t>
            </a:r>
            <a:r>
              <a:rPr lang="ru-RU" dirty="0" err="1" smtClean="0"/>
              <a:t>Грюнвальда</a:t>
            </a:r>
            <a:r>
              <a:rPr lang="ru-RU" dirty="0" smtClean="0"/>
              <a:t>» (Польша)</a:t>
            </a:r>
            <a:br>
              <a:rPr lang="ru-RU" dirty="0" smtClean="0"/>
            </a:br>
            <a:r>
              <a:rPr lang="ru-RU" dirty="0" smtClean="0"/>
              <a:t>Знамени I степени с бриллиантами (Венгрия)</a:t>
            </a:r>
            <a:br>
              <a:rPr lang="ru-RU" dirty="0" smtClean="0"/>
            </a:br>
            <a:r>
              <a:rPr lang="ru-RU" dirty="0" smtClean="0"/>
              <a:t>«Ожерелье Нила» (Египет)</a:t>
            </a:r>
            <a:br>
              <a:rPr lang="ru-RU" dirty="0" smtClean="0"/>
            </a:br>
            <a:r>
              <a:rPr lang="ru-RU" dirty="0" smtClean="0"/>
              <a:t>Большая лента Африканской Звезды (Либерия)</a:t>
            </a:r>
            <a:br>
              <a:rPr lang="ru-RU" dirty="0" smtClean="0"/>
            </a:br>
            <a:r>
              <a:rPr lang="ru-RU" dirty="0" smtClean="0"/>
              <a:t>«За заслуги в области воздухоплавания» (Бразилия)</a:t>
            </a:r>
            <a:br>
              <a:rPr lang="ru-RU" dirty="0" smtClean="0"/>
            </a:br>
            <a:r>
              <a:rPr lang="ru-RU" dirty="0" smtClean="0"/>
              <a:t>Первый кавалер ордена «</a:t>
            </a:r>
            <a:r>
              <a:rPr lang="ru-RU" dirty="0" err="1" smtClean="0"/>
              <a:t>Плайя-Хирон</a:t>
            </a:r>
            <a:r>
              <a:rPr lang="ru-RU" dirty="0" smtClean="0"/>
              <a:t>» (Куба, 18 июля 1961).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Медали и дипломы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Медаль «Золотая Звезда» (СССР)</a:t>
            </a:r>
            <a:br>
              <a:rPr lang="ru-RU" dirty="0" smtClean="0"/>
            </a:br>
            <a:r>
              <a:rPr lang="ru-RU" dirty="0" smtClean="0"/>
              <a:t>Золотая медаль имени Константина Циолковского «3а выдающиеся работы в области межпланетных сообщений» (АН СССР)</a:t>
            </a:r>
            <a:br>
              <a:rPr lang="ru-RU" dirty="0" smtClean="0"/>
            </a:br>
            <a:r>
              <a:rPr lang="ru-RU" dirty="0" smtClean="0"/>
              <a:t>Медаль де </a:t>
            </a:r>
            <a:r>
              <a:rPr lang="ru-RU" dirty="0" err="1" smtClean="0"/>
              <a:t>Лаво</a:t>
            </a:r>
            <a:r>
              <a:rPr lang="ru-RU" dirty="0" smtClean="0"/>
              <a:t> (ФАИ)</a:t>
            </a:r>
            <a:br>
              <a:rPr lang="ru-RU" dirty="0" smtClean="0"/>
            </a:br>
            <a:r>
              <a:rPr lang="ru-RU" dirty="0" smtClean="0"/>
              <a:t>Золотая медаль правительства Австрии, 1962</a:t>
            </a:r>
            <a:br>
              <a:rPr lang="ru-RU" dirty="0" smtClean="0"/>
            </a:br>
            <a:r>
              <a:rPr lang="ru-RU" dirty="0" smtClean="0"/>
              <a:t>Золотая медаль и почётный диплом «Человек в космосе» Итальянской ассоциации космонавтики</a:t>
            </a:r>
            <a:br>
              <a:rPr lang="ru-RU" dirty="0" smtClean="0"/>
            </a:br>
            <a:r>
              <a:rPr lang="ru-RU" dirty="0" smtClean="0"/>
              <a:t>Золотая медаль «За выдающееся отличие» и почётный диплом Королевского аэроклуба Швеции</a:t>
            </a:r>
            <a:br>
              <a:rPr lang="ru-RU" dirty="0" smtClean="0"/>
            </a:br>
            <a:r>
              <a:rPr lang="ru-RU" dirty="0" smtClean="0"/>
              <a:t>Большая золотая медаль и диплом ФАИ</a:t>
            </a:r>
            <a:br>
              <a:rPr lang="ru-RU" dirty="0" smtClean="0"/>
            </a:br>
            <a:r>
              <a:rPr lang="ru-RU" dirty="0" smtClean="0"/>
              <a:t>Золотая медаль Британского общества межпланетных сообщений, 1961</a:t>
            </a:r>
            <a:br>
              <a:rPr lang="ru-RU" dirty="0" smtClean="0"/>
            </a:br>
            <a:r>
              <a:rPr lang="ru-RU" dirty="0" smtClean="0"/>
              <a:t>Медаль Колумба (Италия)</a:t>
            </a:r>
            <a:br>
              <a:rPr lang="ru-RU" dirty="0" smtClean="0"/>
            </a:br>
            <a:r>
              <a:rPr lang="ru-RU" dirty="0" smtClean="0"/>
              <a:t>Золотая медаль города </a:t>
            </a:r>
            <a:r>
              <a:rPr lang="ru-RU" dirty="0" err="1" smtClean="0"/>
              <a:t>Сен-Дени</a:t>
            </a:r>
            <a:r>
              <a:rPr lang="ru-RU" dirty="0" smtClean="0"/>
              <a:t> (Франция)</a:t>
            </a:r>
            <a:br>
              <a:rPr lang="ru-RU" dirty="0" smtClean="0"/>
            </a:br>
            <a:r>
              <a:rPr lang="ru-RU" dirty="0" smtClean="0"/>
              <a:t>Золотая медаль Премии «За храбрость» Фонда </a:t>
            </a:r>
            <a:r>
              <a:rPr lang="ru-RU" dirty="0" err="1" smtClean="0"/>
              <a:t>Маццотти</a:t>
            </a:r>
            <a:r>
              <a:rPr lang="ru-RU" dirty="0" smtClean="0"/>
              <a:t> (Италия), 2007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Почётный гражданин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Юрий Гагарин был избран почётным гражданином городов: Калуга, Новочеркасск, Люберцы, Сумгаит, Смоленск, Винница, Севастополь, Саратов, Тюмень (СССР); Оренбург (Россия); София, </a:t>
            </a:r>
            <a:r>
              <a:rPr lang="ru-RU" dirty="0" err="1" smtClean="0"/>
              <a:t>Перник</a:t>
            </a:r>
            <a:r>
              <a:rPr lang="ru-RU" dirty="0" smtClean="0"/>
              <a:t>, Пловдив (Болгария); Афины (Греция); </a:t>
            </a:r>
            <a:r>
              <a:rPr lang="ru-RU" dirty="0" err="1" smtClean="0"/>
              <a:t>Фамагуста</a:t>
            </a:r>
            <a:r>
              <a:rPr lang="ru-RU" dirty="0" smtClean="0"/>
              <a:t>, </a:t>
            </a:r>
            <a:r>
              <a:rPr lang="ru-RU" dirty="0" err="1" smtClean="0"/>
              <a:t>Лимасол</a:t>
            </a:r>
            <a:r>
              <a:rPr lang="ru-RU" dirty="0" smtClean="0"/>
              <a:t> (Кипр); </a:t>
            </a:r>
            <a:r>
              <a:rPr lang="ru-RU" dirty="0" err="1" smtClean="0"/>
              <a:t>Сен-Дени</a:t>
            </a:r>
            <a:r>
              <a:rPr lang="ru-RU" dirty="0" smtClean="0"/>
              <a:t> (Франция); </a:t>
            </a:r>
            <a:r>
              <a:rPr lang="ru-RU" dirty="0" err="1" smtClean="0"/>
              <a:t>Тренчьянске</a:t>
            </a:r>
            <a:r>
              <a:rPr lang="ru-RU" dirty="0" smtClean="0"/>
              <a:t> Теплице (Чехословакия). Ему также были вручены золотые ключи от ворот городов Каир и Александрия (Египет).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1BEF92-D8BD-47A7-A0D1-EA8B0C4FF5B7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68CF3E-B2FE-4E79-8B73-2E0F16325115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AAC9D2-6105-47B2-A6ED-F55B572F3060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>
              <a:latin typeface="Arial" charset="0"/>
            </a:endParaRPr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EECD5E-0CAE-4062-A4FB-071E959545F9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E62D92-4F05-49B1-8489-19CC973F4418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F4E1DE-2CB0-45B0-B73D-E33F59D1BD15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5A319B-76B7-460F-943C-8BEF8351B497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6C10DD-78C5-4311-AACA-215B1376ACE8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67AAA0-0C05-44B1-9F10-502A9BF7B02D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D07D62-135C-4FAB-A260-D84247319112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881403-CB2C-45D3-A1DB-3317261DD574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4E865-5229-439D-8816-544F1292D31C}" type="datetimeFigureOut">
              <a:rPr lang="ru-RU" smtClean="0"/>
              <a:pPr>
                <a:defRPr/>
              </a:pPr>
              <a:t>25.01.2012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CC37A-B3B5-4682-8915-438F9B8737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FD46CF-065B-421E-B44A-259BCEC8F404}" type="datetimeFigureOut">
              <a:rPr lang="ru-RU" smtClean="0"/>
              <a:pPr>
                <a:defRPr/>
              </a:pPr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41D68-3B04-4898-8C78-CB40C90A7B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79F4A0-0B0D-4BEC-8E2D-6868F91E1517}" type="datetimeFigureOut">
              <a:rPr lang="ru-RU" smtClean="0"/>
              <a:pPr>
                <a:defRPr/>
              </a:pPr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33457-CBCC-40B0-AF33-C43488D69C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AE71B3-171B-4C16-81C5-653F4181292F}" type="datetimeFigureOut">
              <a:rPr lang="ru-RU" smtClean="0"/>
              <a:pPr>
                <a:defRPr/>
              </a:pPr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6FA1B-29D4-4157-BF0A-3CD4277171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B2DA7-573D-462F-B7F6-D958A1377CE1}" type="datetimeFigureOut">
              <a:rPr lang="ru-RU" smtClean="0"/>
              <a:pPr>
                <a:defRPr/>
              </a:pPr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A5F1D5B2-1089-4056-9714-B27A2640CB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4AA07F-F538-445A-A086-C1E2B551F6F1}" type="datetimeFigureOut">
              <a:rPr lang="ru-RU" smtClean="0"/>
              <a:pPr>
                <a:defRPr/>
              </a:pPr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9ADAF-CBBF-4212-9B6B-13ECA05835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7CA306-B68B-41E6-8B5A-44B19927AB2E}" type="datetimeFigureOut">
              <a:rPr lang="ru-RU" smtClean="0"/>
              <a:pPr>
                <a:defRPr/>
              </a:pPr>
              <a:t>25.01.2012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5CBEBE-3AC4-4CD1-B55E-597B284695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0D7630-DD22-48E2-ABD8-797C107DD906}" type="datetimeFigureOut">
              <a:rPr lang="ru-RU" smtClean="0"/>
              <a:pPr>
                <a:defRPr/>
              </a:pPr>
              <a:t>25.01.2012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DEEF2D-3577-4E97-83C0-A7497F38A9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F91E77-CCA0-482D-B8F1-C921C973FCA4}" type="datetimeFigureOut">
              <a:rPr lang="ru-RU" smtClean="0"/>
              <a:pPr>
                <a:defRPr/>
              </a:pPr>
              <a:t>25.01.2012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B7867F-D3F7-4951-A299-6CE1D04BD5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9C89D8-21A5-4EB7-8808-F80D8F3E0E16}" type="datetimeFigureOut">
              <a:rPr lang="ru-RU" smtClean="0"/>
              <a:pPr>
                <a:defRPr/>
              </a:pPr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85130-7647-47D2-A0B2-7C4C6B0A60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0C3F1C-7981-4E39-8322-5FAFD671FE52}" type="datetimeFigureOut">
              <a:rPr lang="ru-RU" smtClean="0"/>
              <a:pPr>
                <a:defRPr/>
              </a:pPr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A7473-603F-456F-A636-16796D3167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B05CBF6-60B8-485C-8F71-C57305235C07}" type="datetimeFigureOut">
              <a:rPr lang="ru-RU" smtClean="0"/>
              <a:pPr>
                <a:defRPr/>
              </a:pPr>
              <a:t>25.01.2012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8E16162C-69AB-4932-80D4-F85F9675F1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strips dir="rd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2507786"/>
            <a:ext cx="7931224" cy="1509712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Юрий Гагарин - наш герой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4813994"/>
            <a:ext cx="4680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истории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ГБОУ Гимназии №399</a:t>
            </a:r>
          </a:p>
          <a:p>
            <a:pPr algn="ctr">
              <a:buNone/>
            </a:pP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Зарандия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Луара Сергеевна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0" y="4579938"/>
            <a:ext cx="88931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   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В августе 1951 г. Ю.Гагарин поступает в Саратовский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   индустриальный техникум.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    25 октября 1954 года впервые пришёл в Саратовский аэроклуб,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  где совершил первый самостоятельный полёт на самолёте ЯК-18.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    В 1955 г. с отличием окончил Саратовский индустриальный 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    техникум, а 10 октября того же года – Саратовский аэроклуб.</a:t>
            </a:r>
          </a:p>
        </p:txBody>
      </p:sp>
      <p:pic>
        <p:nvPicPr>
          <p:cNvPr id="19463" name="Picture 7" descr="Картинка 3 из 9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78259"/>
            <a:ext cx="3491316" cy="4718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5" name="Picture 9" descr="Картинка 5 из 9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82752" y="195239"/>
            <a:ext cx="5654898" cy="4193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179512" y="285750"/>
            <a:ext cx="5472608" cy="25003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bg1"/>
                </a:solidFill>
                <a:latin typeface="+mn-lt"/>
              </a:rPr>
              <a:t>27 октября 1955 г. Гагарин был призван в армию </a:t>
            </a:r>
            <a:br>
              <a:rPr lang="ru-RU" sz="1800" dirty="0" smtClean="0">
                <a:solidFill>
                  <a:schemeClr val="bg1"/>
                </a:solidFill>
                <a:latin typeface="+mn-lt"/>
              </a:rPr>
            </a:br>
            <a:r>
              <a:rPr lang="ru-RU" sz="1800" dirty="0" smtClean="0">
                <a:solidFill>
                  <a:schemeClr val="bg1"/>
                </a:solidFill>
                <a:latin typeface="+mn-lt"/>
              </a:rPr>
              <a:t>и отправлен в Оренбург, в 1-е военно-авиационное училище летчиков имени К. Е.Ворошилова. 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/>
            </a:r>
            <a:b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ru-RU" sz="1800" dirty="0" smtClean="0">
                <a:solidFill>
                  <a:schemeClr val="bg1"/>
                </a:solidFill>
                <a:latin typeface="+mn-lt"/>
              </a:rPr>
              <a:t>25октября 1957 г. Гагарин училище закончил. </a:t>
            </a:r>
            <a:br>
              <a:rPr lang="ru-RU" sz="1800" dirty="0" smtClean="0">
                <a:solidFill>
                  <a:schemeClr val="bg1"/>
                </a:solidFill>
                <a:latin typeface="+mn-lt"/>
              </a:rPr>
            </a:br>
            <a:r>
              <a:rPr lang="ru-RU" sz="1800" dirty="0" smtClean="0">
                <a:solidFill>
                  <a:schemeClr val="bg1"/>
                </a:solidFill>
                <a:latin typeface="+mn-lt"/>
              </a:rPr>
              <a:t>В течение двух лет служил в  авиационном полку. </a:t>
            </a:r>
            <a:br>
              <a:rPr lang="ru-RU" sz="1800" dirty="0" smtClean="0">
                <a:solidFill>
                  <a:schemeClr val="bg1"/>
                </a:solidFill>
                <a:latin typeface="+mn-lt"/>
              </a:rPr>
            </a:br>
            <a:r>
              <a:rPr lang="ru-RU" sz="1800" dirty="0" smtClean="0">
                <a:solidFill>
                  <a:schemeClr val="bg1"/>
                </a:solidFill>
                <a:latin typeface="+mn-lt"/>
              </a:rPr>
              <a:t>К октябрю 1959 года налетал в общей сложности 265 часов.</a:t>
            </a:r>
            <a:br>
              <a:rPr lang="ru-RU" sz="1800" dirty="0" smtClean="0">
                <a:solidFill>
                  <a:schemeClr val="bg1"/>
                </a:solidFill>
                <a:latin typeface="+mn-lt"/>
              </a:rPr>
            </a:br>
            <a:r>
              <a:rPr lang="ru-RU" sz="1800" dirty="0" smtClean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654" y="2780929"/>
            <a:ext cx="6042982" cy="3884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5" name="Picture 5" descr="Картинка 9 из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31444" y="116632"/>
            <a:ext cx="3172090" cy="4383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4572000" y="4739242"/>
            <a:ext cx="44291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endParaRPr lang="ru-RU" sz="1200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Он женился на Валентине Ивановне Горячевой, которая стала его верным соратником на многие годы.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 их семье выросли две дочери - Лена и Галя.</a:t>
            </a:r>
            <a:r>
              <a:rPr lang="ru-RU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7" name="Picture 8" descr="http://kp.ru/upimg/3dbcf1e95a9df2bc3cfa526f880f3a43063654af/18035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920" y="404664"/>
            <a:ext cx="4752975" cy="3676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:\Users\Рамаз\Desktop\Фото о Ю Гагарине\972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687194"/>
            <a:ext cx="4357686" cy="3061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79513" y="764704"/>
            <a:ext cx="3456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У Юрия Гагарина была крепкая семья.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7365" y="2708919"/>
            <a:ext cx="5346723" cy="4066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Рамаз\Desktop\Фото о Ю Гагарине\985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716016" y="116632"/>
            <a:ext cx="431546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8" name="TextBox 7"/>
          <p:cNvSpPr txBox="1">
            <a:spLocks noChangeArrowheads="1"/>
          </p:cNvSpPr>
          <p:nvPr/>
        </p:nvSpPr>
        <p:spPr bwMode="auto">
          <a:xfrm>
            <a:off x="5508104" y="4365105"/>
            <a:ext cx="331236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+mn-lt"/>
              </a:rPr>
              <a:t>Июль 1966 года. Юрий Гагарин с дочкой Галей на отдыхе в Крыму</a:t>
            </a:r>
            <a:br>
              <a:rPr lang="ru-RU" sz="1600" b="1" dirty="0">
                <a:solidFill>
                  <a:schemeClr val="bg1"/>
                </a:solidFill>
                <a:latin typeface="+mn-lt"/>
              </a:rPr>
            </a:br>
            <a:r>
              <a:rPr lang="ru-RU" sz="1600" b="1" dirty="0">
                <a:solidFill>
                  <a:schemeClr val="bg1"/>
                </a:solidFill>
                <a:latin typeface="+mn-lt"/>
              </a:rPr>
              <a:t> Июнь 1966 года. Юрий Гагарин с женой Валентиной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Картинка 10 из 36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9" y="1"/>
            <a:ext cx="7952392" cy="492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4869160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9 декабря 1959 года, Гагарин написал заявление с просьбой зачислить его в группу кандидатов в космонавты. Уже через неделю его вызвали в Москву для прохождения всестороннего медицинского обследования. 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 результате старший лейтенант Гагарин был признан годным для космических полетов. 3 марта 1960 года Ю.Гагарин был зачислен в группу  кандидатов в космонавты. 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428604"/>
            <a:ext cx="3520817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143504" y="214290"/>
            <a:ext cx="1428760" cy="484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500826" y="214290"/>
            <a:ext cx="2541749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214313" y="5072063"/>
            <a:ext cx="864393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+mn-lt"/>
              </a:rPr>
              <a:t>12 апреля 1961 г. трехступенчатая ракета-носитель доставила на околоземную орбиту космический корабль «Восток», на борту которого находился гражданин Советского Союза Юрий Алексеевич Гагарин. Корабль был запущен с космодрома Байконур в 9 час. 07 мин. по московскому времени и, совершив один оборот по орбите, приземлился в 10 час. 55 мин. в районе деревни </a:t>
            </a:r>
            <a:r>
              <a:rPr lang="ru-RU" sz="1400" b="1" dirty="0" err="1">
                <a:solidFill>
                  <a:schemeClr val="bg1"/>
                </a:solidFill>
                <a:latin typeface="+mn-lt"/>
              </a:rPr>
              <a:t>Смеловка</a:t>
            </a:r>
            <a:r>
              <a:rPr lang="ru-RU" sz="1400" b="1" dirty="0">
                <a:solidFill>
                  <a:schemeClr val="bg1"/>
                </a:solidFill>
                <a:latin typeface="+mn-lt"/>
              </a:rPr>
              <a:t> Саратовской области. Высота перигея орбиты составила 181 км, высота апогея 327 км</a:t>
            </a:r>
          </a:p>
        </p:txBody>
      </p:sp>
      <p:pic>
        <p:nvPicPr>
          <p:cNvPr id="22535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71813" y="500063"/>
            <a:ext cx="24860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xfrm>
            <a:off x="250825" y="357188"/>
            <a:ext cx="8464550" cy="1214437"/>
          </a:xfrm>
        </p:spPr>
        <p:txBody>
          <a:bodyPr>
            <a:normAutofit fontScale="92500"/>
          </a:bodyPr>
          <a:lstStyle/>
          <a:p>
            <a:pPr marL="548640" indent="-41148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charset="0"/>
              <a:buNone/>
              <a:defRPr/>
            </a:pP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 апреля 1961 г. Юрий Гагарин первым из землян совершил космический полет на корабле "Восток". </a:t>
            </a:r>
          </a:p>
          <a:p>
            <a:pPr marL="548640" indent="-41148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charset="0"/>
              <a:buNone/>
              <a:defRPr/>
            </a:pP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 этот подвиг ему было присвоено звание Героя Советского Союза, а день полета Гагарина в космос был объявлен праздником - Днём космонавтики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2533" name="Picture 5" descr="Картинка 46 из 963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6877" y="1643050"/>
            <a:ext cx="8785616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419100"/>
            <a:ext cx="7620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42844" y="142852"/>
            <a:ext cx="3908425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427984" y="1988840"/>
            <a:ext cx="4038600" cy="2846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3923928" y="260648"/>
            <a:ext cx="522007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+mn-lt"/>
              </a:rPr>
              <a:t>Всего 108 минут продолжался первый полет в космос, но этим минутам суждено было стать звездными. </a:t>
            </a:r>
            <a:br>
              <a:rPr lang="ru-RU" sz="1400" b="1" dirty="0">
                <a:solidFill>
                  <a:schemeClr val="bg1"/>
                </a:solidFill>
                <a:latin typeface="+mn-lt"/>
              </a:rPr>
            </a:br>
            <a:r>
              <a:rPr lang="ru-RU" sz="1400" b="1" dirty="0">
                <a:solidFill>
                  <a:schemeClr val="bg1"/>
                </a:solidFill>
                <a:latin typeface="+mn-lt"/>
              </a:rPr>
              <a:t>Когда радостная новость за считанные часы облетела Землю, Юрий Гагарин уже был Гражданином мира. </a:t>
            </a:r>
            <a:br>
              <a:rPr lang="ru-RU" sz="1400" b="1" dirty="0">
                <a:solidFill>
                  <a:schemeClr val="bg1"/>
                </a:solidFill>
                <a:latin typeface="+mn-lt"/>
              </a:rPr>
            </a:br>
            <a:r>
              <a:rPr lang="ru-RU" sz="1400" b="1" dirty="0">
                <a:solidFill>
                  <a:schemeClr val="bg1"/>
                </a:solidFill>
                <a:latin typeface="+mn-lt"/>
              </a:rPr>
              <a:t>Смелость и бесстрашие простого русского парня с широкой улыбкой покорили все человечество.</a:t>
            </a:r>
            <a:r>
              <a:rPr lang="ru-RU" sz="1400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1400" dirty="0">
                <a:solidFill>
                  <a:schemeClr val="bg1"/>
                </a:solidFill>
                <a:latin typeface="+mn-lt"/>
              </a:rPr>
            </a:br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4357688" y="4797152"/>
            <a:ext cx="43576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+mn-lt"/>
              </a:rPr>
              <a:t>2 мая 1961 года. Летчик-космонавт Юрий Гагарин и академик Сергей Королев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4227513"/>
            <a:ext cx="4038600" cy="2630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7" name="TextBox 7"/>
          <p:cNvSpPr txBox="1">
            <a:spLocks noChangeArrowheads="1"/>
          </p:cNvSpPr>
          <p:nvPr/>
        </p:nvSpPr>
        <p:spPr bwMode="auto">
          <a:xfrm>
            <a:off x="4071938" y="5949280"/>
            <a:ext cx="48577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+mn-lt"/>
              </a:rPr>
              <a:t>1 октября 1963 года. Летчики-космонавты СССР Юрий Гагарин и Валентина Терешкова</a:t>
            </a:r>
            <a:br>
              <a:rPr lang="ru-RU" dirty="0">
                <a:solidFill>
                  <a:schemeClr val="bg1"/>
                </a:solidFill>
                <a:latin typeface="+mn-lt"/>
              </a:rPr>
            </a:br>
            <a:endParaRPr lang="ru-RU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Рамаз\Desktop\Фото о Ю Гагарине\40807549_1236674950_AllDayru_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89"/>
            <a:ext cx="4929222" cy="3350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C:\Users\Рамаз\Desktop\Фото о Ю Гагарине\40807561_1236675067_AllDayru_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249019"/>
            <a:ext cx="3876905" cy="2913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3429000"/>
            <a:ext cx="3929090" cy="3099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677529" y="3286124"/>
            <a:ext cx="4466471" cy="2982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5072063" y="3000375"/>
            <a:ext cx="37830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Юрий Гагарин в отряде космонавтов</a:t>
            </a:r>
            <a:br>
              <a:rPr lang="ru-RU" dirty="0">
                <a:solidFill>
                  <a:schemeClr val="bg1"/>
                </a:solidFill>
                <a:latin typeface="Calibri" pitchFamily="34" charset="0"/>
              </a:rPr>
            </a:br>
            <a:endParaRPr lang="ru-RU" dirty="0">
              <a:solidFill>
                <a:schemeClr val="bg1"/>
              </a:solidFill>
              <a:latin typeface="Calibri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285750" y="857250"/>
            <a:ext cx="414337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n-lt"/>
              </a:rPr>
              <a:t>12 апреля 2011 года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 исполняется </a:t>
            </a:r>
            <a:r>
              <a:rPr lang="ru-RU" sz="2000" b="1" dirty="0">
                <a:solidFill>
                  <a:schemeClr val="bg1"/>
                </a:solidFill>
                <a:latin typeface="+mn-lt"/>
              </a:rPr>
              <a:t>50 лет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 со дня полета первого человека в космос. И сделал это наш соотечественник </a:t>
            </a:r>
            <a:r>
              <a:rPr lang="ru-RU" sz="2000" b="1" dirty="0">
                <a:solidFill>
                  <a:schemeClr val="bg1"/>
                </a:solidFill>
                <a:latin typeface="+mn-lt"/>
              </a:rPr>
              <a:t>Юрий Алексеевич Гагарин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. 108 минут проведенные им в космосе открыли дорогу другим исследователям космического пространства. За короткий срок с момента первого полета в космос человек посетил Луну, исследовал почти все планеты Солнечной системы, но тот первый полет был самым трудным и опасным.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1" y="142852"/>
            <a:ext cx="4572000" cy="6530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http://www.infuture.ru/filemanager/Yuri_Gagarin_official_portrai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5" y="188640"/>
            <a:ext cx="4368605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682" name="Picture 2" descr="http://img-fotki.yandex.ru/get/22/chankara.1/0_cd4a_c82b32c1_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349" y="116633"/>
            <a:ext cx="4665542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olden Star medal 47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428625"/>
            <a:ext cx="30083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 descr="Order of Leni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63" y="642938"/>
            <a:ext cx="1928812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3786188" y="357188"/>
            <a:ext cx="2143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Орден Ленина</a:t>
            </a:r>
            <a:endParaRPr lang="ru-RU"/>
          </a:p>
        </p:txBody>
      </p:sp>
      <p:pic>
        <p:nvPicPr>
          <p:cNvPr id="28677" name="Picture 6" descr="Medal 40 let V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50" y="571500"/>
            <a:ext cx="207168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5857875" y="2428875"/>
            <a:ext cx="178593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Юбилейная медаль</a:t>
            </a:r>
          </a:p>
          <a:p>
            <a:r>
              <a:rPr lang="ru-RU" b="1"/>
              <a:t> «40 лет Вооружённых Сил СССР»</a:t>
            </a:r>
            <a:endParaRPr lang="ru-RU"/>
          </a:p>
        </p:txBody>
      </p:sp>
      <p:pic>
        <p:nvPicPr>
          <p:cNvPr id="28679" name="Picture 8" descr="Medal 50 let VS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86625" y="2286000"/>
            <a:ext cx="14287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0" descr="TheVirginLandsMedal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6075" y="3000375"/>
            <a:ext cx="2082800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TextBox 8"/>
          <p:cNvSpPr txBox="1">
            <a:spLocks noChangeArrowheads="1"/>
          </p:cNvSpPr>
          <p:nvPr/>
        </p:nvSpPr>
        <p:spPr bwMode="auto">
          <a:xfrm>
            <a:off x="2500313" y="3143250"/>
            <a:ext cx="135731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Медаль «За освоение целинных земель»</a:t>
            </a:r>
            <a:endParaRPr lang="ru-RU"/>
          </a:p>
        </p:txBody>
      </p:sp>
      <p:pic>
        <p:nvPicPr>
          <p:cNvPr id="28682" name="Picture 12" descr="Летчик-космонавт СССР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16500" y="4429125"/>
            <a:ext cx="1293813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4" descr="PRBGoldStarSocTr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462713" y="4000500"/>
            <a:ext cx="21812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4" name="TextBox 11"/>
          <p:cNvSpPr txBox="1">
            <a:spLocks noChangeArrowheads="1"/>
          </p:cNvSpPr>
          <p:nvPr/>
        </p:nvSpPr>
        <p:spPr bwMode="auto">
          <a:xfrm>
            <a:off x="6858000" y="5572125"/>
            <a:ext cx="1857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Герой Социалистического Труда</a:t>
            </a:r>
            <a:endParaRPr lang="ru-RU"/>
          </a:p>
        </p:txBody>
      </p:sp>
      <p:pic>
        <p:nvPicPr>
          <p:cNvPr id="28685" name="Picture 16" descr="http://upload.wikimedia.org/wikipedia/commons/thumb/5/5a/Rank_insignia_of_%D0%BF%D0%BE%D0%BB%D0%BA%D0%BE%D0%B2%D0%BD%D0%B8%D0%BA_of_the_Soviet_Army.svg/100px-Rank_insignia_of_%D0%BF%D0%BE%D0%BB%D0%BA%D0%BE%D0%B2%D0%BD%D0%B8%D0%BA_of_the_Soviet_Army.svg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643188" y="5143500"/>
            <a:ext cx="24574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Место гибели Ю. Гагарина и В. Серёгина - </a:t>
            </a: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Мемориал</a:t>
            </a:r>
            <a:endParaRPr lang="ru-RU" sz="2000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9700" name="Picture 6" descr="Gagarin_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763713" y="1052513"/>
            <a:ext cx="5616575" cy="3735387"/>
          </a:xfrm>
        </p:spPr>
      </p:pic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323850" y="4941888"/>
            <a:ext cx="83534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n-lt"/>
              </a:rPr>
              <a:t>27 марта 1968 года Ю. А. Гагарин погиб при невыясненных обстоятельствах вблизи деревни Новосёлово </a:t>
            </a:r>
            <a:r>
              <a:rPr lang="ru-RU" sz="2000" b="1" dirty="0" err="1">
                <a:solidFill>
                  <a:schemeClr val="bg1"/>
                </a:solidFill>
                <a:latin typeface="+mn-lt"/>
              </a:rPr>
              <a:t>Киржачского</a:t>
            </a:r>
            <a:r>
              <a:rPr lang="ru-RU" sz="2000" b="1" dirty="0">
                <a:solidFill>
                  <a:schemeClr val="bg1"/>
                </a:solidFill>
                <a:latin typeface="+mn-lt"/>
              </a:rPr>
              <a:t> района Владимирской области во время одного из тренировочных полётов вместе с военным лётчиком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+mn-lt"/>
              </a:rPr>
              <a:t>В. С. Серёгиным.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684213" y="620713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ru-RU" sz="2000">
              <a:latin typeface="Calibri" pitchFamily="34" charset="0"/>
            </a:endParaRPr>
          </a:p>
        </p:txBody>
      </p:sp>
      <p:sp>
        <p:nvSpPr>
          <p:cNvPr id="30724" name="Rectangle 12"/>
          <p:cNvSpPr>
            <a:spLocks noChangeArrowheads="1"/>
          </p:cNvSpPr>
          <p:nvPr/>
        </p:nvSpPr>
        <p:spPr bwMode="auto">
          <a:xfrm>
            <a:off x="3708400" y="620713"/>
            <a:ext cx="50403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sp>
        <p:nvSpPr>
          <p:cNvPr id="30725" name="Rectangle 14"/>
          <p:cNvSpPr>
            <a:spLocks noChangeArrowheads="1"/>
          </p:cNvSpPr>
          <p:nvPr/>
        </p:nvSpPr>
        <p:spPr bwMode="auto">
          <a:xfrm>
            <a:off x="4787900" y="908050"/>
            <a:ext cx="38528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sp>
        <p:nvSpPr>
          <p:cNvPr id="30726" name="Rectangle 15"/>
          <p:cNvSpPr>
            <a:spLocks noChangeArrowheads="1"/>
          </p:cNvSpPr>
          <p:nvPr/>
        </p:nvSpPr>
        <p:spPr bwMode="auto">
          <a:xfrm>
            <a:off x="323850" y="4076700"/>
            <a:ext cx="84963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sp>
        <p:nvSpPr>
          <p:cNvPr id="30727" name="Rectangle 16"/>
          <p:cNvSpPr>
            <a:spLocks noChangeArrowheads="1"/>
          </p:cNvSpPr>
          <p:nvPr/>
        </p:nvSpPr>
        <p:spPr bwMode="auto">
          <a:xfrm>
            <a:off x="323850" y="5445125"/>
            <a:ext cx="84963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>
                <a:solidFill>
                  <a:srgbClr val="000066"/>
                </a:solidFill>
              </a:rPr>
              <a:t>Похоронен Юрий Гагарин у Кремлёвской стены </a:t>
            </a:r>
          </a:p>
          <a:p>
            <a:pPr algn="ctr"/>
            <a:r>
              <a:rPr lang="ru-RU" sz="2200" b="1">
                <a:solidFill>
                  <a:srgbClr val="000066"/>
                </a:solidFill>
              </a:rPr>
              <a:t>на Красной площади.</a:t>
            </a:r>
          </a:p>
          <a:p>
            <a:pPr algn="ctr"/>
            <a:endParaRPr lang="ru-RU" sz="2200"/>
          </a:p>
        </p:txBody>
      </p:sp>
      <p:sp>
        <p:nvSpPr>
          <p:cNvPr id="30728" name="Rectangle 17"/>
          <p:cNvSpPr>
            <a:spLocks noChangeArrowheads="1"/>
          </p:cNvSpPr>
          <p:nvPr/>
        </p:nvSpPr>
        <p:spPr bwMode="auto">
          <a:xfrm>
            <a:off x="323850" y="4652963"/>
            <a:ext cx="84963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pic>
        <p:nvPicPr>
          <p:cNvPr id="43026" name="Picture 18" descr="017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14355"/>
            <a:ext cx="3357554" cy="44606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357555" y="714356"/>
            <a:ext cx="5686671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Картинка 7 из 468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76250"/>
            <a:ext cx="2990974" cy="4637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53" name="Rectangle 9"/>
          <p:cNvSpPr>
            <a:spLocks noGrp="1"/>
          </p:cNvSpPr>
          <p:nvPr>
            <p:ph type="ctrTitle"/>
          </p:nvPr>
        </p:nvSpPr>
        <p:spPr>
          <a:xfrm>
            <a:off x="0" y="5286375"/>
            <a:ext cx="3022600" cy="1071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Памятник </a:t>
            </a:r>
            <a:b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Ю. Гагарину </a:t>
            </a:r>
            <a:b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 Харькове</a:t>
            </a:r>
          </a:p>
        </p:txBody>
      </p:sp>
      <p:sp>
        <p:nvSpPr>
          <p:cNvPr id="31754" name="Rectangle 10"/>
          <p:cNvSpPr>
            <a:spLocks noGrp="1"/>
          </p:cNvSpPr>
          <p:nvPr>
            <p:ph type="subTitle" idx="1"/>
          </p:nvPr>
        </p:nvSpPr>
        <p:spPr>
          <a:xfrm>
            <a:off x="2124075" y="4929188"/>
            <a:ext cx="4349750" cy="1189037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Памятник , Гагарину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Саратове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Набережной 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Космонавтов</a:t>
            </a:r>
          </a:p>
        </p:txBody>
      </p:sp>
      <p:pic>
        <p:nvPicPr>
          <p:cNvPr id="31756" name="Picture 12" descr="Картинка 25 из 468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05878" y="476250"/>
            <a:ext cx="3132779" cy="4381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8" name="Picture 14" descr="Картинка 42 из 468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424" y="476250"/>
            <a:ext cx="3125397" cy="4167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6084888" y="4714875"/>
            <a:ext cx="2811462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Памятник 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Ю. Гагарину 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месте приземления возле города Энгельс в Саратовской области</a:t>
            </a:r>
          </a:p>
          <a:p>
            <a:pPr>
              <a:defRPr/>
            </a:pP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/>
          </p:cNvSpPr>
          <p:nvPr>
            <p:ph idx="1"/>
          </p:nvPr>
        </p:nvSpPr>
        <p:spPr>
          <a:xfrm>
            <a:off x="214313" y="5500688"/>
            <a:ext cx="8501062" cy="1143000"/>
          </a:xfrm>
        </p:spPr>
        <p:txBody>
          <a:bodyPr>
            <a:normAutofit/>
          </a:bodyPr>
          <a:lstStyle/>
          <a:p>
            <a:pPr marL="548640" indent="-41148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charset="0"/>
              <a:buNone/>
              <a:defRPr/>
            </a:pPr>
            <a:r>
              <a:rPr lang="ru-RU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честь Юрия Гагарина его родной город </a:t>
            </a:r>
            <a:r>
              <a:rPr lang="ru-RU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Гжатск</a:t>
            </a:r>
            <a:r>
              <a:rPr lang="ru-RU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548640" indent="-41148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charset="0"/>
              <a:buNone/>
              <a:defRPr/>
            </a:pPr>
            <a:r>
              <a:rPr lang="ru-RU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был переименован в Гагарин</a:t>
            </a:r>
            <a:r>
              <a:rPr lang="ru-RU" dirty="0" smtClean="0"/>
              <a:t> </a:t>
            </a:r>
          </a:p>
        </p:txBody>
      </p:sp>
      <p:pic>
        <p:nvPicPr>
          <p:cNvPr id="36869" name="Picture 5" descr="Картинка 18 из 1701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214290"/>
            <a:ext cx="7358114" cy="5522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684213" y="620713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ru-RU" sz="2000">
              <a:latin typeface="Calibri" pitchFamily="34" charset="0"/>
            </a:endParaRPr>
          </a:p>
        </p:txBody>
      </p:sp>
      <p:sp>
        <p:nvSpPr>
          <p:cNvPr id="36868" name="Rectangle 12"/>
          <p:cNvSpPr>
            <a:spLocks noChangeArrowheads="1"/>
          </p:cNvSpPr>
          <p:nvPr/>
        </p:nvSpPr>
        <p:spPr bwMode="auto">
          <a:xfrm>
            <a:off x="3708400" y="620713"/>
            <a:ext cx="50403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sp>
        <p:nvSpPr>
          <p:cNvPr id="36869" name="Rectangle 14"/>
          <p:cNvSpPr>
            <a:spLocks noChangeArrowheads="1"/>
          </p:cNvSpPr>
          <p:nvPr/>
        </p:nvSpPr>
        <p:spPr bwMode="auto">
          <a:xfrm>
            <a:off x="4787900" y="908050"/>
            <a:ext cx="38528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sp>
        <p:nvSpPr>
          <p:cNvPr id="36871" name="Rectangle 16"/>
          <p:cNvSpPr>
            <a:spLocks noChangeArrowheads="1"/>
          </p:cNvSpPr>
          <p:nvPr/>
        </p:nvSpPr>
        <p:spPr bwMode="auto">
          <a:xfrm>
            <a:off x="323850" y="5661025"/>
            <a:ext cx="84963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200"/>
          </a:p>
        </p:txBody>
      </p:sp>
      <p:sp>
        <p:nvSpPr>
          <p:cNvPr id="36872" name="Rectangle 17"/>
          <p:cNvSpPr>
            <a:spLocks noChangeArrowheads="1"/>
          </p:cNvSpPr>
          <p:nvPr/>
        </p:nvSpPr>
        <p:spPr bwMode="auto">
          <a:xfrm>
            <a:off x="323850" y="4652963"/>
            <a:ext cx="84963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323850" y="5084763"/>
            <a:ext cx="84963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Его имя навсегда осталось в Космосе: один из крупнейших (диаметр 250 км) кратеров на обратной стороне Луны носит имя Гагарин.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И что символично - он расположен между кратером Циолковский и Морем Мечты.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pic>
        <p:nvPicPr>
          <p:cNvPr id="37907" name="Picture 19" descr="64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92102"/>
            <a:ext cx="6885978" cy="5016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/>
          </p:cNvSpPr>
          <p:nvPr>
            <p:ph idx="1"/>
          </p:nvPr>
        </p:nvSpPr>
        <p:spPr>
          <a:xfrm>
            <a:off x="1043608" y="4941888"/>
            <a:ext cx="7488832" cy="1397000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Существует также Кубок Гагарина, главный трофей Континентальной хоккейной лиги.</a:t>
            </a:r>
          </a:p>
        </p:txBody>
      </p:sp>
      <p:pic>
        <p:nvPicPr>
          <p:cNvPr id="38919" name="Picture 7" descr="Картинка 8 из 74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85728"/>
            <a:ext cx="3491178" cy="4655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7" name="Picture 5" descr="Картинка 11 из 74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0" y="443649"/>
            <a:ext cx="5643570" cy="4233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684213" y="620713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ru-RU" sz="2000">
              <a:latin typeface="Calibri" pitchFamily="34" charset="0"/>
            </a:endParaRPr>
          </a:p>
        </p:txBody>
      </p:sp>
      <p:sp>
        <p:nvSpPr>
          <p:cNvPr id="38916" name="Rectangle 12"/>
          <p:cNvSpPr>
            <a:spLocks noChangeArrowheads="1"/>
          </p:cNvSpPr>
          <p:nvPr/>
        </p:nvSpPr>
        <p:spPr bwMode="auto">
          <a:xfrm>
            <a:off x="3708400" y="620713"/>
            <a:ext cx="50403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sp>
        <p:nvSpPr>
          <p:cNvPr id="38917" name="Rectangle 14"/>
          <p:cNvSpPr>
            <a:spLocks noChangeArrowheads="1"/>
          </p:cNvSpPr>
          <p:nvPr/>
        </p:nvSpPr>
        <p:spPr bwMode="auto">
          <a:xfrm>
            <a:off x="4787900" y="908050"/>
            <a:ext cx="38528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sp>
        <p:nvSpPr>
          <p:cNvPr id="38918" name="Rectangle 15"/>
          <p:cNvSpPr>
            <a:spLocks noChangeArrowheads="1"/>
          </p:cNvSpPr>
          <p:nvPr/>
        </p:nvSpPr>
        <p:spPr bwMode="auto">
          <a:xfrm>
            <a:off x="323850" y="4076700"/>
            <a:ext cx="84963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sp>
        <p:nvSpPr>
          <p:cNvPr id="38919" name="Rectangle 16"/>
          <p:cNvSpPr>
            <a:spLocks noChangeArrowheads="1"/>
          </p:cNvSpPr>
          <p:nvPr/>
        </p:nvSpPr>
        <p:spPr bwMode="auto">
          <a:xfrm>
            <a:off x="323850" y="5661025"/>
            <a:ext cx="84963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200"/>
          </a:p>
        </p:txBody>
      </p:sp>
      <p:sp>
        <p:nvSpPr>
          <p:cNvPr id="38920" name="Rectangle 17"/>
          <p:cNvSpPr>
            <a:spLocks noChangeArrowheads="1"/>
          </p:cNvSpPr>
          <p:nvPr/>
        </p:nvSpPr>
        <p:spPr bwMode="auto">
          <a:xfrm>
            <a:off x="323850" y="4652963"/>
            <a:ext cx="84963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sp>
        <p:nvSpPr>
          <p:cNvPr id="39954" name="Rectangle 18"/>
          <p:cNvSpPr>
            <a:spLocks noChangeArrowheads="1"/>
          </p:cNvSpPr>
          <p:nvPr/>
        </p:nvSpPr>
        <p:spPr bwMode="auto">
          <a:xfrm>
            <a:off x="395288" y="4941888"/>
            <a:ext cx="84963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ru-RU" sz="2000" b="1" dirty="0">
              <a:solidFill>
                <a:srgbClr val="000066"/>
              </a:solidFill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 честь Юрия Гагарина названо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научно-исследовательское судно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«Космонавт Юрий Гагарин»</a:t>
            </a:r>
          </a:p>
        </p:txBody>
      </p:sp>
      <p:pic>
        <p:nvPicPr>
          <p:cNvPr id="39957" name="Picture 21" descr="Картинка 3 из 116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249278"/>
            <a:ext cx="7721815" cy="5084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5" name="Picture 15" descr="Юрий Гагарин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2852"/>
            <a:ext cx="9218927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70" name="Picture 10" descr="%D0%97%D0%B0%D0%BF%D0%B8%D1%81%D0%BA%D0%B0_%D0%93%D0%B0%D0%B3%D0%B0%D1%80%D0%B8%D0%BD%D0%B0"/>
          <p:cNvPicPr>
            <a:picLocks noChangeAspect="1" noChangeArrowheads="1"/>
          </p:cNvPicPr>
          <p:nvPr/>
        </p:nvPicPr>
        <p:blipFill>
          <a:blip r:embed="rId4" cstate="email"/>
          <a:srcRect l="4555" b="12241"/>
          <a:stretch>
            <a:fillRect/>
          </a:stretch>
        </p:blipFill>
        <p:spPr bwMode="auto">
          <a:xfrm>
            <a:off x="4929157" y="3762375"/>
            <a:ext cx="4214843" cy="309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0002-002-Prezhde-chem-chelovek-poletel-v-kosmos-vmesto-nego-tuda-letali-zhivotny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Спасибо за внимание!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88640"/>
            <a:ext cx="4644037" cy="5454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5777984"/>
            <a:ext cx="44999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b="1" dirty="0">
                <a:solidFill>
                  <a:schemeClr val="bg1"/>
                </a:solidFill>
                <a:latin typeface="+mn-lt"/>
              </a:rPr>
              <a:t>Памятник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собаке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 космонавту 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Звездочке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. </a:t>
            </a:r>
          </a:p>
        </p:txBody>
      </p:sp>
      <p:pic>
        <p:nvPicPr>
          <p:cNvPr id="9220" name="Picture 8" descr="Памятник первому живому существу в космосе - собаке Лайке установлен в Москве на территории Института военной медицины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197539"/>
            <a:ext cx="4572000" cy="6575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1" name="Rectangle 9"/>
          <p:cNvSpPr>
            <a:spLocks noChangeArrowheads="1"/>
          </p:cNvSpPr>
          <p:nvPr/>
        </p:nvSpPr>
        <p:spPr bwMode="auto">
          <a:xfrm>
            <a:off x="0" y="3360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2" name="Rectangle 10"/>
          <p:cNvSpPr>
            <a:spLocks noChangeArrowheads="1"/>
          </p:cNvSpPr>
          <p:nvPr/>
        </p:nvSpPr>
        <p:spPr bwMode="auto">
          <a:xfrm>
            <a:off x="0" y="3360738"/>
            <a:ext cx="2484438" cy="138112"/>
          </a:xfrm>
          <a:prstGeom prst="rect">
            <a:avLst/>
          </a:prstGeom>
          <a:solidFill>
            <a:srgbClr val="C6C6C6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300">
                <a:solidFill>
                  <a:srgbClr val="FFFFFF"/>
                </a:solidFill>
              </a:rPr>
              <a:t>Памятник первому живому существу в космосе - собаке Лайке установлен в Москве на территории Института военной медицины</a:t>
            </a:r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ib.pstu.ru/blog/wp-content/uploads/2010/04/13818499_0020rh6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34056"/>
            <a:ext cx="9117422" cy="6453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00750" y="714375"/>
            <a:ext cx="27146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</a:rPr>
              <a:t>Гражданин мира</a:t>
            </a:r>
            <a:endParaRPr lang="en-US" sz="2800" b="1">
              <a:solidFill>
                <a:srgbClr val="C00000"/>
              </a:solidFill>
            </a:endParaRPr>
          </a:p>
          <a:p>
            <a:pPr algn="ctr"/>
            <a:r>
              <a:rPr lang="ru-RU" sz="2800" b="1">
                <a:solidFill>
                  <a:srgbClr val="C00000"/>
                </a:solidFill>
              </a:rPr>
              <a:t> Юрий Гагарин</a:t>
            </a:r>
            <a:endParaRPr lang="ru-RU" sz="28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1" name="Picture 11" descr="imgB"/>
          <p:cNvPicPr>
            <a:picLocks noGrp="1" noChangeAspect="1" noChangeArrowheads="1"/>
          </p:cNvPicPr>
          <p:nvPr>
            <p:ph type="ctrTitle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24950" cy="6308725"/>
          </a:xfrm>
          <a:effectLst>
            <a:softEdge rad="112500"/>
          </a:effectLst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50825" y="5877272"/>
            <a:ext cx="85423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Юрий Алексеевич Гагарин родился 9 марта 1934 года в селе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Клушино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Гжатского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района Смоленской области, недалеко от города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Гжатск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который ныне переименован в Гагарин.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133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5000625"/>
            <a:ext cx="8424862" cy="1571625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ru-RU" sz="2400" b="1" dirty="0" smtClean="0">
                <a:solidFill>
                  <a:schemeClr val="bg1"/>
                </a:solidFill>
              </a:rPr>
              <a:t>Его отец, Алексей Иванович Гагарин (1902—1973), - работал </a:t>
            </a:r>
            <a:r>
              <a:rPr lang="ru-RU" sz="2400" b="1" dirty="0" smtClean="0">
                <a:solidFill>
                  <a:schemeClr val="bg1"/>
                </a:solidFill>
              </a:rPr>
              <a:t>плотником.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ru-RU" sz="2400" b="1" dirty="0" smtClean="0">
                <a:solidFill>
                  <a:schemeClr val="bg1"/>
                </a:solidFill>
              </a:rPr>
              <a:t>М</a:t>
            </a:r>
            <a:r>
              <a:rPr lang="ru-RU" sz="2400" b="1" dirty="0" smtClean="0">
                <a:solidFill>
                  <a:schemeClr val="bg1"/>
                </a:solidFill>
              </a:rPr>
              <a:t>ать</a:t>
            </a:r>
            <a:r>
              <a:rPr lang="ru-RU" sz="2400" b="1" dirty="0" smtClean="0">
                <a:solidFill>
                  <a:schemeClr val="bg1"/>
                </a:solidFill>
              </a:rPr>
              <a:t>, Анна Тимофеевна Матвеева (1903—1984), - работала на </a:t>
            </a:r>
            <a:r>
              <a:rPr lang="ru-RU" sz="2400" b="1" dirty="0" err="1" smtClean="0">
                <a:solidFill>
                  <a:schemeClr val="bg1"/>
                </a:solidFill>
              </a:rPr>
              <a:t>молочнотоварной</a:t>
            </a:r>
            <a:r>
              <a:rPr lang="ru-RU" sz="2400" b="1" dirty="0" smtClean="0">
                <a:solidFill>
                  <a:schemeClr val="bg1"/>
                </a:solidFill>
              </a:rPr>
              <a:t> ферме.</a:t>
            </a: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2055" name="Picture 7" descr="Картинка 7 из 123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33" y="116632"/>
            <a:ext cx="9049831" cy="5026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xfrm>
            <a:off x="107505" y="188641"/>
            <a:ext cx="5472607" cy="1728191"/>
          </a:xfrm>
        </p:spPr>
        <p:txBody>
          <a:bodyPr>
            <a:normAutofit fontScale="92500" lnSpcReduction="10000"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1800" b="1" dirty="0" smtClean="0">
                <a:solidFill>
                  <a:schemeClr val="bg1"/>
                </a:solidFill>
              </a:rPr>
              <a:t>1 сентября 1941 года, пошёл в  школу</a:t>
            </a:r>
            <a:r>
              <a:rPr lang="ru-RU" sz="1800" b="1" dirty="0" smtClean="0">
                <a:solidFill>
                  <a:schemeClr val="bg1"/>
                </a:solidFill>
              </a:rPr>
              <a:t>, но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charset="0"/>
              <a:buNone/>
              <a:defRPr/>
            </a:pPr>
            <a:r>
              <a:rPr lang="ru-RU" sz="1800" b="1" dirty="0" smtClean="0">
                <a:solidFill>
                  <a:schemeClr val="bg1"/>
                </a:solidFill>
              </a:rPr>
              <a:t>12 </a:t>
            </a:r>
            <a:r>
              <a:rPr lang="ru-RU" sz="1800" b="1" dirty="0" smtClean="0">
                <a:solidFill>
                  <a:schemeClr val="bg1"/>
                </a:solidFill>
              </a:rPr>
              <a:t>октября деревню заняли немцы и учёба прервалась.  Два года деревня была оккупирована немцами. 9 апреля 1943 года, деревню освободила Красная армия, и учёба в школе возобновилась. </a:t>
            </a:r>
          </a:p>
        </p:txBody>
      </p:sp>
      <p:pic>
        <p:nvPicPr>
          <p:cNvPr id="16393" name="Picture 9" descr="http://www.seti.ee/narva/uploads/newbb/16536_49e034cc514f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2143116"/>
            <a:ext cx="3325677" cy="471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53167" y="116633"/>
            <a:ext cx="3399332" cy="6662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Картинка 4 из 4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8308" y="0"/>
            <a:ext cx="4342255" cy="6811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716463" y="620713"/>
            <a:ext cx="4176712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2800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800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30 сентября 1949 года поступил в Люберецкое ремесленное училище №10. </a:t>
            </a:r>
          </a:p>
          <a:p>
            <a:pPr>
              <a:defRPr/>
            </a:pP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>
              <a:defRPr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 июне 1951 года</a:t>
            </a:r>
          </a:p>
          <a:p>
            <a:pPr>
              <a:defRPr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окончил с отличием училище по специальности формовщик-литейщик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727</TotalTime>
  <Words>671</Words>
  <Application>Microsoft Office PowerPoint</Application>
  <PresentationFormat>Экран (4:3)</PresentationFormat>
  <Paragraphs>85</Paragraphs>
  <Slides>30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27 октября 1955 г. Гагарин был призван в армию  и отправлен в Оренбург, в 1-е военно-авиационное училище летчиков имени К. Е.Ворошилова.  25октября 1957 г. Гагарин училище закончил.  В течение двух лет служил в  авиационном полку.  К октябрю 1959 года налетал в общей сложности 265 часов. 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Место гибели Ю. Гагарина и В. Серёгина - Мемориал</vt:lpstr>
      <vt:lpstr>Слайд 23</vt:lpstr>
      <vt:lpstr>Памятник  Ю. Гагарину  в Харькове</vt:lpstr>
      <vt:lpstr>Слайд 25</vt:lpstr>
      <vt:lpstr>Слайд 26</vt:lpstr>
      <vt:lpstr>Слайд 27</vt:lpstr>
      <vt:lpstr>Слайд 28</vt:lpstr>
      <vt:lpstr>Слайд 29</vt:lpstr>
      <vt:lpstr>Спасибо за внимание!</vt:lpstr>
    </vt:vector>
  </TitlesOfParts>
  <Company>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Рамаз</cp:lastModifiedBy>
  <cp:revision>80</cp:revision>
  <dcterms:created xsi:type="dcterms:W3CDTF">2011-03-07T06:15:37Z</dcterms:created>
  <dcterms:modified xsi:type="dcterms:W3CDTF">2012-01-25T16:33:46Z</dcterms:modified>
</cp:coreProperties>
</file>