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5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52715-C314-46F5-98B0-6763750C778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C74E7-7A1F-4623-A313-8B0E7EB2C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52715-C314-46F5-98B0-6763750C778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C74E7-7A1F-4623-A313-8B0E7EB2C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52715-C314-46F5-98B0-6763750C778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C74E7-7A1F-4623-A313-8B0E7EB2C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52715-C314-46F5-98B0-6763750C778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C74E7-7A1F-4623-A313-8B0E7EB2C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52715-C314-46F5-98B0-6763750C778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C74E7-7A1F-4623-A313-8B0E7EB2C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52715-C314-46F5-98B0-6763750C778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C74E7-7A1F-4623-A313-8B0E7EB2C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52715-C314-46F5-98B0-6763750C7789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C74E7-7A1F-4623-A313-8B0E7EB2C6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60" r:id="rId4"/>
    <p:sldLayoutId id="2147483661" r:id="rId5"/>
    <p:sldLayoutId id="2147483662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857356" y="2214554"/>
            <a:ext cx="7286644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ru-RU" sz="24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2627784" y="5229200"/>
            <a:ext cx="6858016" cy="108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265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800" b="1" noProof="0" dirty="0" smtClean="0">
                <a:solidFill>
                  <a:srgbClr val="265F00"/>
                </a:solidFill>
              </a:rPr>
              <a:t>Учитель-логопед: Бродило Е.Б.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265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79912" y="1052735"/>
            <a:ext cx="5175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«Фразеологизмы»</a:t>
            </a:r>
            <a:endParaRPr lang="ru-RU" sz="4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492896"/>
            <a:ext cx="4380174" cy="25843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1124744"/>
            <a:ext cx="44190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Замените фразеологические обороты</a:t>
            </a:r>
          </a:p>
          <a:p>
            <a:r>
              <a:rPr lang="ru-RU" sz="2000" b="1" dirty="0"/>
              <a:t>с</a:t>
            </a:r>
            <a:r>
              <a:rPr lang="ru-RU" sz="2000" b="1" dirty="0" smtClean="0"/>
              <a:t>ловами-синонимами.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52456" y="2564904"/>
            <a:ext cx="361425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1. В час по чайной ложке.</a:t>
            </a:r>
          </a:p>
          <a:p>
            <a:r>
              <a:rPr lang="ru-RU" sz="2400" b="1" dirty="0" smtClean="0"/>
              <a:t>2. Рукой подать.</a:t>
            </a:r>
          </a:p>
          <a:p>
            <a:r>
              <a:rPr lang="ru-RU" sz="2400" b="1" dirty="0" smtClean="0"/>
              <a:t>3. Повесить нос</a:t>
            </a:r>
          </a:p>
          <a:p>
            <a:r>
              <a:rPr lang="ru-RU" sz="2400" b="1" dirty="0" smtClean="0"/>
              <a:t>4. Раз, два и обчёлся.</a:t>
            </a:r>
          </a:p>
          <a:p>
            <a:r>
              <a:rPr lang="ru-RU" sz="2400" b="1" dirty="0" smtClean="0"/>
              <a:t>5. Куры не клюют.</a:t>
            </a:r>
          </a:p>
          <a:p>
            <a:r>
              <a:rPr lang="ru-RU" sz="2400" b="1" dirty="0" smtClean="0"/>
              <a:t>6. Кожа да кости.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540002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9613" y="476672"/>
            <a:ext cx="61637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Прочитайте рассказ про мальчика Диму. Найдите все</a:t>
            </a:r>
          </a:p>
          <a:p>
            <a:r>
              <a:rPr lang="ru-RU" sz="2000" b="1" dirty="0"/>
              <a:t>ф</a:t>
            </a:r>
            <a:r>
              <a:rPr lang="ru-RU" sz="2000" b="1" dirty="0" smtClean="0"/>
              <a:t>разеологические обороты.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48798" y="1383159"/>
            <a:ext cx="908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    Это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70544" y="1383159"/>
            <a:ext cx="380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14" y="1230444"/>
            <a:ext cx="1450202" cy="7457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55976" y="1383158"/>
            <a:ext cx="2343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6144" y="2373467"/>
            <a:ext cx="322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 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863" y="1781251"/>
            <a:ext cx="1151925" cy="7378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6145" y="2519114"/>
            <a:ext cx="314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А на уроках у</a:t>
            </a:r>
            <a:endParaRPr lang="ru-RU" sz="24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863" y="2441717"/>
            <a:ext cx="1064642" cy="61646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91165" y="2519113"/>
            <a:ext cx="1759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м</a:t>
            </a:r>
            <a:r>
              <a:rPr lang="ru-RU" sz="2400" b="1" dirty="0" smtClean="0"/>
              <a:t>олчит, как</a:t>
            </a:r>
            <a:endParaRPr lang="ru-RU" sz="2400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340" y="2441718"/>
            <a:ext cx="1104206" cy="64282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80976" y="1383157"/>
            <a:ext cx="3740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з</a:t>
            </a:r>
            <a:r>
              <a:rPr lang="ru-RU" sz="2400" b="1" dirty="0" smtClean="0"/>
              <a:t>овут его Дима-зоопарк. А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24745" y="1976161"/>
            <a:ext cx="5892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п</a:t>
            </a:r>
            <a:r>
              <a:rPr lang="ru-RU" sz="2400" b="1" dirty="0" smtClean="0"/>
              <a:t>очему</a:t>
            </a:r>
            <a:r>
              <a:rPr lang="en-US" sz="2400" b="1" dirty="0" smtClean="0"/>
              <a:t>?</a:t>
            </a:r>
            <a:r>
              <a:rPr lang="ru-RU" sz="2400" b="1" dirty="0" smtClean="0"/>
              <a:t> На переменах он задирается, как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834788" y="1976161"/>
            <a:ext cx="266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617384" y="2622877"/>
            <a:ext cx="177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. Зато дома</a:t>
            </a:r>
            <a:endParaRPr lang="ru-RU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45263" y="3153771"/>
            <a:ext cx="3384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на бабушку рычит, как</a:t>
            </a:r>
            <a:endParaRPr lang="ru-RU" sz="2400" b="1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962" y="3033620"/>
            <a:ext cx="1302941" cy="70196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56" y="3615435"/>
            <a:ext cx="1413783" cy="728491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187129" y="3748847"/>
            <a:ext cx="3977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. А перед папой дрожит, как</a:t>
            </a:r>
            <a:endParaRPr lang="ru-RU" sz="2400" b="1" dirty="0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269" y="3568723"/>
            <a:ext cx="1026653" cy="77520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264902" y="3153769"/>
            <a:ext cx="2836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. С сестрой Олей он</a:t>
            </a:r>
            <a:endParaRPr lang="ru-RU" sz="2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156979" y="3725491"/>
            <a:ext cx="69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. Но</a:t>
            </a:r>
            <a:endParaRPr lang="ru-RU" sz="24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759181" y="4457832"/>
            <a:ext cx="4194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в</a:t>
            </a:r>
            <a:r>
              <a:rPr lang="ru-RU" sz="2400" b="1" dirty="0" smtClean="0"/>
              <a:t>округ мамы Дима ходит, как</a:t>
            </a:r>
            <a:endParaRPr lang="ru-RU" sz="2400" b="1" dirty="0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651" y="4299031"/>
            <a:ext cx="1163980" cy="78615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060377" y="4457831"/>
            <a:ext cx="1841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. Потому что</a:t>
            </a:r>
            <a:endParaRPr lang="ru-RU" sz="24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688108" y="5256781"/>
            <a:ext cx="2803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м</a:t>
            </a:r>
            <a:r>
              <a:rPr lang="ru-RU" sz="2400" b="1" dirty="0" smtClean="0"/>
              <a:t>ама покупает ему</a:t>
            </a:r>
            <a:endParaRPr lang="ru-RU" sz="2400" b="1" dirty="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209" y="5150197"/>
            <a:ext cx="2116499" cy="806897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5622708" y="5256781"/>
            <a:ext cx="266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675" y="1230444"/>
            <a:ext cx="480389" cy="74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887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6115" y="1124744"/>
            <a:ext cx="46991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Прочитайте. Найдите фразеологические</a:t>
            </a:r>
          </a:p>
          <a:p>
            <a:r>
              <a:rPr lang="ru-RU" sz="2000" b="1" dirty="0"/>
              <a:t>о</a:t>
            </a:r>
            <a:r>
              <a:rPr lang="ru-RU" sz="2000" b="1" dirty="0" smtClean="0"/>
              <a:t>бороты, связанные с «головой».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26987" y="2636912"/>
            <a:ext cx="719196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   -Спору нет-горячая голова! Но уж если мы с ним</a:t>
            </a:r>
          </a:p>
          <a:p>
            <a:r>
              <a:rPr lang="ru-RU" sz="2400" b="1" dirty="0"/>
              <a:t>н</a:t>
            </a:r>
            <a:r>
              <a:rPr lang="ru-RU" sz="2400" b="1" dirty="0" smtClean="0"/>
              <a:t>а свою голову сошлись, то теперь отвечаем за его </a:t>
            </a:r>
          </a:p>
          <a:p>
            <a:r>
              <a:rPr lang="ru-RU" sz="2400" b="1" dirty="0"/>
              <a:t>п</a:t>
            </a:r>
            <a:r>
              <a:rPr lang="ru-RU" sz="2400" b="1" dirty="0" smtClean="0"/>
              <a:t>оведение головой. Я ещё не знаю, что мы должны</a:t>
            </a:r>
          </a:p>
          <a:p>
            <a:r>
              <a:rPr lang="ru-RU" sz="2400" b="1" dirty="0"/>
              <a:t>с</a:t>
            </a:r>
            <a:r>
              <a:rPr lang="ru-RU" sz="2400" b="1" dirty="0" smtClean="0"/>
              <a:t>делать в первую голову (у меня голова идёт</a:t>
            </a:r>
          </a:p>
          <a:p>
            <a:r>
              <a:rPr lang="ru-RU" sz="2400" b="1" dirty="0"/>
              <a:t>к</a:t>
            </a:r>
            <a:r>
              <a:rPr lang="ru-RU" sz="2400" b="1" dirty="0" smtClean="0"/>
              <a:t>ругом), но думаю, что голову вешать не стоит.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13828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516101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«Доскажите словечко».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99792" y="1052736"/>
            <a:ext cx="4371646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Дружнее этих двух ребят</a:t>
            </a:r>
          </a:p>
          <a:p>
            <a:r>
              <a:rPr lang="ru-RU" sz="2400" b="1" dirty="0" smtClean="0"/>
              <a:t>На свете не найдешь.</a:t>
            </a:r>
          </a:p>
          <a:p>
            <a:r>
              <a:rPr lang="ru-RU" sz="2400" b="1" dirty="0" smtClean="0"/>
              <a:t>О них обычно говорят:</a:t>
            </a:r>
          </a:p>
          <a:p>
            <a:r>
              <a:rPr lang="ru-RU" sz="2400" b="1" dirty="0" smtClean="0"/>
              <a:t>Водой …..</a:t>
            </a:r>
          </a:p>
          <a:p>
            <a:endParaRPr lang="ru-RU" sz="2400" b="1" dirty="0"/>
          </a:p>
          <a:p>
            <a:r>
              <a:rPr lang="ru-RU" sz="2400" b="1" dirty="0" smtClean="0"/>
              <a:t>Товарищ твой просит украдкой</a:t>
            </a:r>
          </a:p>
          <a:p>
            <a:r>
              <a:rPr lang="ru-RU" sz="2400" b="1" dirty="0" smtClean="0"/>
              <a:t>Ответы списать из тетрадки.</a:t>
            </a:r>
          </a:p>
          <a:p>
            <a:r>
              <a:rPr lang="ru-RU" sz="2400" b="1" dirty="0" smtClean="0"/>
              <a:t>Не надо! Ведь этим ты другу</a:t>
            </a:r>
          </a:p>
          <a:p>
            <a:r>
              <a:rPr lang="ru-RU" sz="2400" b="1" dirty="0" smtClean="0"/>
              <a:t>Окажешь …..</a:t>
            </a:r>
          </a:p>
          <a:p>
            <a:endParaRPr lang="ru-RU" sz="2400" b="1" dirty="0"/>
          </a:p>
          <a:p>
            <a:r>
              <a:rPr lang="ru-RU" sz="2400" b="1" dirty="0" smtClean="0"/>
              <a:t>Мы исходили городок</a:t>
            </a:r>
          </a:p>
          <a:p>
            <a:r>
              <a:rPr lang="ru-RU" sz="2400" b="1" dirty="0" smtClean="0"/>
              <a:t>Буквально вдоль и …..</a:t>
            </a:r>
          </a:p>
          <a:p>
            <a:r>
              <a:rPr lang="ru-RU" sz="2400" b="1" dirty="0" smtClean="0"/>
              <a:t>И так устали мы в дороге,</a:t>
            </a:r>
          </a:p>
          <a:p>
            <a:r>
              <a:rPr lang="ru-RU" sz="2400" b="1" dirty="0" smtClean="0"/>
              <a:t>Что еле …..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71868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4" y="1340768"/>
            <a:ext cx="62460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/>
              <a:t>МОЛОДЦЫ!!!</a:t>
            </a:r>
            <a:endParaRPr lang="ru-RU" sz="8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852936"/>
            <a:ext cx="3528392" cy="301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52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1353" y="2060847"/>
            <a:ext cx="708341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Фразеологизмы-устойчивые</a:t>
            </a:r>
          </a:p>
          <a:p>
            <a:r>
              <a:rPr lang="ru-RU" sz="4000" b="1" dirty="0"/>
              <a:t>с</a:t>
            </a:r>
            <a:r>
              <a:rPr lang="ru-RU" sz="4000" b="1" dirty="0" smtClean="0"/>
              <a:t>очетания слов, равные по</a:t>
            </a:r>
          </a:p>
          <a:p>
            <a:r>
              <a:rPr lang="ru-RU" sz="4000" b="1" dirty="0"/>
              <a:t>з</a:t>
            </a:r>
            <a:r>
              <a:rPr lang="ru-RU" sz="4000" b="1" dirty="0" smtClean="0"/>
              <a:t>начению либо одному слову, </a:t>
            </a:r>
          </a:p>
          <a:p>
            <a:r>
              <a:rPr lang="ru-RU" sz="4000" b="1" dirty="0"/>
              <a:t>л</a:t>
            </a:r>
            <a:r>
              <a:rPr lang="ru-RU" sz="4000" b="1" dirty="0" smtClean="0"/>
              <a:t>ибо целому предложению.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610196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88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19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50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09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01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9720"/>
            <a:ext cx="7881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«Рисунки-подсказки». Какие фразеологизмы мы употребляем, когда</a:t>
            </a:r>
          </a:p>
          <a:p>
            <a:r>
              <a:rPr lang="ru-RU" sz="2000" b="1" dirty="0"/>
              <a:t>г</a:t>
            </a:r>
            <a:r>
              <a:rPr lang="ru-RU" sz="2000" b="1" dirty="0" smtClean="0"/>
              <a:t>оворим: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401748"/>
            <a:ext cx="66967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1. Об очень большой тесноте в помещении.</a:t>
            </a:r>
          </a:p>
          <a:p>
            <a:r>
              <a:rPr lang="ru-RU" sz="2400" b="1" dirty="0" smtClean="0"/>
              <a:t>2. О первых признаках проявления чего-нибудь</a:t>
            </a:r>
          </a:p>
          <a:p>
            <a:r>
              <a:rPr lang="ru-RU" sz="2400" b="1" dirty="0"/>
              <a:t>х</a:t>
            </a:r>
            <a:r>
              <a:rPr lang="ru-RU" sz="2400" b="1" dirty="0" smtClean="0"/>
              <a:t>орошего, радостного.</a:t>
            </a:r>
          </a:p>
          <a:p>
            <a:r>
              <a:rPr lang="ru-RU" sz="2400" b="1" dirty="0" smtClean="0"/>
              <a:t>3. Об удачливом, счастливом человеке.</a:t>
            </a:r>
          </a:p>
          <a:p>
            <a:r>
              <a:rPr lang="ru-RU" sz="2400" b="1" dirty="0" smtClean="0"/>
              <a:t>4. О состоянии тоски, тревоги, беспокойства.</a:t>
            </a:r>
          </a:p>
          <a:p>
            <a:r>
              <a:rPr lang="ru-RU" sz="2400" b="1" dirty="0" smtClean="0"/>
              <a:t>5. О забывчивости, плохой памяти.</a:t>
            </a:r>
          </a:p>
          <a:p>
            <a:r>
              <a:rPr lang="ru-RU" sz="2400" b="1" dirty="0" smtClean="0"/>
              <a:t>6. О том, кто потерпел неудачу, оказался в неловком, смешном положении.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940" y="860522"/>
            <a:ext cx="1002492" cy="6541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940" y="1509513"/>
            <a:ext cx="981460" cy="7920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940" y="2385181"/>
            <a:ext cx="981460" cy="10801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940" y="3561155"/>
            <a:ext cx="981460" cy="86409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940" y="4454811"/>
            <a:ext cx="981460" cy="93610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940" y="5433811"/>
            <a:ext cx="981460" cy="95620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453774" y="4897788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      Слова для справок: </a:t>
            </a:r>
          </a:p>
          <a:p>
            <a:r>
              <a:rPr lang="ru-RU" b="1" dirty="0" smtClean="0"/>
              <a:t>1. На душе кошки скребут. 2. Сел в галошу.</a:t>
            </a:r>
          </a:p>
          <a:p>
            <a:r>
              <a:rPr lang="ru-RU" b="1" dirty="0" smtClean="0"/>
              <a:t>3. Голова как решето. 4. Яблоку негде упасть.</a:t>
            </a:r>
          </a:p>
          <a:p>
            <a:r>
              <a:rPr lang="ru-RU" b="1" dirty="0" smtClean="0"/>
              <a:t>5. Первая ласточка. 6. В рубашке родился.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33457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0287" y="794652"/>
            <a:ext cx="1088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Что это</a:t>
            </a:r>
            <a:r>
              <a:rPr lang="en-US" sz="2000" b="1" dirty="0" smtClean="0"/>
              <a:t>?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1385601"/>
            <a:ext cx="763798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1. Его вешают, приходя в уныние; его задирают, </a:t>
            </a:r>
          </a:p>
          <a:p>
            <a:r>
              <a:rPr lang="ru-RU" sz="2400" b="1" dirty="0"/>
              <a:t>з</a:t>
            </a:r>
            <a:r>
              <a:rPr lang="ru-RU" sz="2400" b="1" dirty="0" smtClean="0"/>
              <a:t>азнаваясь; его всюду суют, вмешиваясь не в своё</a:t>
            </a:r>
          </a:p>
          <a:p>
            <a:r>
              <a:rPr lang="ru-RU" sz="2400" b="1" dirty="0"/>
              <a:t>д</a:t>
            </a:r>
            <a:r>
              <a:rPr lang="ru-RU" sz="2400" b="1" dirty="0" smtClean="0"/>
              <a:t>ело.</a:t>
            </a:r>
          </a:p>
          <a:p>
            <a:r>
              <a:rPr lang="ru-RU" sz="2400" b="1" dirty="0" smtClean="0"/>
              <a:t>2. Не цветы, а вянут; не ладоши, а ими хлопают,</a:t>
            </a:r>
          </a:p>
          <a:p>
            <a:r>
              <a:rPr lang="ru-RU" sz="2400" b="1" dirty="0"/>
              <a:t>е</a:t>
            </a:r>
            <a:r>
              <a:rPr lang="ru-RU" sz="2400" b="1" dirty="0" smtClean="0"/>
              <a:t>сли чего-то не понимают; не бельё, а их развешивают</a:t>
            </a:r>
          </a:p>
          <a:p>
            <a:r>
              <a:rPr lang="ru-RU" sz="2400" b="1" dirty="0"/>
              <a:t>ч</a:t>
            </a:r>
            <a:r>
              <a:rPr lang="ru-RU" sz="2400" b="1" dirty="0" smtClean="0"/>
              <a:t>резмерно доверчивые люди.</a:t>
            </a:r>
          </a:p>
          <a:p>
            <a:r>
              <a:rPr lang="ru-RU" sz="2400" b="1" dirty="0" smtClean="0"/>
              <a:t>3. Он в голове у легкомысленного, несерьёзного</a:t>
            </a:r>
          </a:p>
          <a:p>
            <a:r>
              <a:rPr lang="ru-RU" sz="2400" b="1" dirty="0"/>
              <a:t>ч</a:t>
            </a:r>
            <a:r>
              <a:rPr lang="ru-RU" sz="2400" b="1" dirty="0" smtClean="0"/>
              <a:t>еловека; его советуют искать в поле, когда кто-нибудь</a:t>
            </a:r>
          </a:p>
          <a:p>
            <a:r>
              <a:rPr lang="ru-RU" sz="2400" b="1" dirty="0"/>
              <a:t>б</a:t>
            </a:r>
            <a:r>
              <a:rPr lang="ru-RU" sz="2400" b="1" dirty="0" smtClean="0"/>
              <a:t>есследно исчез; на него бросают слова и деньги, кто</a:t>
            </a:r>
          </a:p>
          <a:p>
            <a:r>
              <a:rPr lang="ru-RU" sz="2400" b="1" dirty="0"/>
              <a:t>и</a:t>
            </a:r>
            <a:r>
              <a:rPr lang="ru-RU" sz="2400" b="1" dirty="0" smtClean="0"/>
              <a:t>х не ценит.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74370" y="557247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Слова для справок: уши, ветер, нос.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130150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475</Words>
  <Application>Microsoft Office PowerPoint</Application>
  <PresentationFormat>Экран (4:3)</PresentationFormat>
  <Paragraphs>83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Helga</dc:creator>
  <cp:lastModifiedBy>1</cp:lastModifiedBy>
  <cp:revision>44</cp:revision>
  <dcterms:created xsi:type="dcterms:W3CDTF">2015-03-10T19:11:41Z</dcterms:created>
  <dcterms:modified xsi:type="dcterms:W3CDTF">2016-03-31T18:36:17Z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