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0" r:id="rId4"/>
    <p:sldId id="271" r:id="rId5"/>
    <p:sldId id="257" r:id="rId6"/>
    <p:sldId id="258" r:id="rId7"/>
    <p:sldId id="259" r:id="rId8"/>
    <p:sldId id="267" r:id="rId9"/>
    <p:sldId id="260" r:id="rId10"/>
    <p:sldId id="261" r:id="rId11"/>
    <p:sldId id="262" r:id="rId12"/>
    <p:sldId id="263" r:id="rId13"/>
    <p:sldId id="264" r:id="rId14"/>
    <p:sldId id="268" r:id="rId15"/>
    <p:sldId id="266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58" autoAdjust="0"/>
  </p:normalViewPr>
  <p:slideViewPr>
    <p:cSldViewPr>
      <p:cViewPr varScale="1">
        <p:scale>
          <a:sx n="69" d="100"/>
          <a:sy n="69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685800" y="548681"/>
            <a:ext cx="7772400" cy="187220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6149" name="Picture 5" descr="C:\Users\пк\Downloads\mota_ru_982403-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00298" y="357166"/>
            <a:ext cx="56436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Кто строит город?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550070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000" b="1" dirty="0" smtClean="0"/>
              <a:t>Презентацию подготовила </a:t>
            </a:r>
          </a:p>
          <a:p>
            <a:pPr>
              <a:buNone/>
            </a:pPr>
            <a:r>
              <a:rPr lang="ru-RU" sz="2000" b="1" dirty="0" err="1" smtClean="0"/>
              <a:t>Ф.Т.Урасимова</a:t>
            </a:r>
            <a:r>
              <a:rPr lang="ru-RU" sz="2000" b="1" dirty="0" smtClean="0"/>
              <a:t>, учитель-логопед</a:t>
            </a:r>
          </a:p>
          <a:p>
            <a:pPr>
              <a:buNone/>
            </a:pPr>
            <a:r>
              <a:rPr lang="ru-RU" sz="2000" b="1" dirty="0" smtClean="0"/>
              <a:t>МБДОУ детский сад №19 «Радость»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2877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ownloads\crane-pintoy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428736"/>
            <a:ext cx="1529268" cy="211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428992" y="2214554"/>
            <a:ext cx="1122424" cy="165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357818" y="1928802"/>
            <a:ext cx="864096" cy="740684"/>
          </a:xfrm>
          <a:prstGeom prst="triangle">
            <a:avLst>
              <a:gd name="adj" fmla="val 52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пк\Downloads\kirpi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1643050"/>
            <a:ext cx="1440159" cy="1135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4143372" y="5286388"/>
            <a:ext cx="1122424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572132" y="5214950"/>
            <a:ext cx="864096" cy="8172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пк\Downloads\0_5d65d_a42bd58f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500570"/>
            <a:ext cx="1944216" cy="1656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85786" y="785794"/>
            <a:ext cx="45005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Составь предложения 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3929066"/>
            <a:ext cx="3009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Распространи предложение.</a:t>
            </a:r>
            <a:endParaRPr lang="ru-RU" dirty="0"/>
          </a:p>
        </p:txBody>
      </p:sp>
      <p:pic>
        <p:nvPicPr>
          <p:cNvPr id="6146" name="Picture 2" descr="http://xn--80adcef4ab3cel1hc.xn--p1ai/uploads/19981632-handyman-carpenter-white-stock-photo-carto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429132"/>
            <a:ext cx="1484285" cy="1607494"/>
          </a:xfrm>
          <a:prstGeom prst="rect">
            <a:avLst/>
          </a:prstGeom>
          <a:noFill/>
        </p:spPr>
      </p:pic>
      <p:sp>
        <p:nvSpPr>
          <p:cNvPr id="13" name="Равнобедренный треугольник 12"/>
          <p:cNvSpPr/>
          <p:nvPr/>
        </p:nvSpPr>
        <p:spPr>
          <a:xfrm>
            <a:off x="857224" y="5214950"/>
            <a:ext cx="864096" cy="8172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21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ownloads\154591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500570"/>
            <a:ext cx="1368152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\Downloads\1776148ic1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285861"/>
            <a:ext cx="2928958" cy="20717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928926" y="5357826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C:\Users\пк\Downloads\0_5d65d_a42bd58f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4643446"/>
            <a:ext cx="1224524" cy="1557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к\Downloads\10602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4643446"/>
            <a:ext cx="2376264" cy="1392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к\Downloads\0_4bb69_ef211174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214422"/>
            <a:ext cx="3312367" cy="2143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5786" y="500042"/>
            <a:ext cx="4801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Каким инструментом пользуется  маляр?</a:t>
            </a:r>
            <a:endParaRPr lang="ru-RU" sz="2000" b="1" dirty="0"/>
          </a:p>
        </p:txBody>
      </p:sp>
      <p:pic>
        <p:nvPicPr>
          <p:cNvPr id="6148" name="Picture 4" descr="http://900igr.net/datas/chtenie/Alfavit-4.files/0012-012-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5286388"/>
            <a:ext cx="666754" cy="50006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357290" y="3929066"/>
            <a:ext cx="2412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Составь предложение.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13199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:\Users\пк\Downloads\PROJIMG4d419b9a20859_ory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5143512"/>
            <a:ext cx="2571768" cy="15021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пк\Downloads\46112651_masters_photoshop_from_china0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31677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к\Downloads\17_sb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929066"/>
            <a:ext cx="4032448" cy="27363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12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Играем, строим</a:t>
            </a:r>
            <a:endParaRPr lang="ru-RU" sz="2400" b="1" dirty="0"/>
          </a:p>
        </p:txBody>
      </p:sp>
      <p:pic>
        <p:nvPicPr>
          <p:cNvPr id="10" name="Picture 2" descr="C:\Users\пк\Downloads\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214422"/>
            <a:ext cx="8496944" cy="531092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8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ownloads\House-Vector-Ic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672408" cy="25922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380278" y="3512521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ru-RU" b="1" i="1" dirty="0"/>
              <a:t>СТРОИМ ДОМ  </a:t>
            </a:r>
            <a:r>
              <a:rPr lang="ru-RU" i="1" dirty="0"/>
              <a:t>(речь с движениями).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077072"/>
            <a:ext cx="798036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пк\Downloads\4aed21bac0a921f5286ac87ffd1_pre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7686" y="357166"/>
            <a:ext cx="4248472" cy="25717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8318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Мечтаем  о  городе   будущего</a:t>
            </a:r>
            <a:endParaRPr lang="ru-RU" sz="2400" b="1" dirty="0"/>
          </a:p>
        </p:txBody>
      </p:sp>
      <p:pic>
        <p:nvPicPr>
          <p:cNvPr id="10242" name="Picture 2" descr="C:\Users\пк\Downloads\1208015021_future_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214422"/>
            <a:ext cx="8352928" cy="531092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172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mayli.ru/data/smiles/nadpisia-8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14488"/>
            <a:ext cx="450059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000108"/>
            <a:ext cx="67866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/>
              <a:t>Презентация  предназначена</a:t>
            </a:r>
          </a:p>
          <a:p>
            <a:pPr>
              <a:buNone/>
            </a:pPr>
            <a:r>
              <a:rPr lang="ru-RU" sz="2000" b="1" dirty="0" smtClean="0"/>
              <a:t>для детей старшего дошкольного возраста</a:t>
            </a:r>
          </a:p>
          <a:p>
            <a:pPr>
              <a:buNone/>
            </a:pPr>
            <a:r>
              <a:rPr lang="ru-RU" sz="2000" b="1" dirty="0" smtClean="0"/>
              <a:t>с  нарушениями речи. </a:t>
            </a:r>
          </a:p>
          <a:p>
            <a:pPr>
              <a:buNone/>
            </a:pPr>
            <a:r>
              <a:rPr lang="ru-RU" sz="2000" b="1" dirty="0" smtClean="0"/>
              <a:t> Может быть  использована  логопедами, </a:t>
            </a:r>
          </a:p>
          <a:p>
            <a:pPr>
              <a:buNone/>
            </a:pPr>
            <a:r>
              <a:rPr lang="ru-RU" sz="2000" b="1" dirty="0" smtClean="0"/>
              <a:t>дефектологами, воспитателями</a:t>
            </a:r>
          </a:p>
          <a:p>
            <a:pPr>
              <a:buNone/>
            </a:pPr>
            <a:r>
              <a:rPr lang="ru-RU" sz="2000" b="1" dirty="0" smtClean="0"/>
              <a:t> во фронтальной и </a:t>
            </a:r>
          </a:p>
          <a:p>
            <a:pPr>
              <a:buNone/>
            </a:pPr>
            <a:r>
              <a:rPr lang="ru-RU" sz="2000" b="1" dirty="0" smtClean="0"/>
              <a:t>индивидуальной работе при изучении </a:t>
            </a:r>
          </a:p>
          <a:p>
            <a:pPr>
              <a:buNone/>
            </a:pPr>
            <a:r>
              <a:rPr lang="ru-RU" sz="2000" b="1" dirty="0" smtClean="0"/>
              <a:t>лексических тем:</a:t>
            </a:r>
          </a:p>
          <a:p>
            <a:pPr>
              <a:buNone/>
            </a:pPr>
            <a:r>
              <a:rPr lang="ru-RU" sz="2000" b="1" dirty="0" smtClean="0"/>
              <a:t>«Профессии», «Дом и его части», </a:t>
            </a:r>
          </a:p>
          <a:p>
            <a:pPr>
              <a:buNone/>
            </a:pPr>
            <a:r>
              <a:rPr lang="ru-RU" sz="2000" b="1" dirty="0" smtClean="0"/>
              <a:t>«Транспорт», а также при составлении </a:t>
            </a:r>
          </a:p>
          <a:p>
            <a:pPr>
              <a:buNone/>
            </a:pPr>
            <a:r>
              <a:rPr lang="ru-RU" sz="2000" b="1" dirty="0" smtClean="0"/>
              <a:t>предложений</a:t>
            </a:r>
            <a:r>
              <a:rPr lang="en-US" sz="2000" b="1" dirty="0" smtClean="0"/>
              <a:t> </a:t>
            </a:r>
            <a:r>
              <a:rPr lang="ru-RU" sz="2000" b="1" dirty="0" smtClean="0"/>
              <a:t> и </a:t>
            </a:r>
            <a:r>
              <a:rPr lang="ru-RU" sz="2000" b="1" smtClean="0"/>
              <a:t>творческого рассказа.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85728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    </a:t>
            </a:r>
            <a:r>
              <a:rPr lang="ru-RU" sz="2400" b="1" dirty="0" smtClean="0"/>
              <a:t>Строительные профессии</a:t>
            </a:r>
            <a:endParaRPr lang="ru-RU" sz="2400" b="1" dirty="0"/>
          </a:p>
        </p:txBody>
      </p:sp>
      <p:pic>
        <p:nvPicPr>
          <p:cNvPr id="13314" name="Picture 2" descr="http://bigslide.ru/images/7/6167/960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1911333" cy="143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318" name="Picture 6" descr="http://grodnonews.by/upload/iblock/2f6/2f67397acd8b1263f84acf34ec53d8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928670"/>
            <a:ext cx="1785950" cy="1399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320" name="Picture 8" descr="http://all4design.ru/uploads/images/Professions,%20work,%20business/preview/Professions,%20work,%20business_11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928670"/>
            <a:ext cx="1785950" cy="1357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322" name="Picture 10" descr="http://cliparts.co/cliparts/yTk/KEp/yTkKEprp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00504"/>
            <a:ext cx="2000264" cy="15716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324" name="Picture 12" descr="http://s15.buyreklama.ru/velikij-novgorod/photos/34145138/02b23e9187e0627eeaa849b7eef42f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4000504"/>
            <a:ext cx="1902393" cy="1500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326" name="Picture 14" descr="http://2s2b.ru/upload/normal/ekaterinburg-uslugi_elektrika_-_bystro_kachestvenno_757093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000504"/>
            <a:ext cx="1857388" cy="1428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000100" y="2428868"/>
            <a:ext cx="1199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каменщик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5643578"/>
            <a:ext cx="987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плотник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2428868"/>
            <a:ext cx="1389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кровельщик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072330" y="5500702"/>
            <a:ext cx="106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электрик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71934" y="5572140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сварщик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72330" y="2357430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маляр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357166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Строительная техника</a:t>
            </a:r>
            <a:endParaRPr lang="ru-RU" sz="2400" b="1" dirty="0"/>
          </a:p>
        </p:txBody>
      </p:sp>
      <p:pic>
        <p:nvPicPr>
          <p:cNvPr id="27650" name="Picture 2" descr="http://artgrafica.net/uploads/posts/2011-08/1313424228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28680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ownloads\17543_13926456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214422"/>
            <a:ext cx="5857916" cy="22584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к\Downloads\17543_139264564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57" t="21148" r="58131" b="37403"/>
          <a:stretch/>
        </p:blipFill>
        <p:spPr bwMode="auto">
          <a:xfrm>
            <a:off x="827585" y="5801488"/>
            <a:ext cx="1458399" cy="7580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ownloads\05_09_bauma_heusser_jc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3" y="4357694"/>
            <a:ext cx="1258019" cy="9435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707904" y="4878110"/>
            <a:ext cx="1224136" cy="157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707904" y="6146419"/>
            <a:ext cx="1278200" cy="16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пк\Downloads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0570"/>
            <a:ext cx="1544089" cy="8006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57224" y="357166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Составь предложения по картинке.</a:t>
            </a:r>
          </a:p>
          <a:p>
            <a:r>
              <a:rPr lang="ru-RU" sz="2000" dirty="0" smtClean="0"/>
              <a:t>Используй схему предложения.</a:t>
            </a:r>
            <a:endParaRPr lang="ru-RU" sz="2000" dirty="0"/>
          </a:p>
        </p:txBody>
      </p:sp>
      <p:pic>
        <p:nvPicPr>
          <p:cNvPr id="11266" name="Picture 2" descr="http://snabjenia.ru/wp-content/uploads/2015/10/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5715016"/>
            <a:ext cx="1714512" cy="851878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143108" y="4000504"/>
            <a:ext cx="7143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00430" y="4000504"/>
            <a:ext cx="6429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786314" y="4000504"/>
            <a:ext cx="7143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035951" y="3893347"/>
            <a:ext cx="214314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929322" y="4000504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794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ownloads\3c5145f67f4560f38afc7cc115125f31_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214422"/>
            <a:ext cx="3214140" cy="20675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Downloads\phoca_thumb_l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214422"/>
            <a:ext cx="3171188" cy="20506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987825" y="5741976"/>
            <a:ext cx="1224136" cy="201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4932040" y="5495977"/>
            <a:ext cx="746376" cy="693650"/>
          </a:xfrm>
          <a:prstGeom prst="triangle">
            <a:avLst>
              <a:gd name="adj" fmla="val 48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пк\Downloads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5394250"/>
            <a:ext cx="1656185" cy="1027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ownloads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3645024"/>
            <a:ext cx="1656184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4884477" y="4084258"/>
            <a:ext cx="1224136" cy="201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пк\Downloads\i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45025"/>
            <a:ext cx="1008112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пк\Downloads\i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5214950"/>
            <a:ext cx="1008112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14348" y="500042"/>
            <a:ext cx="4127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Составь предложения по картинке.</a:t>
            </a:r>
          </a:p>
        </p:txBody>
      </p:sp>
    </p:spTree>
    <p:extLst>
      <p:ext uri="{BB962C8B-B14F-4D97-AF65-F5344CB8AC3E}">
        <p14:creationId xmlns="" xmlns:p14="http://schemas.microsoft.com/office/powerpoint/2010/main" val="42825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ownload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65" y="394342"/>
            <a:ext cx="3645071" cy="61926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к\Downloads\1333951242_d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4032448" cy="22939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к\Downloads\i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4342"/>
            <a:ext cx="4464495" cy="36107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74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>
            <a:off x="3500430" y="5000636"/>
            <a:ext cx="1224136" cy="157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786182" y="2143116"/>
            <a:ext cx="1224136" cy="157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Users\пк\Downloads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571612"/>
            <a:ext cx="1804753" cy="1375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>
            <a:off x="1000100" y="5143512"/>
            <a:ext cx="671895" cy="524080"/>
          </a:xfrm>
          <a:prstGeom prst="triangle">
            <a:avLst>
              <a:gd name="adj" fmla="val 51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C:\Users\пк\Downloads\steny_iz_kirpic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2160240" cy="16368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galerey-room.ru/images/043026_141757022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428736"/>
            <a:ext cx="1000132" cy="1498325"/>
          </a:xfrm>
          <a:prstGeom prst="rect">
            <a:avLst/>
          </a:prstGeom>
          <a:noFill/>
        </p:spPr>
      </p:pic>
      <p:pic>
        <p:nvPicPr>
          <p:cNvPr id="12" name="Picture 2" descr="http://galerey-room.ru/images/043026_141757022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429132"/>
            <a:ext cx="1000132" cy="14983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57224" y="714356"/>
            <a:ext cx="4071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Составь предложение.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3643314"/>
            <a:ext cx="3009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Распространи предложение.</a:t>
            </a:r>
            <a:endParaRPr lang="ru-RU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214942" y="5143512"/>
            <a:ext cx="671895" cy="524080"/>
          </a:xfrm>
          <a:prstGeom prst="triangle">
            <a:avLst>
              <a:gd name="adj" fmla="val 51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12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ownloads\2189m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28604"/>
            <a:ext cx="3247200" cy="24796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к\Downloads\1307225233_212878031_1---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4143380"/>
            <a:ext cx="3071834" cy="22236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ownloads\i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714752"/>
            <a:ext cx="2878611" cy="244827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к\Downloads\i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500043"/>
            <a:ext cx="3641628" cy="24288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1472" y="3429000"/>
            <a:ext cx="4949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Каким инструментом пользуется плотник?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2440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136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Играем, строим</vt:lpstr>
      <vt:lpstr>Слайд 14</vt:lpstr>
      <vt:lpstr>Мечтаем  о  городе   будущего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67</cp:revision>
  <dcterms:modified xsi:type="dcterms:W3CDTF">2016-03-27T04:54:14Z</dcterms:modified>
</cp:coreProperties>
</file>