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0" r:id="rId15"/>
    <p:sldId id="275" r:id="rId16"/>
    <p:sldId id="271" r:id="rId17"/>
    <p:sldId id="276" r:id="rId18"/>
    <p:sldId id="272" r:id="rId19"/>
    <p:sldId id="277" r:id="rId20"/>
    <p:sldId id="268" r:id="rId21"/>
    <p:sldId id="278" r:id="rId22"/>
    <p:sldId id="273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55E85E-45F3-44BA-81F7-C17A2C86B1B6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6593C7-C9E0-4483-B235-FF1764BD2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6F1E31-08E5-41ED-AA9E-C94FF19478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CA028-AEC0-4C2A-98D5-40E861DBD8DE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027B-E981-4DA3-B8DD-F08902631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A45EA-D3DE-4458-91F5-4CEEA29325C3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5A62-73FE-4CA0-9248-7740EB086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5B2C-65DB-4F79-8154-732BCBF9044D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87EB6-F921-4DB8-8D32-A74FE0A75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BDAC-A49F-4FF1-8E44-A24FF9BB90CE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E63B-B895-4A52-8E15-A47123D24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BFC7A-46C5-45E3-AB14-FB82BE5F3F85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AEF1-22BA-450C-BF67-F4D55696D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34E7-DD8A-4818-A30B-8B0D72808726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0B0D-C35C-4DD5-B9CE-C3E3A58AA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E8972-1654-4481-8097-497EF21AEF03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23613-024A-4C54-8A7F-86F72E6E8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C2B43-D33A-431E-B02A-B9E1533252B6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5E2B-D4EF-4DD2-97CF-C0D4A2F66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B961E-A6C2-4756-B539-8A3FE2F8CC7E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0A50A-EA13-4FE7-9284-BA7F8C858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661B-0A53-4AF4-A843-0C1D73EF23EF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262BB-4DE7-4304-BF24-72E160077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C188-7C92-4062-801F-E0E899782EB8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0FFB-0258-4D69-8108-62D2136F8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BEB895-15C7-44DC-84FC-EDCDFBC06DF4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935F33-9375-420D-9626-59E950607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8" descr="schoolhous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ia.osoko.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5ballov.qip.ru/test/gia/" TargetMode="External"/><Relationship Id="rId5" Type="http://schemas.openxmlformats.org/officeDocument/2006/relationships/hyperlink" Target="http://www.gia9.ru/" TargetMode="External"/><Relationship Id="rId4" Type="http://schemas.openxmlformats.org/officeDocument/2006/relationships/hyperlink" Target="http://www.edu.ru/moodl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6629400" cy="2819400"/>
          </a:xfrm>
        </p:spPr>
        <p:txBody>
          <a:bodyPr/>
          <a:lstStyle/>
          <a:p>
            <a:r>
              <a:rPr lang="ru-RU" sz="9600" b="1" dirty="0" smtClean="0">
                <a:solidFill>
                  <a:srgbClr val="E46C0A"/>
                </a:solidFill>
              </a:rPr>
              <a:t>ГИА-2013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495800"/>
            <a:ext cx="5257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Родительское собрание в 9 </a:t>
            </a:r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0070C0"/>
                </a:solidFill>
              </a:rPr>
              <a:t>В</a:t>
            </a:r>
            <a:r>
              <a:rPr lang="ru-RU" b="1" dirty="0" smtClean="0">
                <a:solidFill>
                  <a:srgbClr val="0070C0"/>
                </a:solidFill>
              </a:rPr>
              <a:t>» </a:t>
            </a:r>
            <a:r>
              <a:rPr lang="ru-RU" b="1" dirty="0" smtClean="0">
                <a:solidFill>
                  <a:srgbClr val="0070C0"/>
                </a:solidFill>
              </a:rPr>
              <a:t>классе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МАОУ гимназия №5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b="1" dirty="0" smtClean="0"/>
              <a:t>		Советуем перед экзаменом ознакомиться с </a:t>
            </a:r>
            <a:r>
              <a:rPr lang="ru-RU" sz="1600" b="1" dirty="0" smtClean="0">
                <a:solidFill>
                  <a:srgbClr val="FF0000"/>
                </a:solidFill>
              </a:rPr>
              <a:t>демонстрационными вариантами</a:t>
            </a:r>
            <a:r>
              <a:rPr lang="ru-RU" sz="1600" b="1" dirty="0" smtClean="0"/>
              <a:t>, изучить все содержащиеся в них </a:t>
            </a:r>
            <a:r>
              <a:rPr lang="ru-RU" sz="1600" b="1" dirty="0" smtClean="0">
                <a:solidFill>
                  <a:srgbClr val="00B0F0"/>
                </a:solidFill>
              </a:rPr>
              <a:t>инструкции</a:t>
            </a:r>
            <a:r>
              <a:rPr lang="ru-RU" sz="1600" b="1" dirty="0" smtClean="0"/>
              <a:t>, чтобы хорошо понимать, </a:t>
            </a:r>
            <a:r>
              <a:rPr lang="ru-RU" sz="1600" b="1" dirty="0" smtClean="0">
                <a:solidFill>
                  <a:srgbClr val="00B0F0"/>
                </a:solidFill>
              </a:rPr>
              <a:t>сколько времени отведено на работу, в каком порядке выполнять задания, как записывать ответы</a:t>
            </a:r>
            <a:r>
              <a:rPr lang="ru-RU" sz="1600" b="1" dirty="0" smtClean="0"/>
              <a:t>.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		Еще одной основой подготовки к ГИА может стать </a:t>
            </a:r>
            <a:r>
              <a:rPr lang="ru-RU" sz="1600" b="1" dirty="0" smtClean="0">
                <a:solidFill>
                  <a:srgbClr val="FF0000"/>
                </a:solidFill>
              </a:rPr>
              <a:t>кодификатор</a:t>
            </a:r>
            <a:r>
              <a:rPr lang="ru-RU" sz="1600" b="1" dirty="0" smtClean="0"/>
              <a:t> проверяемых элементов содержания: он содержит </a:t>
            </a:r>
            <a:r>
              <a:rPr lang="ru-RU" sz="1600" b="1" dirty="0" smtClean="0">
                <a:solidFill>
                  <a:srgbClr val="00B0F0"/>
                </a:solidFill>
              </a:rPr>
              <a:t>перечень тем, по которым могут быть сформулированы задания.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		Любые </a:t>
            </a:r>
            <a:r>
              <a:rPr lang="ru-RU" sz="1600" b="1" dirty="0" smtClean="0">
                <a:solidFill>
                  <a:srgbClr val="FF0000"/>
                </a:solidFill>
              </a:rPr>
              <a:t>сборники тренировочных заданий </a:t>
            </a:r>
            <a:r>
              <a:rPr lang="ru-RU" sz="1600" b="1" dirty="0" smtClean="0"/>
              <a:t>или вариантов могут играть в подготовке только вспомогательную роль.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			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Успешной сдаче ГИА помогает и правильный 			психологический настрой, уверенность в своих силах.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Демонстрационные версии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http://www.fipi.ru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http://www.fipi.ru/view/sections/227/docs/628.html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246" y="1089926"/>
            <a:ext cx="5127354" cy="518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Перевод баллов в оценку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6853325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5562600" cy="136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133600"/>
            <a:ext cx="4876800" cy="313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257799"/>
            <a:ext cx="4800600" cy="11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Перевод баллов в оценку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98005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Обществознание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502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743200"/>
            <a:ext cx="5598226" cy="374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r>
              <a:rPr lang="ru-RU" dirty="0" smtClean="0"/>
              <a:t>Перевод баллов в оценку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7086600" cy="328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560717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648200"/>
            <a:ext cx="648922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Перевод баллов в оценку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934200" cy="324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Допуск к экзаменам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5259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К ГИА-2012 выпускников 9-х классов допускаются:</a:t>
            </a:r>
          </a:p>
          <a:p>
            <a:pPr>
              <a:buNone/>
            </a:pPr>
            <a:endParaRPr lang="ru-RU" sz="1600" b="1" dirty="0" smtClean="0"/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выпускники 9-х классов ОУ РФ, имеющие </a:t>
            </a:r>
            <a:r>
              <a:rPr lang="ru-RU" sz="1600" b="1" dirty="0" smtClean="0">
                <a:solidFill>
                  <a:srgbClr val="0070C0"/>
                </a:solidFill>
              </a:rPr>
              <a:t>годовые отметки по всем </a:t>
            </a:r>
            <a:r>
              <a:rPr lang="ru-RU" sz="1600" b="1" dirty="0" smtClean="0"/>
              <a:t>общеобразовательным </a:t>
            </a:r>
            <a:r>
              <a:rPr lang="ru-RU" sz="1600" b="1" dirty="0" smtClean="0">
                <a:solidFill>
                  <a:srgbClr val="0070C0"/>
                </a:solidFill>
              </a:rPr>
              <a:t>предметам</a:t>
            </a:r>
            <a:r>
              <a:rPr lang="ru-RU" sz="1600" b="1" dirty="0" smtClean="0"/>
              <a:t> учебного плана за 9 класс </a:t>
            </a:r>
            <a:r>
              <a:rPr lang="ru-RU" sz="1600" b="1" dirty="0" smtClean="0">
                <a:solidFill>
                  <a:srgbClr val="FF0000"/>
                </a:solidFill>
              </a:rPr>
              <a:t>не ниже удовлетворительных</a:t>
            </a:r>
            <a:r>
              <a:rPr lang="ru-RU" sz="1600" b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/>
              <a:t>обучающиеся, имеющие </a:t>
            </a:r>
            <a:r>
              <a:rPr lang="ru-RU" sz="1600" b="1" dirty="0" smtClean="0">
                <a:solidFill>
                  <a:srgbClr val="0070C0"/>
                </a:solidFill>
              </a:rPr>
              <a:t>неудовлетворительную годовую отметку по одному предмету </a:t>
            </a:r>
            <a:r>
              <a:rPr lang="ru-RU" sz="1600" b="1" dirty="0" smtClean="0"/>
              <a:t>учебного плана за 9 класс </a:t>
            </a:r>
            <a:r>
              <a:rPr lang="ru-RU" sz="1600" b="1" dirty="0" smtClean="0">
                <a:solidFill>
                  <a:srgbClr val="FF0000"/>
                </a:solidFill>
              </a:rPr>
              <a:t>с обязательной сдачей экзамена ГИА</a:t>
            </a:r>
            <a:r>
              <a:rPr lang="ru-RU" sz="1600" b="1" dirty="0" smtClean="0"/>
              <a:t> в новой форме </a:t>
            </a:r>
            <a:r>
              <a:rPr lang="ru-RU" sz="1600" b="1" dirty="0" smtClean="0">
                <a:solidFill>
                  <a:srgbClr val="FF0000"/>
                </a:solidFill>
              </a:rPr>
              <a:t>по этому предмету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Английский язык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47910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191000"/>
            <a:ext cx="457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800600"/>
            <a:ext cx="476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r>
              <a:rPr lang="ru-RU" dirty="0" smtClean="0"/>
              <a:t>Перевод баллов в оценку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441606" cy="359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ОБЖ, </a:t>
            </a:r>
            <a:r>
              <a:rPr lang="ru-RU" dirty="0" err="1" smtClean="0"/>
              <a:t>кубановедение</a:t>
            </a:r>
            <a:r>
              <a:rPr lang="ru-RU" dirty="0" smtClean="0"/>
              <a:t>, физкультура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Полезные ссылки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Официальная информация, демоверсии</a:t>
            </a:r>
          </a:p>
          <a:p>
            <a:r>
              <a:rPr lang="en-US" sz="2400" dirty="0" smtClean="0">
                <a:hlinkClick r:id="rId2"/>
              </a:rPr>
              <a:t>http://www.fipi.ru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http://gia.osoko.ru/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http://www.edu.ru/moodle/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Бесплатные </a:t>
            </a:r>
            <a:r>
              <a:rPr lang="en-US" sz="2400" dirty="0" smtClean="0">
                <a:solidFill>
                  <a:srgbClr val="FF0000"/>
                </a:solidFill>
              </a:rPr>
              <a:t>on-line </a:t>
            </a:r>
            <a:r>
              <a:rPr lang="ru-RU" sz="2400" dirty="0" smtClean="0">
                <a:solidFill>
                  <a:srgbClr val="FF0000"/>
                </a:solidFill>
              </a:rPr>
              <a:t>тесты</a:t>
            </a:r>
          </a:p>
          <a:p>
            <a:r>
              <a:rPr lang="en-US" sz="2400" dirty="0" smtClean="0">
                <a:solidFill>
                  <a:srgbClr val="FF0000"/>
                </a:solidFill>
                <a:hlinkClick r:id="rId5"/>
              </a:rPr>
              <a:t>http://www.gia9.ru/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  <a:hlinkClick r:id="rId6"/>
              </a:rPr>
              <a:t>http://5ballov.qip.ru/test/gia/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Сроки проведения и расписание </a:t>
            </a:r>
            <a:br>
              <a:rPr lang="ru-RU" dirty="0" smtClean="0"/>
            </a:br>
            <a:r>
              <a:rPr lang="ru-RU" dirty="0" smtClean="0"/>
              <a:t>ГИА-2012 выпускников 9 классов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752600"/>
          <a:ext cx="7010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384"/>
                <a:gridCol w="495401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29 мая (</a:t>
                      </a:r>
                      <a:r>
                        <a:rPr lang="ru-RU" dirty="0" err="1" smtClean="0"/>
                        <a:t>вт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01 июня (</a:t>
                      </a:r>
                      <a:r>
                        <a:rPr lang="ru-RU" dirty="0" err="1" smtClean="0"/>
                        <a:t>пт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обществознание, химия, география, история, физика, биология, иностранные языки,  литература, информатика и ИКТ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05 июня (</a:t>
                      </a:r>
                      <a:r>
                        <a:rPr lang="ru-RU" dirty="0" err="1" smtClean="0"/>
                        <a:t>вт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14 июня (</a:t>
                      </a:r>
                      <a:r>
                        <a:rPr lang="ru-RU" dirty="0" err="1" smtClean="0"/>
                        <a:t>чт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обществознание, химия, география, история, физика, биология, иностранные языки, литература, информатика и ИКТ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16 июня (</a:t>
                      </a:r>
                      <a:r>
                        <a:rPr lang="ru-RU" dirty="0" err="1" smtClean="0"/>
                        <a:t>сб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резерв: русский язык, обществознание, биология, физика, информатика и ИКТ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 июня (</a:t>
                      </a:r>
                      <a:r>
                        <a:rPr lang="ru-RU" dirty="0" err="1" smtClean="0"/>
                        <a:t>пн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резерв: математика, история, химия, литература, география, иностранные языки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КИМ – контрольные измерительные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600" b="1" dirty="0" smtClean="0"/>
              <a:t>		Экзаменационные задания для ГИА выпускников 9 классов – </a:t>
            </a:r>
            <a:r>
              <a:rPr lang="ru-RU" sz="1600" b="1" dirty="0" smtClean="0">
                <a:solidFill>
                  <a:srgbClr val="0070C0"/>
                </a:solidFill>
              </a:rPr>
              <a:t>контрольные измерительные материалы (КИМ) </a:t>
            </a:r>
            <a:r>
              <a:rPr lang="ru-RU" sz="1600" b="1" dirty="0" smtClean="0"/>
              <a:t>– составляют специалисты-предметники ФГНУ ФИПИ, обладающие соответствующей квалификацией (методисты, научные работники, учителя общеобразовательных учреждений и преподаватели учреждений начального, среднего и высшего профессионального образования). В их задачу входит </a:t>
            </a:r>
            <a:r>
              <a:rPr lang="ru-RU" sz="1600" b="1" dirty="0" smtClean="0">
                <a:solidFill>
                  <a:srgbClr val="0070C0"/>
                </a:solidFill>
              </a:rPr>
              <a:t>разработка заданий, составление и доработка вариантов КИМ на каждый год.</a:t>
            </a:r>
            <a:r>
              <a:rPr lang="ru-RU" sz="1600" b="1" dirty="0" smtClean="0"/>
              <a:t> Для этого ежегодно проводится большое количество экспертиз и анализ результатов состоявшихся экзаменов.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		Контролирует всю эту работу </a:t>
            </a:r>
            <a:r>
              <a:rPr lang="ru-RU" sz="1600" b="1" dirty="0" smtClean="0">
                <a:solidFill>
                  <a:srgbClr val="0070C0"/>
                </a:solidFill>
              </a:rPr>
              <a:t>Федеральная служба по 			надзору в сфере образования и науки (</a:t>
            </a:r>
            <a:r>
              <a:rPr lang="ru-RU" sz="1600" b="1" dirty="0" err="1" smtClean="0">
                <a:solidFill>
                  <a:srgbClr val="0070C0"/>
                </a:solidFill>
              </a:rPr>
              <a:t>Рособрнадзор</a:t>
            </a:r>
            <a:r>
              <a:rPr lang="ru-RU" sz="1600" b="1" dirty="0" smtClean="0">
                <a:solidFill>
                  <a:srgbClr val="0070C0"/>
                </a:solidFill>
              </a:rPr>
              <a:t>).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17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	</a:t>
            </a:r>
            <a:r>
              <a:rPr lang="ru-RU" sz="1600" dirty="0" smtClean="0">
                <a:solidFill>
                  <a:srgbClr val="00B050"/>
                </a:solidFill>
              </a:rPr>
              <a:t>Правильное выполнение </a:t>
            </a:r>
            <a:r>
              <a:rPr lang="ru-RU" sz="1600" dirty="0" smtClean="0"/>
              <a:t>каждого из содержащихся в экзаменационной работе </a:t>
            </a:r>
            <a:r>
              <a:rPr lang="ru-RU" sz="1600" dirty="0" smtClean="0">
                <a:solidFill>
                  <a:srgbClr val="0070C0"/>
                </a:solidFill>
              </a:rPr>
              <a:t>заданий с выбором ответа </a:t>
            </a:r>
            <a:r>
              <a:rPr lang="ru-RU" sz="1600" dirty="0" smtClean="0"/>
              <a:t>оценивается </a:t>
            </a:r>
            <a:r>
              <a:rPr lang="ru-RU" sz="1600" dirty="0" smtClean="0">
                <a:solidFill>
                  <a:srgbClr val="FF0000"/>
                </a:solidFill>
              </a:rPr>
              <a:t>1 баллом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        В случае, если выпускник выбрал </a:t>
            </a:r>
            <a:r>
              <a:rPr lang="ru-RU" sz="1600" dirty="0" smtClean="0">
                <a:solidFill>
                  <a:srgbClr val="00B050"/>
                </a:solidFill>
              </a:rPr>
              <a:t>неверный</a:t>
            </a:r>
            <a:r>
              <a:rPr lang="ru-RU" sz="1600" dirty="0" smtClean="0"/>
              <a:t> вариант ответа, </a:t>
            </a:r>
            <a:r>
              <a:rPr lang="ru-RU" sz="1600" dirty="0" smtClean="0">
                <a:solidFill>
                  <a:srgbClr val="00B050"/>
                </a:solidFill>
              </a:rPr>
              <a:t>два или более вариантов </a:t>
            </a:r>
            <a:r>
              <a:rPr lang="ru-RU" sz="1600" dirty="0" smtClean="0"/>
              <a:t>ответа (даже если среди них есть верный) или </a:t>
            </a:r>
            <a:r>
              <a:rPr lang="ru-RU" sz="1600" dirty="0" smtClean="0">
                <a:solidFill>
                  <a:srgbClr val="00B050"/>
                </a:solidFill>
              </a:rPr>
              <a:t>не отметил</a:t>
            </a:r>
            <a:r>
              <a:rPr lang="ru-RU" sz="1600" dirty="0" smtClean="0"/>
              <a:t> никакого варианта, выставляется </a:t>
            </a:r>
            <a:r>
              <a:rPr lang="ru-RU" sz="1600" dirty="0" smtClean="0">
                <a:solidFill>
                  <a:srgbClr val="FF0000"/>
                </a:solidFill>
              </a:rPr>
              <a:t>0 баллов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        </a:t>
            </a:r>
            <a:r>
              <a:rPr lang="ru-RU" sz="1600" dirty="0" smtClean="0">
                <a:solidFill>
                  <a:srgbClr val="00B050"/>
                </a:solidFill>
              </a:rPr>
              <a:t>Правильное выполнение</a:t>
            </a:r>
            <a:r>
              <a:rPr lang="ru-RU" sz="1600" dirty="0" smtClean="0"/>
              <a:t> каждого из </a:t>
            </a:r>
            <a:r>
              <a:rPr lang="ru-RU" sz="1600" dirty="0" smtClean="0">
                <a:solidFill>
                  <a:srgbClr val="0070C0"/>
                </a:solidFill>
              </a:rPr>
              <a:t>заданий с кратким ответом </a:t>
            </a:r>
            <a:r>
              <a:rPr lang="ru-RU" sz="1600" dirty="0" smtClean="0"/>
              <a:t>оценивается в различных предметах </a:t>
            </a:r>
            <a:r>
              <a:rPr lang="ru-RU" sz="1600" dirty="0" smtClean="0">
                <a:solidFill>
                  <a:srgbClr val="FF0000"/>
                </a:solidFill>
              </a:rPr>
              <a:t>1 или более баллом</a:t>
            </a:r>
            <a:r>
              <a:rPr lang="ru-RU" sz="1600" dirty="0" smtClean="0"/>
              <a:t>. Задание с кратким ответом считается выполненным, если ответ записан в той форме, как этого требует содержащаяся в экзаменационной работе инструкция;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        Выполнение </a:t>
            </a:r>
            <a:r>
              <a:rPr lang="ru-RU" sz="1600" dirty="0" smtClean="0">
                <a:solidFill>
                  <a:srgbClr val="0070C0"/>
                </a:solidFill>
              </a:rPr>
              <a:t>заданий с развернутым ответом </a:t>
            </a:r>
            <a:r>
              <a:rPr lang="ru-RU" sz="1600" dirty="0" smtClean="0"/>
              <a:t>оценивается по </a:t>
            </a:r>
            <a:r>
              <a:rPr lang="ru-RU" sz="1600" dirty="0" smtClean="0">
                <a:solidFill>
                  <a:srgbClr val="FF0000"/>
                </a:solidFill>
              </a:rPr>
              <a:t>специальным критериям </a:t>
            </a:r>
            <a:r>
              <a:rPr lang="ru-RU" sz="1600" dirty="0" smtClean="0"/>
              <a:t>специально подготовленными экспертами. С этими критериями можно ознакомиться в разделе «Система оценивания экзаменационной работы» </a:t>
            </a:r>
            <a:r>
              <a:rPr lang="ru-RU" sz="1600" dirty="0" smtClean="0">
                <a:solidFill>
                  <a:srgbClr val="00B050"/>
                </a:solidFill>
              </a:rPr>
              <a:t>демонстрационного варианта по предмету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				</a:t>
            </a:r>
          </a:p>
          <a:p>
            <a:pPr>
              <a:buNone/>
            </a:pPr>
            <a:r>
              <a:rPr lang="ru-RU" sz="1600" dirty="0" smtClean="0"/>
              <a:t>			</a:t>
            </a:r>
            <a:r>
              <a:rPr lang="ru-RU" sz="1600" dirty="0" smtClean="0">
                <a:solidFill>
                  <a:srgbClr val="FF0000"/>
                </a:solidFill>
              </a:rPr>
              <a:t>Баллы за выполнение всех заданий работы суммируются.</a:t>
            </a:r>
          </a:p>
          <a:p>
            <a:pPr>
              <a:buNone/>
            </a:pPr>
            <a:r>
              <a:rPr lang="ru-RU" sz="1600" dirty="0" smtClean="0"/>
              <a:t>                            По каждому предмету устанавливается шкала оценивания 		результатов выполнения экзаменационных работ (от 20 до 45 		баллов) и шкала (на основе рекомендаций ФИПИ) пересчета 			первичных баллов за выполнение экзаменационной 				работы </a:t>
            </a:r>
            <a:r>
              <a:rPr lang="ru-RU" sz="1600" dirty="0" smtClean="0">
                <a:solidFill>
                  <a:srgbClr val="FF0000"/>
                </a:solidFill>
              </a:rPr>
              <a:t>в отметку по пятибалльной шкале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Предметы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1219200" y="1295400"/>
            <a:ext cx="7467600" cy="48307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русский язык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математика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обществознание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история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физика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биология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химия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литература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география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иностранный язык (английский, французский, немецкий, испанский)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информатика и ИКТ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12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70C0"/>
                </a:solidFill>
              </a:rPr>
              <a:t>		</a:t>
            </a:r>
            <a:r>
              <a:rPr lang="ru-RU" sz="1400" b="1" dirty="0" smtClean="0">
                <a:solidFill>
                  <a:srgbClr val="0070C0"/>
                </a:solidFill>
              </a:rPr>
              <a:t>Участники ГИА-2012 обязаны сдать </a:t>
            </a:r>
            <a:r>
              <a:rPr lang="ru-RU" sz="1400" b="1" dirty="0" smtClean="0">
                <a:solidFill>
                  <a:srgbClr val="FF0000"/>
                </a:solidFill>
              </a:rPr>
              <a:t>не менее 4 экзаменов</a:t>
            </a:r>
            <a:r>
              <a:rPr lang="ru-RU" sz="1400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B050"/>
                </a:solidFill>
              </a:rPr>
              <a:t>			</a:t>
            </a:r>
            <a:r>
              <a:rPr lang="ru-RU" sz="1400" b="1" dirty="0" smtClean="0">
                <a:solidFill>
                  <a:srgbClr val="00B050"/>
                </a:solidFill>
              </a:rPr>
              <a:t>по русскому языку и математике (обязательные предметы);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B050"/>
                </a:solidFill>
              </a:rPr>
              <a:t>			</a:t>
            </a:r>
            <a:r>
              <a:rPr lang="ru-RU" sz="1400" b="1" dirty="0" smtClean="0">
                <a:solidFill>
                  <a:srgbClr val="00B050"/>
                </a:solidFill>
              </a:rPr>
              <a:t>два экзамена по выбору выпускника из перечня предметов</a:t>
            </a:r>
            <a:r>
              <a:rPr lang="en-US" sz="1400" b="1" dirty="0" smtClean="0">
                <a:solidFill>
                  <a:srgbClr val="00B050"/>
                </a:solidFill>
              </a:rPr>
              <a:t>.</a:t>
            </a:r>
            <a:endParaRPr lang="ru-RU" sz="14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592763"/>
          </a:xfrm>
        </p:spPr>
        <p:txBody>
          <a:bodyPr/>
          <a:lstStyle/>
          <a:p>
            <a:r>
              <a:rPr lang="ru-RU" sz="1600" b="1" dirty="0" smtClean="0"/>
              <a:t>Оценки за экзамен выпускники могут узнать в ОУ, где они обучаются, после того, как работы будут проверены и результаты утверждены.</a:t>
            </a:r>
          </a:p>
          <a:p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Неудовлетворительная оценка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Выпускники 9 классов, получившие на государственной (итоговой) аттестации </a:t>
            </a:r>
            <a:r>
              <a:rPr lang="ru-RU" sz="1600" b="1" dirty="0" smtClean="0">
                <a:solidFill>
                  <a:srgbClr val="FF0000"/>
                </a:solidFill>
              </a:rPr>
              <a:t>не более 2-х неудовлетворительных отметок, допускаются к повторной ГИА по этим предметам.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Повторно ГИА проводится </a:t>
            </a:r>
            <a:r>
              <a:rPr lang="ru-RU" sz="1600" b="1" dirty="0" smtClean="0">
                <a:solidFill>
                  <a:srgbClr val="00B050"/>
                </a:solidFill>
              </a:rPr>
              <a:t>до начала нового учебного года</a:t>
            </a:r>
            <a:r>
              <a:rPr lang="ru-RU" sz="1600" b="1" dirty="0" smtClean="0"/>
              <a:t> в сроки, устанавливаемые органами управления образованием субъектов Российской Федерации.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В условиях апробации в 2012 году </a:t>
            </a:r>
            <a:r>
              <a:rPr lang="ru-RU" sz="1600" b="1" dirty="0" smtClean="0">
                <a:solidFill>
                  <a:srgbClr val="00B050"/>
                </a:solidFill>
              </a:rPr>
              <a:t>форма проведения ГИА повторно </a:t>
            </a:r>
            <a:r>
              <a:rPr lang="ru-RU" sz="1600" b="1" dirty="0" smtClean="0"/>
              <a:t>может быть либо </a:t>
            </a:r>
            <a:r>
              <a:rPr lang="ru-RU" sz="1600" b="1" dirty="0" smtClean="0">
                <a:solidFill>
                  <a:srgbClr val="00B050"/>
                </a:solidFill>
              </a:rPr>
              <a:t>новой, </a:t>
            </a:r>
            <a:r>
              <a:rPr lang="ru-RU" sz="1600" b="1" dirty="0" smtClean="0"/>
              <a:t>либо</a:t>
            </a:r>
            <a:r>
              <a:rPr lang="ru-RU" sz="1600" b="1" dirty="0" smtClean="0">
                <a:solidFill>
                  <a:srgbClr val="00B050"/>
                </a:solidFill>
              </a:rPr>
              <a:t> традиционной </a:t>
            </a:r>
            <a:r>
              <a:rPr lang="ru-RU" sz="1600" b="1" dirty="0" smtClean="0"/>
              <a:t>на выбор ребенка.</a:t>
            </a:r>
            <a:endParaRPr lang="ru-RU" sz="1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Апелляция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52117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Выпускники 9 классов, участвующие ГИА в новой форме, вправе подать апелляцию как по процедуре проведения экзаменов, так и о несогласии с полученными результатами.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Апелляция о нарушении процедуры проведения</a:t>
            </a:r>
            <a:r>
              <a:rPr lang="ru-RU" sz="1600" b="1" dirty="0" smtClean="0"/>
              <a:t> ГИА выпускников 9 классов подается выпускником </a:t>
            </a:r>
            <a:r>
              <a:rPr lang="ru-RU" sz="1600" b="1" dirty="0" smtClean="0">
                <a:solidFill>
                  <a:srgbClr val="FF0000"/>
                </a:solidFill>
              </a:rPr>
              <a:t>в письменной форме </a:t>
            </a:r>
            <a:r>
              <a:rPr lang="ru-RU" sz="1600" b="1" dirty="0" smtClean="0"/>
              <a:t>непосредственно </a:t>
            </a:r>
            <a:r>
              <a:rPr lang="ru-RU" sz="1600" b="1" dirty="0" smtClean="0">
                <a:solidFill>
                  <a:srgbClr val="FF0000"/>
                </a:solidFill>
              </a:rPr>
              <a:t>в день проведения экзамена до выхода из ОУ-ППЭ </a:t>
            </a:r>
            <a:r>
              <a:rPr lang="ru-RU" sz="1600" b="1" dirty="0" smtClean="0"/>
              <a:t>руководителю ОУ-ППЭ.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Выпускник имеет право ознакомиться со своей работой, проверенной экзаменационной комиссией.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В случае </a:t>
            </a:r>
            <a:r>
              <a:rPr lang="ru-RU" sz="1600" b="1" dirty="0" smtClean="0">
                <a:solidFill>
                  <a:srgbClr val="00B050"/>
                </a:solidFill>
              </a:rPr>
              <a:t>несогласия с выставленной отметкой </a:t>
            </a:r>
            <a:r>
              <a:rPr lang="ru-RU" sz="1600" b="1" dirty="0" smtClean="0"/>
              <a:t>следует </a:t>
            </a:r>
            <a:r>
              <a:rPr lang="ru-RU" sz="1600" b="1" dirty="0" smtClean="0">
                <a:solidFill>
                  <a:srgbClr val="FF0000"/>
                </a:solidFill>
              </a:rPr>
              <a:t>в 3-дневный срок </a:t>
            </a:r>
            <a:r>
              <a:rPr lang="ru-RU" sz="1600" b="1" dirty="0" smtClean="0"/>
              <a:t>подать апелляцию </a:t>
            </a:r>
            <a:r>
              <a:rPr lang="ru-RU" sz="1600" b="1" dirty="0" smtClean="0">
                <a:solidFill>
                  <a:srgbClr val="FF0000"/>
                </a:solidFill>
              </a:rPr>
              <a:t>в письменной форме </a:t>
            </a:r>
            <a:r>
              <a:rPr lang="ru-RU" sz="1600" b="1" dirty="0" smtClean="0"/>
              <a:t>в территориальную конфликтную комиссию либо руководителю того ОУ, в котором обучающийся ознакомился с официальными результатами экзамена.</a:t>
            </a:r>
            <a:endParaRPr lang="ru-RU" sz="1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Аттестат и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/>
              <a:t>		Выпускникам 9 классов, прошедшим государственную (итоговую) аттестацию (ГИА), выдается документ государственного образца – </a:t>
            </a:r>
            <a:r>
              <a:rPr lang="ru-RU" sz="1600" b="1" dirty="0" smtClean="0">
                <a:solidFill>
                  <a:srgbClr val="FF0000"/>
                </a:solidFill>
              </a:rPr>
              <a:t>аттестат об основном общем образовании</a:t>
            </a:r>
            <a:r>
              <a:rPr lang="ru-RU" sz="1600" b="1" dirty="0" smtClean="0"/>
              <a:t>.</a:t>
            </a:r>
          </a:p>
          <a:p>
            <a:pPr>
              <a:buNone/>
            </a:pPr>
            <a:r>
              <a:rPr lang="ru-RU" sz="1600" b="1" dirty="0" smtClean="0"/>
              <a:t>		В аттестат выставляются </a:t>
            </a:r>
            <a:r>
              <a:rPr lang="ru-RU" sz="1600" b="1" dirty="0" smtClean="0">
                <a:solidFill>
                  <a:srgbClr val="00B050"/>
                </a:solidFill>
              </a:rPr>
              <a:t>итоговые отметки по предметам</a:t>
            </a:r>
            <a:r>
              <a:rPr lang="ru-RU" sz="1600" b="1" dirty="0" smtClean="0"/>
              <a:t>, которые изучались выпускником в классах второй ступени общего образования. Итоговая отметка определяется </a:t>
            </a:r>
            <a:r>
              <a:rPr lang="ru-RU" sz="1600" b="1" dirty="0" smtClean="0">
                <a:solidFill>
                  <a:srgbClr val="00B050"/>
                </a:solidFill>
              </a:rPr>
              <a:t>на основании годовой и экзаменационной отметки с учетом четвертных или полугодовых отметок</a:t>
            </a:r>
            <a:r>
              <a:rPr lang="ru-RU" sz="1600" b="1" dirty="0" smtClean="0"/>
              <a:t>, а также фактической подготовки выпускника.</a:t>
            </a:r>
          </a:p>
          <a:p>
            <a:pPr>
              <a:buNone/>
            </a:pPr>
            <a:r>
              <a:rPr lang="ru-RU" sz="1600" b="1" dirty="0" smtClean="0"/>
              <a:t>		Учащиеся 9 классов, </a:t>
            </a:r>
            <a:r>
              <a:rPr lang="ru-RU" sz="1600" b="1" dirty="0" smtClean="0">
                <a:solidFill>
                  <a:srgbClr val="FF0000"/>
                </a:solidFill>
              </a:rPr>
              <a:t>не допущенные или не прошедшие ГИА</a:t>
            </a:r>
            <a:r>
              <a:rPr lang="ru-RU" sz="1600" b="1" dirty="0" smtClean="0"/>
              <a:t>, по усмотрению родителей или законных представителей </a:t>
            </a:r>
            <a:r>
              <a:rPr lang="ru-RU" sz="1600" b="1" dirty="0" smtClean="0">
                <a:solidFill>
                  <a:srgbClr val="FF0000"/>
                </a:solidFill>
              </a:rPr>
              <a:t>оставляются на повторное обучение</a:t>
            </a:r>
            <a:r>
              <a:rPr lang="ru-RU" sz="1600" b="1" dirty="0" smtClean="0"/>
              <a:t> или </a:t>
            </a:r>
            <a:r>
              <a:rPr lang="ru-RU" sz="1600" b="1" dirty="0" smtClean="0">
                <a:solidFill>
                  <a:srgbClr val="FF0000"/>
                </a:solidFill>
              </a:rPr>
              <a:t>получают справку об обучении </a:t>
            </a:r>
            <a:r>
              <a:rPr lang="ru-RU" sz="1600" b="1" dirty="0" smtClean="0"/>
              <a:t>установленного образца. Лицам, получившим справку, через год предоставляется право пройти государственную (итоговую) аттестацию в форме экстерната. При этом ранее проходившие ГИА сдают экзамены по тем предметам, по которым в справке выставлены неудовлетворительные отметки.</a:t>
            </a:r>
            <a:endParaRPr lang="ru-RU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ug2009-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470</Words>
  <Application>Microsoft Office PowerPoint</Application>
  <PresentationFormat>Экран (4:3)</PresentationFormat>
  <Paragraphs>101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Aug2009-2010</vt:lpstr>
      <vt:lpstr>ГИА-2013</vt:lpstr>
      <vt:lpstr>Допуск к экзаменам</vt:lpstr>
      <vt:lpstr>Сроки проведения и расписание  ГИА-2012 выпускников 9 классов</vt:lpstr>
      <vt:lpstr>КИМ – контрольные измерительные материалы</vt:lpstr>
      <vt:lpstr>Оценивание</vt:lpstr>
      <vt:lpstr>Предметы</vt:lpstr>
      <vt:lpstr>Слайд 7</vt:lpstr>
      <vt:lpstr>Апелляция</vt:lpstr>
      <vt:lpstr>Аттестат и ГИА</vt:lpstr>
      <vt:lpstr>Подготовка к ГИА</vt:lpstr>
      <vt:lpstr>Демонстрационные версии </vt:lpstr>
      <vt:lpstr>Русский язык</vt:lpstr>
      <vt:lpstr>Перевод баллов в оценку</vt:lpstr>
      <vt:lpstr>Математика</vt:lpstr>
      <vt:lpstr>Перевод баллов в оценку</vt:lpstr>
      <vt:lpstr>Обществознание</vt:lpstr>
      <vt:lpstr>Перевод баллов в оценку</vt:lpstr>
      <vt:lpstr>Литература</vt:lpstr>
      <vt:lpstr>Перевод баллов в оценку</vt:lpstr>
      <vt:lpstr>Английский язык</vt:lpstr>
      <vt:lpstr>Перевод баллов в оценку</vt:lpstr>
      <vt:lpstr>ОБЖ, кубановедение, физкультура</vt:lpstr>
      <vt:lpstr>Полезные ссылки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</cp:revision>
  <dcterms:created xsi:type="dcterms:W3CDTF">2009-02-12T20:40:15Z</dcterms:created>
  <dcterms:modified xsi:type="dcterms:W3CDTF">2016-03-31T17:08:46Z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TC103571291049</vt:lpwstr>
  </property>
</Properties>
</file>