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4" r:id="rId6"/>
    <p:sldId id="262" r:id="rId7"/>
    <p:sldId id="263" r:id="rId8"/>
    <p:sldId id="260" r:id="rId9"/>
    <p:sldId id="261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94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DA406-3D13-4AF8-B6C5-BAA280794E6C}" type="datetimeFigureOut">
              <a:rPr lang="ru-RU" smtClean="0"/>
              <a:t>04.03.2016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1F90-C3F9-4D2B-8A04-C4982C4F91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DA406-3D13-4AF8-B6C5-BAA280794E6C}" type="datetimeFigureOut">
              <a:rPr lang="ru-RU" smtClean="0"/>
              <a:t>04.03.2016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1F90-C3F9-4D2B-8A04-C4982C4F91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DA406-3D13-4AF8-B6C5-BAA280794E6C}" type="datetimeFigureOut">
              <a:rPr lang="ru-RU" smtClean="0"/>
              <a:t>04.03.2016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1F90-C3F9-4D2B-8A04-C4982C4F911F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DA406-3D13-4AF8-B6C5-BAA280794E6C}" type="datetimeFigureOut">
              <a:rPr lang="ru-RU" smtClean="0"/>
              <a:t>04.03.2016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1F90-C3F9-4D2B-8A04-C4982C4F911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DA406-3D13-4AF8-B6C5-BAA280794E6C}" type="datetimeFigureOut">
              <a:rPr lang="ru-RU" smtClean="0"/>
              <a:t>04.03.2016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1F90-C3F9-4D2B-8A04-C4982C4F91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DA406-3D13-4AF8-B6C5-BAA280794E6C}" type="datetimeFigureOut">
              <a:rPr lang="ru-RU" smtClean="0"/>
              <a:t>04.03.2016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1F90-C3F9-4D2B-8A04-C4982C4F911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DA406-3D13-4AF8-B6C5-BAA280794E6C}" type="datetimeFigureOut">
              <a:rPr lang="ru-RU" smtClean="0"/>
              <a:t>04.03.2016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1F90-C3F9-4D2B-8A04-C4982C4F91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DA406-3D13-4AF8-B6C5-BAA280794E6C}" type="datetimeFigureOut">
              <a:rPr lang="ru-RU" smtClean="0"/>
              <a:t>04.03.2016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1F90-C3F9-4D2B-8A04-C4982C4F91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DA406-3D13-4AF8-B6C5-BAA280794E6C}" type="datetimeFigureOut">
              <a:rPr lang="ru-RU" smtClean="0"/>
              <a:t>04.03.2016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1F90-C3F9-4D2B-8A04-C4982C4F91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DA406-3D13-4AF8-B6C5-BAA280794E6C}" type="datetimeFigureOut">
              <a:rPr lang="ru-RU" smtClean="0"/>
              <a:t>04.03.2016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1F90-C3F9-4D2B-8A04-C4982C4F911F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DA406-3D13-4AF8-B6C5-BAA280794E6C}" type="datetimeFigureOut">
              <a:rPr lang="ru-RU" smtClean="0"/>
              <a:t>04.03.2016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1F90-C3F9-4D2B-8A04-C4982C4F911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2ADA406-3D13-4AF8-B6C5-BAA280794E6C}" type="datetimeFigureOut">
              <a:rPr lang="ru-RU" smtClean="0"/>
              <a:t>04.03.2016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6631F90-C3F9-4D2B-8A04-C4982C4F911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2922" y="1844824"/>
            <a:ext cx="7772400" cy="1780108"/>
          </a:xfrm>
        </p:spPr>
        <p:txBody>
          <a:bodyPr/>
          <a:lstStyle/>
          <a:p>
            <a:r>
              <a:rPr lang="ru-RU" b="0" i="0" dirty="0" smtClean="0">
                <a:solidFill>
                  <a:srgbClr val="000000"/>
                </a:solidFill>
                <a:effectLst/>
                <a:latin typeface="Geneva"/>
              </a:rPr>
              <a:t> 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Geneva"/>
              </a:rPr>
              <a:t>А.Платонов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Geneva"/>
              </a:rPr>
              <a:t> </a:t>
            </a:r>
            <a:br>
              <a:rPr lang="ru-RU" b="0" i="0" dirty="0" smtClean="0">
                <a:solidFill>
                  <a:srgbClr val="000000"/>
                </a:solidFill>
                <a:effectLst/>
                <a:latin typeface="Geneva"/>
              </a:rPr>
            </a:br>
            <a:r>
              <a:rPr lang="ru-RU" b="0" i="0" dirty="0" smtClean="0">
                <a:solidFill>
                  <a:srgbClr val="000000"/>
                </a:solidFill>
                <a:effectLst/>
                <a:latin typeface="Geneva"/>
              </a:rPr>
              <a:t>«Никита»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://skazvikt.ucoz.ru/_pu/9/50896668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0688"/>
            <a:ext cx="3810000" cy="57454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57814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620688"/>
            <a:ext cx="7408333" cy="550547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 fontAlgn="base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.</a:t>
            </a:r>
            <a:r>
              <a:rPr lang="ru-RU" dirty="0">
                <a:solidFill>
                  <a:srgbClr val="000000"/>
                </a:solidFill>
                <a:latin typeface="Arial"/>
              </a:rPr>
              <a:t/>
            </a:r>
            <a:br>
              <a:rPr lang="ru-RU" dirty="0">
                <a:solidFill>
                  <a:srgbClr val="000000"/>
                </a:solidFill>
                <a:latin typeface="Arial"/>
              </a:rPr>
            </a:br>
            <a:r>
              <a:rPr lang="ru-RU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dirty="0" smtClean="0">
                <a:solidFill>
                  <a:srgbClr val="000000"/>
                </a:solidFill>
                <a:latin typeface="Arial"/>
              </a:rPr>
            </a:br>
            <a:r>
              <a:rPr lang="ru-RU" dirty="0">
                <a:solidFill>
                  <a:srgbClr val="000000"/>
                </a:solidFill>
                <a:latin typeface="Arial"/>
              </a:rPr>
              <a:t/>
            </a:r>
            <a:br>
              <a:rPr lang="ru-RU" dirty="0">
                <a:solidFill>
                  <a:srgbClr val="000000"/>
                </a:solidFill>
                <a:latin typeface="Arial"/>
              </a:rPr>
            </a:br>
            <a:r>
              <a:rPr lang="ru-RU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dirty="0" smtClean="0">
                <a:solidFill>
                  <a:srgbClr val="000000"/>
                </a:solidFill>
                <a:latin typeface="Arial"/>
              </a:rPr>
            </a:br>
            <a:r>
              <a:rPr lang="ru-RU" dirty="0">
                <a:solidFill>
                  <a:srgbClr val="000000"/>
                </a:solidFill>
                <a:latin typeface="Arial"/>
              </a:rPr>
              <a:t/>
            </a:r>
            <a:br>
              <a:rPr lang="ru-RU" dirty="0">
                <a:solidFill>
                  <a:srgbClr val="000000"/>
                </a:solidFill>
                <a:latin typeface="Arial"/>
              </a:rPr>
            </a:br>
            <a:r>
              <a:rPr lang="ru-RU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dirty="0" smtClean="0">
                <a:solidFill>
                  <a:srgbClr val="000000"/>
                </a:solidFill>
                <a:latin typeface="Arial"/>
              </a:rPr>
            </a:br>
            <a:r>
              <a:rPr lang="ru-RU" dirty="0">
                <a:solidFill>
                  <a:srgbClr val="000000"/>
                </a:solidFill>
                <a:latin typeface="Arial"/>
              </a:rPr>
              <a:t/>
            </a:r>
            <a:br>
              <a:rPr lang="ru-RU" dirty="0">
                <a:solidFill>
                  <a:srgbClr val="000000"/>
                </a:solidFill>
                <a:latin typeface="Arial"/>
              </a:rPr>
            </a:br>
            <a:r>
              <a:rPr lang="ru-RU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dirty="0" smtClean="0">
                <a:solidFill>
                  <a:srgbClr val="000000"/>
                </a:solidFill>
                <a:latin typeface="Arial"/>
              </a:rPr>
            </a:b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(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Никита перестал ощущать мир живым, не ощутил боль, которую причинил).</a:t>
            </a:r>
            <a:r>
              <a:rPr lang="ru-RU" dirty="0">
                <a:solidFill>
                  <a:srgbClr val="000000"/>
                </a:solidFill>
                <a:latin typeface="Arial"/>
              </a:rPr>
              <a:t/>
            </a:r>
            <a:br>
              <a:rPr lang="ru-RU" dirty="0">
                <a:solidFill>
                  <a:srgbClr val="000000"/>
                </a:solidFill>
                <a:latin typeface="Arial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</a:rPr>
              <a:t>Жизнь  это вечная борьба добра и зла. Мир для Никиты разделился на два: добрый и злой.</a:t>
            </a:r>
            <a:r>
              <a:rPr lang="ru-RU" dirty="0">
                <a:solidFill>
                  <a:srgbClr val="000000"/>
                </a:solidFill>
                <a:latin typeface="Arial"/>
              </a:rPr>
              <a:t/>
            </a:r>
            <a:br>
              <a:rPr lang="ru-RU" dirty="0">
                <a:solidFill>
                  <a:srgbClr val="000000"/>
                </a:solidFill>
                <a:latin typeface="Arial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</a:rPr>
              <a:t>3. Возвращение отца.</a:t>
            </a:r>
            <a:r>
              <a:rPr lang="ru-RU" dirty="0">
                <a:solidFill>
                  <a:srgbClr val="000000"/>
                </a:solidFill>
                <a:latin typeface="Arial"/>
              </a:rPr>
              <a:t/>
            </a:r>
            <a:br>
              <a:rPr lang="ru-RU" dirty="0">
                <a:solidFill>
                  <a:srgbClr val="000000"/>
                </a:solidFill>
                <a:latin typeface="Arial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</a:rPr>
              <a:t>1) Встреча Никиты с отцом.</a:t>
            </a:r>
            <a:r>
              <a:rPr lang="ru-RU" dirty="0">
                <a:solidFill>
                  <a:srgbClr val="000000"/>
                </a:solidFill>
                <a:latin typeface="Arial"/>
              </a:rPr>
              <a:t/>
            </a:r>
            <a:br>
              <a:rPr lang="ru-RU" dirty="0">
                <a:solidFill>
                  <a:srgbClr val="000000"/>
                </a:solidFill>
                <a:latin typeface="Arial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</a:rPr>
              <a:t>2) Разговор Никиты с отцом.</a:t>
            </a:r>
            <a:r>
              <a:rPr lang="ru-RU" dirty="0">
                <a:solidFill>
                  <a:srgbClr val="000000"/>
                </a:solidFill>
                <a:latin typeface="Arial"/>
              </a:rPr>
              <a:t/>
            </a:r>
            <a:br>
              <a:rPr lang="ru-RU" dirty="0">
                <a:solidFill>
                  <a:srgbClr val="000000"/>
                </a:solidFill>
                <a:latin typeface="Arial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</a:rPr>
              <a:t>3) Работа с отцом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8403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628800"/>
            <a:ext cx="8640959" cy="5112568"/>
          </a:xfrm>
        </p:spPr>
        <p:txBody>
          <a:bodyPr/>
          <a:lstStyle/>
          <a:p>
            <a:pPr algn="just" fontAlgn="base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</a:rPr>
              <a:t>1.      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   Теперь уж век буду с тобой вековать. Врага-неприятеля мы погубим, пора о тебе с матерью думать.</a:t>
            </a:r>
            <a:endParaRPr lang="ru-RU" b="1" dirty="0">
              <a:solidFill>
                <a:srgbClr val="000000"/>
              </a:solidFill>
              <a:latin typeface="Arial"/>
            </a:endParaRPr>
          </a:p>
          <a:p>
            <a:pPr algn="just" fontAlgn="base"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</a:rPr>
              <a:t>2.         Это ты всех хочешь сделать живыми, потому что у тебя доброе сердце.</a:t>
            </a:r>
            <a:endParaRPr lang="ru-RU" b="1" dirty="0">
              <a:solidFill>
                <a:srgbClr val="000000"/>
              </a:solidFill>
              <a:latin typeface="Arial"/>
            </a:endParaRPr>
          </a:p>
          <a:p>
            <a:pPr algn="just" fontAlgn="base"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</a:rPr>
              <a:t>3.         Тех ты выдумал, Никита, их нету, они непрочные, оттого они и злые. А этого гвоздя-человечка ты сам своим трудом сработал, он и добрый. Давай всё трудом работать и все живые будут.</a:t>
            </a:r>
            <a:endParaRPr lang="ru-RU" b="1" dirty="0">
              <a:solidFill>
                <a:srgbClr val="000000"/>
              </a:solidFill>
              <a:latin typeface="Arial"/>
            </a:endParaRPr>
          </a:p>
          <a:p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/>
              </a:rPr>
              <a:t>Найдём ключевые слова для каждого пункта плана.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4491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476672"/>
            <a:ext cx="7408333" cy="5649491"/>
          </a:xfrm>
        </p:spPr>
        <p:txBody>
          <a:bodyPr>
            <a:noAutofit/>
          </a:bodyPr>
          <a:lstStyle/>
          <a:p>
            <a:pPr algn="just" fontAlgn="base">
              <a:spcAft>
                <a:spcPts val="0"/>
              </a:spcAft>
            </a:pPr>
            <a:r>
              <a:rPr lang="ru-RU" sz="3200" dirty="0">
                <a:solidFill>
                  <a:srgbClr val="000000"/>
                </a:solidFill>
                <a:latin typeface="Times New Roman"/>
              </a:rPr>
              <a:t>Отец Никиты вернулся с войны. </a:t>
            </a:r>
            <a:endParaRPr lang="ru-RU" sz="3200" dirty="0" smtClean="0">
              <a:solidFill>
                <a:srgbClr val="000000"/>
              </a:solidFill>
              <a:latin typeface="Times New Roman"/>
            </a:endParaRPr>
          </a:p>
          <a:p>
            <a:pPr algn="just" fontAlgn="base">
              <a:spcAft>
                <a:spcPts val="0"/>
              </a:spcAft>
            </a:pPr>
            <a:r>
              <a:rPr lang="ru-RU" sz="3200" dirty="0" smtClean="0">
                <a:solidFill>
                  <a:srgbClr val="000000"/>
                </a:solidFill>
                <a:latin typeface="Times New Roman"/>
              </a:rPr>
              <a:t>Война </a:t>
            </a:r>
            <a:r>
              <a:rPr lang="ru-RU" sz="3200" dirty="0">
                <a:solidFill>
                  <a:srgbClr val="000000"/>
                </a:solidFill>
                <a:latin typeface="Times New Roman"/>
              </a:rPr>
              <a:t> это разрушение, зло. Что отец Никиты считает добром?</a:t>
            </a:r>
            <a:endParaRPr lang="ru-RU" sz="3200" dirty="0">
              <a:solidFill>
                <a:srgbClr val="000000"/>
              </a:solidFill>
              <a:latin typeface="Arial"/>
            </a:endParaRPr>
          </a:p>
          <a:p>
            <a:pPr algn="just" fontAlgn="base">
              <a:spcAft>
                <a:spcPts val="0"/>
              </a:spcAft>
            </a:pPr>
            <a:r>
              <a:rPr lang="ru-RU" sz="3200" dirty="0">
                <a:solidFill>
                  <a:srgbClr val="000000"/>
                </a:solidFill>
                <a:latin typeface="Times New Roman"/>
              </a:rPr>
              <a:t>(Добро  это прежде всего труд).</a:t>
            </a:r>
            <a:endParaRPr lang="ru-RU" sz="3200" dirty="0">
              <a:solidFill>
                <a:srgbClr val="000000"/>
              </a:solidFill>
              <a:latin typeface="Arial"/>
            </a:endParaRPr>
          </a:p>
          <a:p>
            <a:pPr algn="just" fontAlgn="base">
              <a:spcAft>
                <a:spcPts val="0"/>
              </a:spcAft>
            </a:pPr>
            <a:r>
              <a:rPr lang="ru-RU" sz="3200" dirty="0">
                <a:solidFill>
                  <a:srgbClr val="000000"/>
                </a:solidFill>
                <a:latin typeface="Times New Roman"/>
              </a:rPr>
              <a:t>- Что означают слова Никиты: «Давай всё трудом работать и все живые будут».</a:t>
            </a:r>
            <a:endParaRPr lang="ru-RU" sz="3200" dirty="0">
              <a:solidFill>
                <a:srgbClr val="000000"/>
              </a:solidFill>
              <a:latin typeface="Arial"/>
            </a:endParaRPr>
          </a:p>
          <a:p>
            <a:pPr algn="just" fontAlgn="base">
              <a:spcAft>
                <a:spcPts val="0"/>
              </a:spcAft>
            </a:pPr>
            <a:r>
              <a:rPr lang="ru-RU" sz="3200" dirty="0">
                <a:solidFill>
                  <a:srgbClr val="000000"/>
                </a:solidFill>
                <a:latin typeface="Times New Roman"/>
              </a:rPr>
              <a:t>(Если дело или вещь сделаны с усердием, с любовью, то в них живёт душа человека, который вложил в это свой труд).</a:t>
            </a:r>
            <a:endParaRPr lang="ru-RU" sz="3200" dirty="0">
              <a:solidFill>
                <a:srgbClr val="000000"/>
              </a:solidFill>
              <a:latin typeface="Arial"/>
            </a:endParaRPr>
          </a:p>
          <a:p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633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8823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2060848"/>
            <a:ext cx="7408333" cy="3450696"/>
          </a:xfrm>
        </p:spPr>
        <p:txBody>
          <a:bodyPr>
            <a:normAutofit lnSpcReduction="10000"/>
          </a:bodyPr>
          <a:lstStyle/>
          <a:p>
            <a:pPr algn="just" fontAlgn="base"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</a:rPr>
              <a:t>- Во что верил отец Никиты?</a:t>
            </a:r>
            <a:endParaRPr lang="ru-RU" b="1" dirty="0">
              <a:solidFill>
                <a:srgbClr val="000000"/>
              </a:solidFill>
              <a:latin typeface="Arial"/>
            </a:endParaRPr>
          </a:p>
          <a:p>
            <a:pPr algn="just" fontAlgn="base"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</a:rPr>
              <a:t>(Никита останется добрым на весь свой долгий век).</a:t>
            </a:r>
            <a:endParaRPr lang="ru-RU" b="1" dirty="0">
              <a:solidFill>
                <a:srgbClr val="000000"/>
              </a:solidFill>
              <a:latin typeface="Arial"/>
            </a:endParaRPr>
          </a:p>
          <a:p>
            <a:pPr algn="just" fontAlgn="base"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</a:rPr>
              <a:t>А как вы думаете от кого зависит, каким будет человек? Что значит быть добрым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?</a:t>
            </a:r>
          </a:p>
          <a:p>
            <a:pPr algn="just" fontAlgn="base"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(значит быть нужным).</a:t>
            </a:r>
            <a:endParaRPr lang="ru-RU" b="1" dirty="0">
              <a:solidFill>
                <a:srgbClr val="000000"/>
              </a:solidFill>
              <a:latin typeface="Arial"/>
            </a:endParaRPr>
          </a:p>
          <a:p>
            <a:pPr algn="just" fontAlgn="base"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</a:rPr>
              <a:t>Каким чувством теперь наполнена душа Никиты? </a:t>
            </a:r>
            <a:endParaRPr lang="ru-RU" b="1" dirty="0" smtClean="0">
              <a:solidFill>
                <a:srgbClr val="000000"/>
              </a:solidFill>
              <a:latin typeface="Times New Roman"/>
            </a:endParaRPr>
          </a:p>
          <a:p>
            <a:pPr algn="just" fontAlgn="base"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(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Добро).</a:t>
            </a:r>
            <a:endParaRPr lang="ru-RU" b="1" dirty="0">
              <a:solidFill>
                <a:srgbClr val="000000"/>
              </a:solidFill>
              <a:latin typeface="Arial"/>
            </a:endParaRPr>
          </a:p>
          <a:p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4730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484784"/>
            <a:ext cx="7408333" cy="4641379"/>
          </a:xfrm>
        </p:spPr>
        <p:txBody>
          <a:bodyPr>
            <a:normAutofit lnSpcReduction="10000"/>
          </a:bodyPr>
          <a:lstStyle/>
          <a:p>
            <a:pPr algn="just" fontAlgn="base"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</a:rPr>
              <a:t>В какое время происходит действие рассказа? Как жилось людям? Только ли у Никиты было таким детство?</a:t>
            </a:r>
            <a:endParaRPr lang="ru-RU" b="1" dirty="0">
              <a:solidFill>
                <a:srgbClr val="000000"/>
              </a:solidFill>
              <a:latin typeface="Arial"/>
            </a:endParaRPr>
          </a:p>
          <a:p>
            <a:pPr algn="just" fontAlgn="base"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</a:rPr>
              <a:t>- Как вы сейчас понимаете тему рассказа?</a:t>
            </a:r>
            <a:endParaRPr lang="ru-RU" b="1" dirty="0">
              <a:solidFill>
                <a:srgbClr val="000000"/>
              </a:solidFill>
              <a:latin typeface="Arial"/>
            </a:endParaRPr>
          </a:p>
          <a:p>
            <a:pPr algn="just" fontAlgn="base"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</a:rPr>
              <a:t>(Послевоенное детство. Образ Никиты, который познаёт окружающий мир.)</a:t>
            </a:r>
            <a:endParaRPr lang="ru-RU" b="1" dirty="0">
              <a:solidFill>
                <a:srgbClr val="000000"/>
              </a:solidFill>
              <a:latin typeface="Arial"/>
            </a:endParaRPr>
          </a:p>
          <a:p>
            <a:pPr algn="just" fontAlgn="base"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</a:rPr>
              <a:t>Основная мысль: </a:t>
            </a:r>
            <a:endParaRPr lang="ru-RU" b="1" dirty="0" smtClean="0">
              <a:solidFill>
                <a:srgbClr val="000000"/>
              </a:solidFill>
              <a:latin typeface="Times New Roman"/>
            </a:endParaRPr>
          </a:p>
          <a:p>
            <a:pPr algn="just" fontAlgn="base"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</a:rPr>
              <a:t>Б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ыть 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добрым  значит быть нужным.</a:t>
            </a:r>
            <a:endParaRPr lang="ru-RU" b="1" dirty="0">
              <a:solidFill>
                <a:srgbClr val="000000"/>
              </a:solidFill>
              <a:latin typeface="Arial"/>
            </a:endParaRPr>
          </a:p>
          <a:p>
            <a:pPr algn="just" fontAlgn="base"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</a:rPr>
              <a:t>Проблемы: </a:t>
            </a:r>
            <a:endParaRPr lang="ru-RU" b="1" dirty="0" smtClean="0">
              <a:solidFill>
                <a:srgbClr val="000000"/>
              </a:solidFill>
              <a:latin typeface="Times New Roman"/>
            </a:endParaRPr>
          </a:p>
          <a:p>
            <a:pPr algn="just" fontAlgn="base"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</a:rPr>
              <a:t>Д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обра 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и зла, каким быть.</a:t>
            </a:r>
            <a:endParaRPr lang="ru-RU" b="1" dirty="0">
              <a:solidFill>
                <a:srgbClr val="000000"/>
              </a:solidFill>
              <a:latin typeface="Arial"/>
            </a:endParaRPr>
          </a:p>
          <a:p>
            <a:pPr algn="just" fontAlgn="base"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</a:rPr>
              <a:t>Состояние Никиты в течение дня: </a:t>
            </a:r>
            <a:endParaRPr lang="ru-RU" b="1" dirty="0" smtClean="0">
              <a:solidFill>
                <a:srgbClr val="000000"/>
              </a:solidFill>
              <a:latin typeface="Times New Roman"/>
            </a:endParaRPr>
          </a:p>
          <a:p>
            <a:pPr algn="just" fontAlgn="base"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</a:rPr>
              <a:t>О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диночество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, страх, добро.</a:t>
            </a:r>
            <a:endParaRPr lang="ru-RU" b="1" i="0" dirty="0">
              <a:solidFill>
                <a:srgbClr val="000000"/>
              </a:solidFill>
              <a:effectLst/>
              <a:latin typeface="Arial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9483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556792"/>
            <a:ext cx="7408333" cy="4569371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/>
              </a:rPr>
              <a:t>Заслуга Андрея Платонова в том, что он показал на мир глазами пятилетнего ребенка. Это живой мир, где в каждом предмете он видит живое существо.  Мир враждебный, он пугает его, потому что, оказавшись дома один, не находит никого, кто бы защитил его. Но некоторые предметы мира напоминают ему о родных и близких: о дедушке, об отце,  тогда легче становится герою, он чувствует защиту. Тяжело ребенку, если рядом нет взрослых. С ласковым, добрым, мудрым и заботливым отношением взрослых в мир детства входит доверие, уверенность в себе, знания и умения. Так с приходом отца Никита понял важную истину жизни.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0000"/>
                </a:solidFill>
                <a:latin typeface="Times New Roman"/>
              </a:rPr>
              <a:t> Подведение итогов урока.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310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412776"/>
            <a:ext cx="7408333" cy="4713387"/>
          </a:xfrm>
        </p:spPr>
        <p:txBody>
          <a:bodyPr>
            <a:normAutofit/>
          </a:bodyPr>
          <a:lstStyle/>
          <a:p>
            <a:pPr algn="just" fontAlgn="base">
              <a:spcAft>
                <a:spcPts val="0"/>
              </a:spcAft>
            </a:pPr>
            <a:r>
              <a:rPr lang="ru-RU" sz="3600" dirty="0" smtClean="0">
                <a:solidFill>
                  <a:srgbClr val="000000"/>
                </a:solidFill>
                <a:latin typeface="Times New Roman"/>
              </a:rPr>
              <a:t>Я </a:t>
            </a:r>
            <a:r>
              <a:rPr lang="ru-RU" sz="3600" dirty="0">
                <a:solidFill>
                  <a:srgbClr val="000000"/>
                </a:solidFill>
                <a:latin typeface="Times New Roman"/>
              </a:rPr>
              <a:t>начинаю предложение, а вы продолжаете</a:t>
            </a:r>
            <a:endParaRPr lang="ru-RU" sz="3600" dirty="0">
              <a:solidFill>
                <a:srgbClr val="000000"/>
              </a:solidFill>
              <a:latin typeface="Arial"/>
            </a:endParaRPr>
          </a:p>
          <a:p>
            <a:pPr algn="just" fontAlgn="base">
              <a:spcAft>
                <a:spcPts val="0"/>
              </a:spcAft>
            </a:pPr>
            <a:r>
              <a:rPr lang="ru-RU" sz="3600" dirty="0">
                <a:solidFill>
                  <a:srgbClr val="000000"/>
                </a:solidFill>
                <a:latin typeface="Times New Roman"/>
              </a:rPr>
              <a:t>Сегодня я убедился</a:t>
            </a:r>
            <a:endParaRPr lang="ru-RU" sz="3600" dirty="0">
              <a:solidFill>
                <a:srgbClr val="000000"/>
              </a:solidFill>
              <a:latin typeface="Arial"/>
            </a:endParaRPr>
          </a:p>
          <a:p>
            <a:pPr algn="just" fontAlgn="base">
              <a:spcAft>
                <a:spcPts val="0"/>
              </a:spcAft>
            </a:pPr>
            <a:r>
              <a:rPr lang="ru-RU" sz="3600" dirty="0">
                <a:solidFill>
                  <a:srgbClr val="000000"/>
                </a:solidFill>
                <a:latin typeface="Times New Roman"/>
              </a:rPr>
              <a:t>Сегодня я узнал</a:t>
            </a:r>
            <a:endParaRPr lang="ru-RU" sz="3600" dirty="0">
              <a:solidFill>
                <a:srgbClr val="000000"/>
              </a:solidFill>
              <a:latin typeface="Arial"/>
            </a:endParaRPr>
          </a:p>
          <a:p>
            <a:pPr algn="just" fontAlgn="base">
              <a:spcAft>
                <a:spcPts val="0"/>
              </a:spcAft>
            </a:pPr>
            <a:r>
              <a:rPr lang="ru-RU" sz="3600" dirty="0">
                <a:solidFill>
                  <a:srgbClr val="000000"/>
                </a:solidFill>
                <a:latin typeface="Times New Roman"/>
              </a:rPr>
              <a:t>Сегодня я учился</a:t>
            </a:r>
            <a:endParaRPr lang="ru-RU" sz="3600" dirty="0">
              <a:solidFill>
                <a:srgbClr val="000000"/>
              </a:solidFill>
              <a:latin typeface="Arial"/>
            </a:endParaRPr>
          </a:p>
          <a:p>
            <a:pPr algn="just" fontAlgn="base">
              <a:spcAft>
                <a:spcPts val="0"/>
              </a:spcAft>
            </a:pPr>
            <a:r>
              <a:rPr lang="ru-RU" sz="3600" dirty="0">
                <a:solidFill>
                  <a:srgbClr val="000000"/>
                </a:solidFill>
                <a:latin typeface="Times New Roman"/>
              </a:rPr>
              <a:t>Я задумался о том</a:t>
            </a:r>
            <a:endParaRPr lang="ru-RU" sz="3600" dirty="0">
              <a:solidFill>
                <a:srgbClr val="000000"/>
              </a:solidFill>
              <a:latin typeface="Arial"/>
            </a:endParaRPr>
          </a:p>
          <a:p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274320" lvl="0" indent="-274320" fontAlgn="base">
              <a:spcBef>
                <a:spcPct val="20000"/>
              </a:spcBef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>Рефлексия.</a:t>
            </a:r>
            <a:r>
              <a:rPr lang="ru-RU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/>
            </a:r>
            <a:br>
              <a:rPr lang="ru-RU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</a:br>
            <a:endParaRPr lang="ru-RU" dirty="0"/>
          </a:p>
        </p:txBody>
      </p:sp>
      <p:pic>
        <p:nvPicPr>
          <p:cNvPr id="4" name="Рисунок 3" descr="рис.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780928"/>
            <a:ext cx="1249680" cy="15468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6468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base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</a:rPr>
              <a:t>1.         Подобрать пословицы о труде;</a:t>
            </a:r>
            <a:endParaRPr lang="ru-RU" dirty="0">
              <a:solidFill>
                <a:srgbClr val="000000"/>
              </a:solidFill>
              <a:latin typeface="Arial"/>
            </a:endParaRPr>
          </a:p>
          <a:p>
            <a:pPr algn="just" fontAlgn="base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</a:rPr>
              <a:t>2.         Выполнить рисунки к рассказу, озаглавить их;</a:t>
            </a:r>
            <a:endParaRPr lang="ru-RU" dirty="0">
              <a:solidFill>
                <a:srgbClr val="000000"/>
              </a:solidFill>
              <a:latin typeface="Arial"/>
            </a:endParaRPr>
          </a:p>
          <a:p>
            <a:pPr algn="just" fontAlgn="base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</a:rPr>
              <a:t>Рассказ-путешествие по двору Никиты от первого лица.</a:t>
            </a:r>
            <a:endParaRPr lang="ru-RU" dirty="0">
              <a:solidFill>
                <a:srgbClr val="000000"/>
              </a:solidFill>
              <a:latin typeface="Arial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0000"/>
                </a:solidFill>
                <a:latin typeface="Times New Roman"/>
              </a:rPr>
              <a:t> Домашнее задание на выбор: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1025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 fontAlgn="base">
              <a:spcAft>
                <a:spcPts val="0"/>
              </a:spcAft>
            </a:pP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Цель урока:</a:t>
            </a:r>
            <a:endParaRPr lang="ru-RU" b="0" i="0" dirty="0" smtClean="0">
              <a:solidFill>
                <a:srgbClr val="000000"/>
              </a:solidFill>
              <a:effectLst/>
              <a:latin typeface="Arial"/>
            </a:endParaRPr>
          </a:p>
          <a:p>
            <a:pPr algn="just" fontAlgn="base">
              <a:spcAft>
                <a:spcPts val="0"/>
              </a:spcAft>
            </a:pP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  образовательная: показать, как раскрывается тема детства в рассказе А. Платонова «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Никита», раскрыть 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особенность мира ребёнка на основе образа главного героя рассказа А. Платонова «Никита»</a:t>
            </a:r>
            <a:endParaRPr lang="ru-RU" b="0" i="0" dirty="0" smtClean="0">
              <a:solidFill>
                <a:srgbClr val="000000"/>
              </a:solidFill>
              <a:effectLst/>
              <a:latin typeface="Arial"/>
            </a:endParaRPr>
          </a:p>
          <a:p>
            <a:pPr algn="just" fontAlgn="base">
              <a:spcAft>
                <a:spcPts val="0"/>
              </a:spcAft>
            </a:pP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 развивающая: развивать умение вести дискуссию по проблемному вопросу, опираясь на аргументы литературного текста; совершенствовать умение отбора аргументов, подтверждающих определённую точку зрения; совершенствовать умение выразительного чтения художественного произведения; развитие творческого воображения, монологической речи;</a:t>
            </a:r>
            <a:endParaRPr lang="ru-RU" b="0" i="0" dirty="0" smtClean="0">
              <a:solidFill>
                <a:srgbClr val="000000"/>
              </a:solidFill>
              <a:effectLst/>
              <a:latin typeface="Arial"/>
            </a:endParaRPr>
          </a:p>
          <a:p>
            <a:pPr algn="just" fontAlgn="base">
              <a:spcAft>
                <a:spcPts val="0"/>
              </a:spcAft>
            </a:pP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 воспитательная: воспитание внимательного и вдумчивого читателя.</a:t>
            </a:r>
            <a:endParaRPr lang="ru-RU" b="0" i="0" dirty="0" smtClean="0">
              <a:solidFill>
                <a:srgbClr val="000000"/>
              </a:solidFill>
              <a:effectLst/>
              <a:latin typeface="Arial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5225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203004" y="1772816"/>
            <a:ext cx="6761484" cy="4353347"/>
          </a:xfrm>
        </p:spPr>
        <p:txBody>
          <a:bodyPr>
            <a:normAutofit fontScale="92500"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/>
              </a:rPr>
              <a:t>Андрей Платонович Платонов родился в 1899 году. Его настоящая фамилия Климентов. Он жил на окраине Воронежа, в Ямской слободке, в многодетной и очень бедной семье. Отец у него работал слесарем в железнодорожных мастерских, был изобретателем-самоучкой. Мальчиком Платонов любил наблюдать за паровозами и кататься на подножках вагонов, любил ходить на Задонский тракт и слушать рассказы странников о святых местах. В жизни слободки сочетались новая техника и деревенский уклад жизни. Платонов учился в церковно-приходской школе и городском училище.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http://img2.labirint.ru/books17/169878/big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26005"/>
            <a:ext cx="2095500" cy="3238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69731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rgbClr val="000000"/>
                </a:solidFill>
                <a:latin typeface="Times New Roman"/>
              </a:rPr>
              <a:t>Он очень любил свою учительницу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Апполинарию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Николаевну и сохранил о ней самые добрые воспоминания. С 14 лет начал работать. Платонов учился в железнодорожном политехникуме, принимал участие в Гражданской войне. С 19 лет начинает участвовать в литературной жизни Воронежа. Он пишет стихи, рассказы и статьи в газеты. Первой выходит книга его стихов «Голубая глубина», через пять лет  сборник рассказов.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6909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/>
          <a:lstStyle/>
          <a:p>
            <a:pPr algn="just" fontAlgn="base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</a:rPr>
              <a:t>- Какие чувства у вас вызвал рассказ?</a:t>
            </a:r>
            <a:endParaRPr lang="ru-RU" dirty="0">
              <a:solidFill>
                <a:srgbClr val="000000"/>
              </a:solidFill>
              <a:latin typeface="Arial"/>
            </a:endParaRPr>
          </a:p>
          <a:p>
            <a:pPr algn="just" fontAlgn="base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</a:rPr>
              <a:t>- Случалось ли вам оставаться дома в одиночестве? Знакомо ли вам состояние Никиты, который остался один во дворе?</a:t>
            </a:r>
            <a:endParaRPr lang="ru-RU" dirty="0">
              <a:solidFill>
                <a:srgbClr val="000000"/>
              </a:solidFill>
              <a:latin typeface="Arial"/>
            </a:endParaRPr>
          </a:p>
          <a:p>
            <a:pPr algn="just" fontAlgn="base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</a:rPr>
              <a:t>- Были ли у вас подобные встречи с окружающим миром?</a:t>
            </a:r>
            <a:endParaRPr lang="ru-RU" dirty="0">
              <a:solidFill>
                <a:srgbClr val="000000"/>
              </a:solidFill>
              <a:latin typeface="Arial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0000"/>
                </a:solidFill>
                <a:latin typeface="Times New Roman"/>
              </a:rPr>
              <a:t>Анализ рассказа.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3216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/>
          </a:bodyPr>
          <a:lstStyle/>
          <a:p>
            <a:pPr algn="just" fontAlgn="base">
              <a:spcAft>
                <a:spcPts val="0"/>
              </a:spcAft>
            </a:pPr>
            <a:r>
              <a:rPr lang="ru-RU" sz="3600" b="1" dirty="0">
                <a:solidFill>
                  <a:srgbClr val="000000"/>
                </a:solidFill>
                <a:latin typeface="Times New Roman"/>
              </a:rPr>
              <a:t>После первого прочтения как бы вы определили:</a:t>
            </a:r>
            <a:endParaRPr lang="ru-RU" sz="3600" b="1" dirty="0">
              <a:solidFill>
                <a:srgbClr val="000000"/>
              </a:solidFill>
              <a:latin typeface="Arial"/>
            </a:endParaRPr>
          </a:p>
          <a:p>
            <a:pPr algn="just" fontAlgn="base">
              <a:spcAft>
                <a:spcPts val="0"/>
              </a:spcAft>
            </a:pPr>
            <a:r>
              <a:rPr lang="ru-RU" sz="3600" b="1" dirty="0">
                <a:solidFill>
                  <a:srgbClr val="000000"/>
                </a:solidFill>
                <a:latin typeface="Times New Roman"/>
              </a:rPr>
              <a:t>- Тему рассказа?</a:t>
            </a:r>
            <a:endParaRPr lang="ru-RU" sz="3600" b="1" dirty="0">
              <a:solidFill>
                <a:srgbClr val="000000"/>
              </a:solidFill>
              <a:latin typeface="Arial"/>
            </a:endParaRPr>
          </a:p>
          <a:p>
            <a:pPr algn="just" fontAlgn="base">
              <a:spcAft>
                <a:spcPts val="0"/>
              </a:spcAft>
            </a:pPr>
            <a:r>
              <a:rPr lang="ru-RU" sz="3600" b="1" dirty="0">
                <a:solidFill>
                  <a:srgbClr val="000000"/>
                </a:solidFill>
                <a:latin typeface="Times New Roman"/>
              </a:rPr>
              <a:t>- Основную мысль?</a:t>
            </a:r>
            <a:endParaRPr lang="ru-RU" sz="3600" b="1" dirty="0">
              <a:solidFill>
                <a:srgbClr val="000000"/>
              </a:solidFill>
              <a:latin typeface="Arial"/>
            </a:endParaRPr>
          </a:p>
          <a:p>
            <a:pPr algn="just" fontAlgn="base">
              <a:spcAft>
                <a:spcPts val="0"/>
              </a:spcAft>
            </a:pPr>
            <a:r>
              <a:rPr lang="ru-RU" sz="3600" b="1" dirty="0">
                <a:solidFill>
                  <a:srgbClr val="000000"/>
                </a:solidFill>
                <a:latin typeface="Times New Roman"/>
              </a:rPr>
              <a:t>- Какие проблемы ставит автор в этом рассказе?</a:t>
            </a:r>
            <a:endParaRPr lang="ru-RU" sz="3600" b="1" dirty="0">
              <a:solidFill>
                <a:srgbClr val="000000"/>
              </a:solidFill>
              <a:latin typeface="Arial"/>
            </a:endParaRPr>
          </a:p>
          <a:p>
            <a:endParaRPr lang="ru-RU" sz="36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5149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340768"/>
            <a:ext cx="7408333" cy="4281925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/>
              </a:rPr>
              <a:t>Объясните значение слов и выражений, которые употреблены в рассказе: </a:t>
            </a:r>
            <a:endParaRPr lang="ru-RU" dirty="0" smtClean="0">
              <a:solidFill>
                <a:srgbClr val="000000"/>
              </a:solidFill>
              <a:latin typeface="Times New Roman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Times New Roman"/>
              </a:rPr>
              <a:t>изба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топилась по-черному</a:t>
            </a: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,</a:t>
            </a:r>
          </a:p>
          <a:p>
            <a:r>
              <a:rPr lang="ru-RU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изба</a:t>
            </a: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,</a:t>
            </a:r>
          </a:p>
          <a:p>
            <a:r>
              <a:rPr lang="ru-RU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изгородь</a:t>
            </a: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,</a:t>
            </a:r>
          </a:p>
          <a:p>
            <a:r>
              <a:rPr lang="ru-RU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колья, </a:t>
            </a:r>
            <a:endParaRPr lang="ru-RU" dirty="0" smtClean="0">
              <a:solidFill>
                <a:srgbClr val="000000"/>
              </a:solidFill>
              <a:latin typeface="Times New Roman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Times New Roman"/>
              </a:rPr>
              <a:t>колхоз,</a:t>
            </a:r>
          </a:p>
          <a:p>
            <a:r>
              <a:rPr lang="ru-RU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овин</a:t>
            </a: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,</a:t>
            </a:r>
          </a:p>
          <a:p>
            <a:r>
              <a:rPr lang="ru-RU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околица, </a:t>
            </a:r>
            <a:endParaRPr lang="ru-RU" dirty="0" smtClean="0">
              <a:solidFill>
                <a:srgbClr val="000000"/>
              </a:solidFill>
              <a:latin typeface="Times New Roman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Times New Roman"/>
              </a:rPr>
              <a:t>сени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, </a:t>
            </a:r>
            <a:endParaRPr lang="ru-RU" dirty="0" smtClean="0">
              <a:solidFill>
                <a:srgbClr val="000000"/>
              </a:solidFill>
              <a:latin typeface="Times New Roman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Times New Roman"/>
              </a:rPr>
              <a:t>трудодень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0000"/>
                </a:solidFill>
                <a:latin typeface="Times New Roman"/>
              </a:rPr>
              <a:t>. Лексическая работа</a:t>
            </a:r>
            <a:endParaRPr lang="ru-RU" dirty="0"/>
          </a:p>
        </p:txBody>
      </p:sp>
      <p:pic>
        <p:nvPicPr>
          <p:cNvPr id="4" name="Рисунок 3" descr="http://podrobnosti.ua/upload/news/2010/05/12/685229_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068960"/>
            <a:ext cx="3429000" cy="2743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49858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 fontAlgn="base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</a:rPr>
              <a:t>1.         Мама уходит на работу.</a:t>
            </a:r>
            <a:endParaRPr lang="ru-RU" dirty="0">
              <a:solidFill>
                <a:srgbClr val="000000"/>
              </a:solidFill>
              <a:latin typeface="Arial"/>
            </a:endParaRPr>
          </a:p>
          <a:p>
            <a:pPr algn="just" fontAlgn="base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</a:rPr>
              <a:t>Найдём ключевую фразу для этой части. («Ты живи смирно один»)</a:t>
            </a:r>
            <a:endParaRPr lang="ru-RU" dirty="0">
              <a:solidFill>
                <a:srgbClr val="000000"/>
              </a:solidFill>
              <a:latin typeface="Arial"/>
            </a:endParaRPr>
          </a:p>
          <a:p>
            <a:pPr algn="just" fontAlgn="base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</a:rPr>
              <a:t>Какие чувства здесь испытывает Никита? </a:t>
            </a:r>
            <a:endParaRPr lang="ru-RU" dirty="0" smtClean="0">
              <a:solidFill>
                <a:srgbClr val="000000"/>
              </a:solidFill>
              <a:latin typeface="Times New Roman"/>
            </a:endParaRPr>
          </a:p>
          <a:p>
            <a:pPr algn="just" fontAlgn="base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2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.         Никита «живёт один».</a:t>
            </a:r>
            <a:endParaRPr lang="ru-RU" dirty="0">
              <a:solidFill>
                <a:srgbClr val="000000"/>
              </a:solidFill>
              <a:latin typeface="Arial"/>
            </a:endParaRPr>
          </a:p>
          <a:p>
            <a:pPr algn="just" fontAlgn="base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3)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Кто живёт в бочке.</a:t>
            </a:r>
            <a:endParaRPr lang="ru-RU" dirty="0">
              <a:solidFill>
                <a:srgbClr val="000000"/>
              </a:solidFill>
              <a:latin typeface="Arial"/>
            </a:endParaRPr>
          </a:p>
          <a:p>
            <a:pPr algn="just" fontAlgn="base"/>
            <a:r>
              <a:rPr lang="ru-RU" dirty="0" smtClean="0">
                <a:solidFill>
                  <a:srgbClr val="000000"/>
                </a:solidFill>
                <a:latin typeface="Times New Roman"/>
              </a:rPr>
              <a:t>4)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«Доброе солнце».</a:t>
            </a:r>
          </a:p>
          <a:p>
            <a:pPr algn="just" fontAlgn="base"/>
            <a:r>
              <a:rPr lang="ru-RU" dirty="0">
                <a:solidFill>
                  <a:srgbClr val="000000"/>
                </a:solidFill>
                <a:latin typeface="Times New Roman"/>
              </a:rPr>
              <a:t>5</a:t>
            </a: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)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Колодезные жители.</a:t>
            </a:r>
          </a:p>
          <a:p>
            <a:pPr algn="just" fontAlgn="base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6)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«Тайные жители» двора: змеи, пень, старая баня.</a:t>
            </a:r>
            <a:endParaRPr lang="ru-RU" dirty="0">
              <a:solidFill>
                <a:srgbClr val="000000"/>
              </a:solidFill>
              <a:latin typeface="Arial"/>
            </a:endParaRPr>
          </a:p>
          <a:p>
            <a:pPr algn="just" fontAlgn="base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6)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Жёлтый цветок.</a:t>
            </a:r>
            <a:endParaRPr lang="ru-RU" dirty="0">
              <a:solidFill>
                <a:srgbClr val="000000"/>
              </a:solidFill>
              <a:latin typeface="Arial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208256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/>
              </a:rPr>
              <a:t>Составление плана. На сколько частей мы можем разделить текст. Как можно озаглавить каждую часть?</a:t>
            </a:r>
            <a:endParaRPr lang="ru-RU" dirty="0"/>
          </a:p>
        </p:txBody>
      </p:sp>
      <p:pic>
        <p:nvPicPr>
          <p:cNvPr id="4" name="Рисунок 3" descr="http://festival.1september.ru/articles/583866/img1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3861048"/>
            <a:ext cx="1447800" cy="16154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57966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692696"/>
            <a:ext cx="7408333" cy="5976664"/>
          </a:xfrm>
        </p:spPr>
        <p:txBody>
          <a:bodyPr/>
          <a:lstStyle/>
          <a:p>
            <a:pPr algn="just" fontAlgn="base"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</a:rPr>
              <a:t>Почему Никите кажется, что всё вокруг живое? </a:t>
            </a:r>
            <a:endParaRPr lang="ru-RU" b="1" dirty="0">
              <a:solidFill>
                <a:srgbClr val="000000"/>
              </a:solidFill>
              <a:latin typeface="Arial"/>
            </a:endParaRPr>
          </a:p>
          <a:p>
            <a:pPr algn="just" fontAlgn="base"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</a:rPr>
              <a:t>- С кем из тайных жителей Никита разговаривал? О чём?</a:t>
            </a:r>
            <a:endParaRPr lang="ru-RU" b="1" dirty="0">
              <a:solidFill>
                <a:srgbClr val="000000"/>
              </a:solidFill>
              <a:latin typeface="Arial"/>
            </a:endParaRPr>
          </a:p>
          <a:p>
            <a:pPr algn="just" fontAlgn="base"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</a:rPr>
              <a:t>- Почему воображение мальчика поселило на солнце умершего дедушку?</a:t>
            </a:r>
            <a:endParaRPr lang="ru-RU" b="1" dirty="0">
              <a:solidFill>
                <a:srgbClr val="000000"/>
              </a:solidFill>
              <a:latin typeface="Arial"/>
            </a:endParaRPr>
          </a:p>
          <a:p>
            <a:pPr algn="just" fontAlgn="base"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</a:rPr>
              <a:t>- Каково было отношение Никиты к окружающему миру в начале рассказа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?</a:t>
            </a:r>
          </a:p>
          <a:p>
            <a:pPr algn="just" fontAlgn="base"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 (Строгим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, но не агрессивным).</a:t>
            </a:r>
            <a:endParaRPr lang="ru-RU" b="1" dirty="0">
              <a:solidFill>
                <a:srgbClr val="000000"/>
              </a:solidFill>
              <a:latin typeface="Arial"/>
            </a:endParaRPr>
          </a:p>
          <a:p>
            <a:pPr algn="just" fontAlgn="base"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</a:rPr>
              <a:t>- Когда происходит первая заметная перемена в отношении мира к Никите?</a:t>
            </a:r>
            <a:endParaRPr lang="ru-RU" b="1" dirty="0">
              <a:solidFill>
                <a:srgbClr val="000000"/>
              </a:solidFill>
              <a:latin typeface="Arial"/>
            </a:endParaRPr>
          </a:p>
          <a:p>
            <a:pPr algn="just" fontAlgn="base"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(Сорвал 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цветок. Зачитать).</a:t>
            </a:r>
            <a:endParaRPr lang="ru-RU" b="1" dirty="0">
              <a:solidFill>
                <a:srgbClr val="000000"/>
              </a:solidFill>
              <a:latin typeface="Arial"/>
            </a:endParaRPr>
          </a:p>
          <a:p>
            <a:pPr algn="just" fontAlgn="base"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</a:rPr>
              <a:t>- Почему мир стал агрессивным?</a:t>
            </a:r>
            <a:endParaRPr lang="ru-RU" b="1" dirty="0">
              <a:solidFill>
                <a:srgbClr val="000000"/>
              </a:solidFill>
              <a:latin typeface="Arial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49838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Рисунок 3" descr="http://900igr.net/datai/literatura/Platonov-biografija/0008-009-Illjustratsii-uchaschikhsja-k-rasskazu-Neizvestnyj-tsvetok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93096"/>
            <a:ext cx="1872208" cy="23500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95574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49</TotalTime>
  <Words>603</Words>
  <Application>Microsoft Office PowerPoint</Application>
  <PresentationFormat>Экран (4:3)</PresentationFormat>
  <Paragraphs>81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Волна</vt:lpstr>
      <vt:lpstr> А.Платонов  «Никита»</vt:lpstr>
      <vt:lpstr>Презентация PowerPoint</vt:lpstr>
      <vt:lpstr>Презентация PowerPoint</vt:lpstr>
      <vt:lpstr>Презентация PowerPoint</vt:lpstr>
      <vt:lpstr>Анализ рассказа.</vt:lpstr>
      <vt:lpstr>Презентация PowerPoint</vt:lpstr>
      <vt:lpstr>. Лексическая работа</vt:lpstr>
      <vt:lpstr>Составление плана. На сколько частей мы можем разделить текст. Как можно озаглавить каждую часть?</vt:lpstr>
      <vt:lpstr>Презентация PowerPoint</vt:lpstr>
      <vt:lpstr>.        (Никита перестал ощущать мир живым, не ощутил боль, которую причинил). Жизнь  это вечная борьба добра и зла. Мир для Никиты разделился на два: добрый и злой. 3. Возвращение отца. 1) Встреча Никиты с отцом. 2) Разговор Никиты с отцом. 3) Работа с отцом</vt:lpstr>
      <vt:lpstr>Найдём ключевые слова для каждого пункта плана.</vt:lpstr>
      <vt:lpstr>Презентация PowerPoint</vt:lpstr>
      <vt:lpstr>Презентация PowerPoint</vt:lpstr>
      <vt:lpstr>Презентация PowerPoint</vt:lpstr>
      <vt:lpstr> Подведение итогов урока. </vt:lpstr>
      <vt:lpstr> Рефлексия. </vt:lpstr>
      <vt:lpstr> Домашнее задание на выбор: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А.Платонов «Никита»</dc:title>
  <dc:creator>User</dc:creator>
  <cp:lastModifiedBy>User</cp:lastModifiedBy>
  <cp:revision>5</cp:revision>
  <dcterms:created xsi:type="dcterms:W3CDTF">2016-02-09T01:56:06Z</dcterms:created>
  <dcterms:modified xsi:type="dcterms:W3CDTF">2016-03-03T23:23:16Z</dcterms:modified>
</cp:coreProperties>
</file>