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75;&#1086;&#1088;&#1103;&#1095;&#1077;&#1077;%20&#1089;&#1077;&#1088;&#1076;&#1094;&#1077;.docx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rdis.fondsci.ru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Женя\Desktop\FOR WORK\КЛАССНОЕ РУКОВОДСТВО\классные часы ВИДЕОПРЕЗЕНТАЦИИ\горячие сердца\титульный слайд.jpg">
            <a:hlinkClick r:id="rId2" action="ppaction://hlinkfile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r="11758"/>
          <a:stretch/>
        </p:blipFill>
        <p:spPr bwMode="auto">
          <a:xfrm>
            <a:off x="-347378" y="0"/>
            <a:ext cx="95179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7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C:\Users\Женя\Desktop\FOR WORK\КЛАССНОЕ РУКОВОДСТВО\классные часы ВИДЕОПРЕЗЕНТАЦИИ\горячие сердца\горячее    сердц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711" y="83993"/>
            <a:ext cx="3233936" cy="295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C:\Users\Женя\Desktop\FOR WORK\КЛАССНОЕ РУКОВОДСТВО\классные часы ВИДЕОПРЕЗЕНТАЦИИ\горячие сердца\горячее сердц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135131"/>
            <a:ext cx="4274747" cy="274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C:\Users\Женя\Desktop\FOR WORK\КЛАССНОЕ РУКОВОДСТВО\классные часы ВИДЕОПРЕЗЕНТАЦИИ\горячие сердца\горячеесердц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78" y="2919482"/>
            <a:ext cx="3555148" cy="334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23928" y="88273"/>
            <a:ext cx="5055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000" b="1" dirty="0" smtClean="0">
                <a:solidFill>
                  <a:srgbClr val="00B050"/>
                </a:solidFill>
                <a:latin typeface="Century Schoolbook" pitchFamily="18" charset="0"/>
              </a:rPr>
              <a:t>Почему горячее сердце???</a:t>
            </a:r>
            <a:endParaRPr lang="ru-RU" sz="3000" dirty="0">
              <a:solidFill>
                <a:srgbClr val="00B050"/>
              </a:solidFill>
            </a:endParaRPr>
          </a:p>
        </p:txBody>
      </p:sp>
      <p:pic>
        <p:nvPicPr>
          <p:cNvPr id="8203" name="Picture 11" descr="C:\Users\Женя\Desktop\FOR WORK\КЛАССНОЕ РУКОВОДСТВО\классные часы ВИДЕОПРЕЗЕНТАЦИИ\горячие сердца\волонтеры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6"/>
          <a:stretch/>
        </p:blipFill>
        <p:spPr bwMode="auto">
          <a:xfrm>
            <a:off x="3032397" y="2880710"/>
            <a:ext cx="6108565" cy="39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612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88273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rgbClr val="00B050"/>
                </a:solidFill>
                <a:latin typeface="Century Schoolbook" pitchFamily="18" charset="0"/>
              </a:rPr>
              <a:t>Герой – это человек, который в решительный момент делает то, что нужно делать в интересах человеческого общества.</a:t>
            </a:r>
          </a:p>
          <a:p>
            <a:pPr algn="r"/>
            <a:r>
              <a:rPr lang="ru-RU" sz="2500" b="1" dirty="0" err="1" smtClean="0">
                <a:solidFill>
                  <a:srgbClr val="00B050"/>
                </a:solidFill>
                <a:latin typeface="Century Schoolbook" pitchFamily="18" charset="0"/>
              </a:rPr>
              <a:t>Юлиус</a:t>
            </a:r>
            <a:r>
              <a:rPr lang="ru-RU" sz="2500" b="1" dirty="0" smtClean="0">
                <a:solidFill>
                  <a:srgbClr val="00B050"/>
                </a:solidFill>
                <a:latin typeface="Century Schoolbook" pitchFamily="18" charset="0"/>
              </a:rPr>
              <a:t> Фучик</a:t>
            </a:r>
            <a:endParaRPr lang="ru-RU" sz="2500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996952"/>
            <a:ext cx="86409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Century Schoolbook" pitchFamily="18" charset="0"/>
              </a:rPr>
              <a:t>А готовы ли вы сделать что-нибудь</a:t>
            </a:r>
            <a:r>
              <a:rPr lang="ru-RU" sz="3000" b="1" dirty="0" smtClean="0">
                <a:solidFill>
                  <a:srgbClr val="C00000"/>
                </a:solidFill>
                <a:latin typeface="Century Schoolbook" pitchFamily="18" charset="0"/>
              </a:rPr>
              <a:t> </a:t>
            </a:r>
          </a:p>
          <a:p>
            <a:pPr algn="ctr"/>
            <a:r>
              <a:rPr lang="ru-RU" sz="3000" b="1" dirty="0" smtClean="0">
                <a:solidFill>
                  <a:srgbClr val="C00000"/>
                </a:solidFill>
                <a:latin typeface="Century Schoolbook" pitchFamily="18" charset="0"/>
              </a:rPr>
              <a:t>в интересах человеческого общества</a:t>
            </a:r>
            <a:r>
              <a:rPr lang="ru-RU" sz="3000" b="1" dirty="0" smtClean="0">
                <a:latin typeface="Century Schoolbook" pitchFamily="18" charset="0"/>
              </a:rPr>
              <a:t>???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82195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FOR WORK\КЛАССНОЕ РУКОВОДСТВО\классные часы ВИДЕОПРЕЗЕНТАЦИИ\горячие сердца\на бума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" y="9663"/>
            <a:ext cx="9136685" cy="514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4" y="5152038"/>
            <a:ext cx="9136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entury Schoolbook" pitchFamily="18" charset="0"/>
              </a:rPr>
              <a:t>«Горячее сердце» </a:t>
            </a:r>
            <a:r>
              <a:rPr lang="ru-RU" sz="3000" dirty="0" smtClean="0">
                <a:latin typeface="Century Schoolbook" pitchFamily="18" charset="0"/>
              </a:rPr>
              <a:t>- </a:t>
            </a:r>
          </a:p>
          <a:p>
            <a:pPr algn="ctr"/>
            <a:r>
              <a:rPr lang="ru-RU" sz="3000" dirty="0" smtClean="0">
                <a:latin typeface="Century Schoolbook" pitchFamily="18" charset="0"/>
              </a:rPr>
              <a:t> это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проект</a:t>
            </a:r>
            <a:r>
              <a:rPr lang="ru-RU" sz="3000" dirty="0" smtClean="0">
                <a:latin typeface="Century Schoolbook" pitchFamily="18" charset="0"/>
              </a:rPr>
              <a:t> Фонда социально-культурных инициатив, реализуемый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с 2013 года</a:t>
            </a:r>
            <a:r>
              <a:rPr lang="ru-RU" sz="3000" dirty="0" smtClean="0">
                <a:latin typeface="Century Schoolbook" pitchFamily="18" charset="0"/>
              </a:rPr>
              <a:t>.</a:t>
            </a:r>
            <a:endParaRPr lang="ru-RU" sz="3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38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404664"/>
            <a:ext cx="573746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dirty="0">
                <a:latin typeface="Century Schoolbook" pitchFamily="18" charset="0"/>
              </a:rPr>
              <a:t>о</a:t>
            </a:r>
            <a:r>
              <a:rPr lang="ru-RU" sz="3000" dirty="0" smtClean="0">
                <a:latin typeface="Century Schoolbook" pitchFamily="18" charset="0"/>
              </a:rPr>
              <a:t>бщественно-государственная</a:t>
            </a:r>
            <a:endParaRPr lang="ru-RU" sz="30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115616" y="958662"/>
            <a:ext cx="1080120" cy="886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652120" y="958662"/>
            <a:ext cx="1368152" cy="886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" y="1844824"/>
            <a:ext cx="255577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>
                <a:latin typeface="Century Schoolbook" pitchFamily="18" charset="0"/>
              </a:rPr>
              <a:t>о</a:t>
            </a:r>
            <a:r>
              <a:rPr lang="ru-RU" sz="2500" dirty="0" smtClean="0">
                <a:latin typeface="Century Schoolbook" pitchFamily="18" charset="0"/>
              </a:rPr>
              <a:t>бщественные  организации и фонды</a:t>
            </a:r>
            <a:endParaRPr lang="ru-RU" sz="25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59833" y="184482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Министерство образования и науки РФ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178459" y="2181952"/>
            <a:ext cx="5760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Министерство РФ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Century Schoolbook" pitchFamily="18" charset="0"/>
              </a:rPr>
              <a:t>по делам ГО, ЧС и ликвидации последствий стихийных бедствий</a:t>
            </a:r>
            <a:endParaRPr lang="ru-RU" sz="2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74222" y="3197615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Министерство внутренних дел РФ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05201" y="3569583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Министерство обороны РФ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138915" y="3925323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Уполномоченный при Президенте РФ по правам ребёнка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4633209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err="1" smtClean="0">
                <a:latin typeface="Century Schoolbook" pitchFamily="18" charset="0"/>
              </a:rPr>
              <a:t>Паралимпийский</a:t>
            </a:r>
            <a:r>
              <a:rPr lang="ru-RU" sz="2000" dirty="0" smtClean="0">
                <a:latin typeface="Century Schoolbook" pitchFamily="18" charset="0"/>
              </a:rPr>
              <a:t> комитет России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060368" y="4962074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Совет Федерации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105201" y="5362184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Государственная Дума Федерального Собрания РФ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125595" y="6036377"/>
            <a:ext cx="5760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dirty="0" smtClean="0">
                <a:latin typeface="Century Schoolbook" pitchFamily="18" charset="0"/>
              </a:rPr>
              <a:t>Полномочные представители Президента РФ в Федеральных округах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36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еня\Desktop\FOR WORK\КЛАССНОЕ РУКОВОДСТВО\классные часы ВИДЕОПРЕЗЕНТАЦИИ\горячие сердца\на бумаг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" y="0"/>
            <a:ext cx="6558493" cy="369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15" y="2996952"/>
            <a:ext cx="91366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FF0000"/>
                </a:solidFill>
                <a:latin typeface="Century Schoolbook" pitchFamily="18" charset="0"/>
              </a:rPr>
              <a:t>«Горячее сердце» </a:t>
            </a:r>
            <a:r>
              <a:rPr lang="ru-RU" sz="3000" dirty="0" smtClean="0">
                <a:latin typeface="Century Schoolbook" pitchFamily="18" charset="0"/>
              </a:rPr>
              <a:t>чествует и выражает признательность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детям и молодёжи </a:t>
            </a:r>
            <a:r>
              <a:rPr lang="ru-RU" sz="3000" dirty="0" smtClean="0">
                <a:latin typeface="Century Schoolbook" pitchFamily="18" charset="0"/>
              </a:rPr>
              <a:t>в возрасте до 23 лет, проявившим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неравнодушие</a:t>
            </a:r>
            <a:r>
              <a:rPr lang="ru-RU" sz="3000" dirty="0" smtClean="0">
                <a:latin typeface="Century Schoolbook" pitchFamily="18" charset="0"/>
              </a:rPr>
              <a:t> и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активную жизненную позицию</a:t>
            </a:r>
            <a:r>
              <a:rPr lang="ru-RU" sz="3000" dirty="0" smtClean="0">
                <a:latin typeface="Century Schoolbook" pitchFamily="18" charset="0"/>
              </a:rPr>
              <a:t>, совершившим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героические</a:t>
            </a:r>
            <a:r>
              <a:rPr lang="ru-RU" sz="3000" dirty="0" smtClean="0">
                <a:latin typeface="Century Schoolbook" pitchFamily="18" charset="0"/>
              </a:rPr>
              <a:t>  и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мужественные поступки</a:t>
            </a:r>
            <a:r>
              <a:rPr lang="ru-RU" sz="3000" dirty="0" smtClean="0">
                <a:latin typeface="Century Schoolbook" pitchFamily="18" charset="0"/>
              </a:rPr>
              <a:t>, 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бескорыстно</a:t>
            </a:r>
            <a:r>
              <a:rPr lang="ru-RU" sz="3000" dirty="0" smtClean="0">
                <a:latin typeface="Century Schoolbook" pitchFamily="18" charset="0"/>
              </a:rPr>
              <a:t> пришедшим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на помощь людям</a:t>
            </a:r>
            <a:r>
              <a:rPr lang="ru-RU" sz="3000" dirty="0" smtClean="0">
                <a:latin typeface="Century Schoolbook" pitchFamily="18" charset="0"/>
              </a:rPr>
              <a:t>, а также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entury Schoolbook" pitchFamily="18" charset="0"/>
              </a:rPr>
              <a:t>преодолевшим трудные жизненные ситуации</a:t>
            </a:r>
            <a:r>
              <a:rPr lang="ru-RU" sz="3000" dirty="0" smtClean="0">
                <a:latin typeface="Century Schoolbook" pitchFamily="18" charset="0"/>
              </a:rPr>
              <a:t>.</a:t>
            </a:r>
            <a:endParaRPr lang="ru-RU" sz="3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69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еня\Desktop\FOR WORK\КЛАССНОЕ РУКОВОДСТВО\классные часы ВИДЕОПРЕЗЕНТАЦИИ\горячие сердца\медведев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02"/>
            <a:ext cx="5511196" cy="4132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18700" y="16202"/>
            <a:ext cx="35252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latin typeface="Century Schoolbook" pitchFamily="18" charset="0"/>
              </a:rPr>
              <a:t>Награждение производится </a:t>
            </a:r>
            <a:r>
              <a:rPr lang="ru-RU" sz="3000" b="1" dirty="0" smtClean="0">
                <a:latin typeface="Century Schoolbook" pitchFamily="18" charset="0"/>
              </a:rPr>
              <a:t>ежегодно</a:t>
            </a:r>
            <a:r>
              <a:rPr lang="ru-RU" sz="3000" dirty="0" smtClean="0">
                <a:latin typeface="Century Schoolbook" pitchFamily="18" charset="0"/>
              </a:rPr>
              <a:t> на торжественных церемониях </a:t>
            </a:r>
            <a:r>
              <a:rPr lang="ru-RU" sz="3000" b="1" dirty="0" smtClean="0">
                <a:latin typeface="Century Schoolbook" pitchFamily="18" charset="0"/>
              </a:rPr>
              <a:t>в Москве,</a:t>
            </a:r>
            <a:endParaRPr lang="ru-RU" sz="3000" b="1" dirty="0">
              <a:latin typeface="Century Schoolbook" pitchFamily="18" charset="0"/>
            </a:endParaRPr>
          </a:p>
        </p:txBody>
      </p:sp>
      <p:pic>
        <p:nvPicPr>
          <p:cNvPr id="4099" name="Picture 3" descr="C:\Users\Женя\Desktop\FOR WORK\КЛАССНОЕ РУКОВОДСТВО\классные часы ВИДЕОПРЕЗЕНТАЦИИ\горячие сердца\самар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" y="3097042"/>
            <a:ext cx="5603955" cy="373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508104" y="3212976"/>
            <a:ext cx="3525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Century Schoolbook" pitchFamily="18" charset="0"/>
              </a:rPr>
              <a:t>а</a:t>
            </a:r>
            <a:r>
              <a:rPr lang="ru-RU" sz="3000" dirty="0" smtClean="0">
                <a:latin typeface="Century Schoolbook" pitchFamily="18" charset="0"/>
              </a:rPr>
              <a:t> также </a:t>
            </a:r>
            <a:r>
              <a:rPr lang="ru-RU" sz="3000" b="1" dirty="0" smtClean="0">
                <a:latin typeface="Century Schoolbook" pitchFamily="18" charset="0"/>
              </a:rPr>
              <a:t>в регионах </a:t>
            </a:r>
            <a:r>
              <a:rPr lang="ru-RU" sz="3000" dirty="0" smtClean="0">
                <a:latin typeface="Century Schoolbook" pitchFamily="18" charset="0"/>
              </a:rPr>
              <a:t>РФ при поддержке губернаторов</a:t>
            </a:r>
            <a:endParaRPr lang="ru-RU" sz="30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00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Женя\Desktop\FOR WORK\КЛАССНОЕ РУКОВОДСТВО\классные часы ВИДЕОПРЕЗЕНТАЦИИ\горячие сердца\почетна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364088" cy="35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116632"/>
            <a:ext cx="367240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latin typeface="Century Schoolbook" pitchFamily="18" charset="0"/>
              </a:rPr>
              <a:t>Ежегодно</a:t>
            </a:r>
            <a:r>
              <a:rPr lang="ru-RU" sz="3000" dirty="0" smtClean="0">
                <a:latin typeface="Century Schoolbook" pitchFamily="18" charset="0"/>
              </a:rPr>
              <a:t> </a:t>
            </a:r>
            <a:r>
              <a:rPr lang="ru-RU" sz="3000" dirty="0">
                <a:latin typeface="Century Schoolbook" pitchFamily="18" charset="0"/>
              </a:rPr>
              <a:t>по итогам реализации </a:t>
            </a:r>
            <a:r>
              <a:rPr lang="ru-RU" sz="3000" dirty="0" smtClean="0">
                <a:latin typeface="Century Schoolbook" pitchFamily="18" charset="0"/>
              </a:rPr>
              <a:t>инициативы издаётся</a:t>
            </a:r>
            <a:endParaRPr lang="ru-RU" sz="3000" dirty="0">
              <a:latin typeface="Century Schoolbook" pitchFamily="18" charset="0"/>
            </a:endParaRPr>
          </a:p>
          <a:p>
            <a:pPr algn="ctr"/>
            <a:r>
              <a:rPr lang="ru-RU" sz="3000" b="1" dirty="0">
                <a:latin typeface="Century Schoolbook" pitchFamily="18" charset="0"/>
              </a:rPr>
              <a:t>п</a:t>
            </a:r>
            <a:r>
              <a:rPr lang="ru-RU" sz="3000" b="1" dirty="0" smtClean="0">
                <a:latin typeface="Century Schoolbook" pitchFamily="18" charset="0"/>
              </a:rPr>
              <a:t>очётная книга </a:t>
            </a:r>
            <a:r>
              <a:rPr lang="ru-RU" sz="3000" b="1" dirty="0" smtClean="0">
                <a:solidFill>
                  <a:srgbClr val="FF0000"/>
                </a:solidFill>
                <a:latin typeface="Century Schoolbook" pitchFamily="18" charset="0"/>
              </a:rPr>
              <a:t>«Горячее сердце»</a:t>
            </a:r>
            <a:endParaRPr lang="ru-RU" sz="3000" dirty="0">
              <a:latin typeface="Century Schoolbook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890664"/>
            <a:ext cx="84969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>
                <a:latin typeface="Century Schoolbook" pitchFamily="18" charset="0"/>
              </a:rPr>
              <a:t>с </a:t>
            </a:r>
            <a:r>
              <a:rPr lang="ru-RU" sz="3000" b="1" dirty="0">
                <a:latin typeface="Century Schoolbook" pitchFamily="18" charset="0"/>
              </a:rPr>
              <a:t>рассказами</a:t>
            </a:r>
            <a:r>
              <a:rPr lang="ru-RU" sz="3000" dirty="0">
                <a:latin typeface="Century Schoolbook" pitchFamily="18" charset="0"/>
              </a:rPr>
              <a:t> о поступках награжденных ребят и деятельности общественных </a:t>
            </a:r>
            <a:r>
              <a:rPr lang="ru-RU" sz="3000" dirty="0" smtClean="0">
                <a:latin typeface="Century Schoolbook" pitchFamily="18" charset="0"/>
              </a:rPr>
              <a:t>организаций</a:t>
            </a:r>
          </a:p>
          <a:p>
            <a:pPr algn="ctr"/>
            <a:r>
              <a:rPr lang="en-US" sz="3200" u="sng" dirty="0">
                <a:hlinkClick r:id="rId3"/>
              </a:rPr>
              <a:t>www</a:t>
            </a:r>
            <a:r>
              <a:rPr lang="ru-RU" sz="3200" u="sng" dirty="0">
                <a:hlinkClick r:id="rId3"/>
              </a:rPr>
              <a:t>.</a:t>
            </a:r>
            <a:r>
              <a:rPr lang="en-US" sz="3200" u="sng" dirty="0" err="1">
                <a:hlinkClick r:id="rId3"/>
              </a:rPr>
              <a:t>cordis</a:t>
            </a:r>
            <a:r>
              <a:rPr lang="ru-RU" sz="3200" u="sng" dirty="0">
                <a:hlinkClick r:id="rId3"/>
              </a:rPr>
              <a:t>.</a:t>
            </a:r>
            <a:r>
              <a:rPr lang="en-US" sz="3200" u="sng" dirty="0" err="1">
                <a:hlinkClick r:id="rId3"/>
              </a:rPr>
              <a:t>fondsci</a:t>
            </a:r>
            <a:r>
              <a:rPr lang="ru-RU" sz="3200" u="sng" dirty="0">
                <a:hlinkClick r:id="rId3"/>
              </a:rPr>
              <a:t>.</a:t>
            </a:r>
            <a:r>
              <a:rPr lang="en-US" sz="3200" u="sng" dirty="0" err="1">
                <a:hlinkClick r:id="rId3"/>
              </a:rPr>
              <a:t>ru</a:t>
            </a:r>
            <a:endParaRPr lang="ru-RU" sz="30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72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Женя\Desktop\FOR WORK\КЛАССНОЕ РУКОВОДСТВО\классные часы ВИДЕОПРЕЗЕНТАЦИИ\горячие сердца\лауреат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7"/>
            <a:ext cx="9136390" cy="608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Женя\Desktop\FOR WORK\КЛАССНОЕ РУКОВОДСТВО\классные часы ВИДЕОПРЕЗЕНТАЦИИ\горячие сердца\награждени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93" y="188640"/>
            <a:ext cx="914566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Женя\Desktop\FOR WORK\КЛАССНОЕ РУКОВОДСТВО\классные часы ВИДЕОПРЕЗЕНТАЦИИ\горячие сердца\награждение дете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321"/>
            <a:ext cx="9166695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Женя\Desktop\FOR WORK\КЛАССНОЕ РУКОВОДСТВО\классные часы ВИДЕОПРЕЗЕНТАЦИИ\горячие сердца\маленькие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6"/>
          <a:stretch/>
        </p:blipFill>
        <p:spPr bwMode="auto">
          <a:xfrm>
            <a:off x="0" y="188640"/>
            <a:ext cx="921942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Женя\Desktop\FOR WORK\КЛАССНОЕ РУКОВОДСТВО\классные часы ВИДЕОПРЕЗЕНТАЦИИ\горячие сердца\награждение детей с ограниченными возможностяи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8" r="3077"/>
          <a:stretch/>
        </p:blipFill>
        <p:spPr bwMode="auto">
          <a:xfrm>
            <a:off x="0" y="188640"/>
            <a:ext cx="913639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4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Женя\Desktop\FOR WORK\КЛАССНОЕ РУКОВОДСТВО\классные часы ВИДЕОПРЕЗЕНТАЦИИ\горячие сердца\со значк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7" y="0"/>
            <a:ext cx="8967472" cy="629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4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Женя\Desktop\FOR WORK\КЛАССНОЕ РУКОВОДСТВО\классные часы ВИДЕОПРЕЗЕНТАЦИИ\горячие сердца\нагрудный зна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48680"/>
            <a:ext cx="836563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Женя\Desktop\FOR WORK\КЛАССНОЕ РУКОВОДСТВО\классные часы ВИДЕОПРЕЗЕНТАЦИИ\горячие сердца\с удостоверение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728"/>
            <a:ext cx="9064692" cy="659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1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124</TotalTime>
  <Words>196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</dc:creator>
  <cp:lastModifiedBy>Женя</cp:lastModifiedBy>
  <cp:revision>10</cp:revision>
  <dcterms:created xsi:type="dcterms:W3CDTF">2016-02-17T06:15:43Z</dcterms:created>
  <dcterms:modified xsi:type="dcterms:W3CDTF">2016-04-01T18:53:36Z</dcterms:modified>
</cp:coreProperties>
</file>