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AA3F1-FA5B-48C9-8C3D-D50C3DBC74A1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90B85-88F8-4D62-B80A-757FCB1F4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CD64-1C24-46E4-9BA0-E4962E966F08}" type="datetime1">
              <a:rPr lang="ru-RU" smtClean="0"/>
              <a:pPr/>
              <a:t>10.04.2012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Мансурова Е. А.</a:t>
            </a: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267A-6CDD-45D8-A43F-259C492F8DC5}" type="datetime1">
              <a:rPr lang="ru-RU" smtClean="0"/>
              <a:pPr/>
              <a:t>10.04.2012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Мансурова Е. А.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D24C-ED73-43DB-A1E9-291C31E56956}" type="datetime1">
              <a:rPr lang="ru-RU" smtClean="0"/>
              <a:pPr/>
              <a:t>10.04.2012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Мансурова Е. А.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5B91-9F85-40F8-B1DF-4562AFA6D6B5}" type="datetime1">
              <a:rPr lang="ru-RU" smtClean="0"/>
              <a:pPr/>
              <a:t>10.04.2012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ru-RU" smtClean="0"/>
              <a:t>Мансурова Е. А.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ED264-EC94-4878-B09A-6023484DFABD}" type="datetime1">
              <a:rPr lang="ru-RU" smtClean="0"/>
              <a:pPr/>
              <a:t>10.04.2012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Мансурова Е. А.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1399C-63C3-4810-88A0-47D34CD0A1BF}" type="datetime1">
              <a:rPr lang="ru-RU" smtClean="0"/>
              <a:pPr/>
              <a:t>10.04.2012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Мансурова Е. А.</a:t>
            </a: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F6A9-F8E0-4676-A7E5-4C461EC316F0}" type="datetime1">
              <a:rPr lang="ru-RU" smtClean="0"/>
              <a:pPr/>
              <a:t>10.04.2012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Мансурова Е. А.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6AB68-B8F5-48DF-A7D2-99F11A586736}" type="datetime1">
              <a:rPr lang="ru-RU" smtClean="0"/>
              <a:pPr/>
              <a:t>10.04.2012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Мансурова Е. А.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59AD-53C0-43C0-8ED0-A460349A0D37}" type="datetime1">
              <a:rPr lang="ru-RU" smtClean="0"/>
              <a:pPr/>
              <a:t>10.04.2012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Мансурова Е. А.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C781-F8C8-4155-B866-D340ACCA99B7}" type="datetime1">
              <a:rPr lang="ru-RU" smtClean="0"/>
              <a:pPr/>
              <a:t>10.04.2012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Мансурова Е. А.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5850-6CE6-44BC-AE15-C6247E7D0F75}" type="datetime1">
              <a:rPr lang="ru-RU" smtClean="0"/>
              <a:pPr/>
              <a:t>10.04.2012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Мансурова Е. А.</a:t>
            </a: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1705409-1238-4669-8E4E-CE576133CDDB}" type="datetime1">
              <a:rPr lang="ru-RU" smtClean="0"/>
              <a:pPr/>
              <a:t>10.04.2012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Мансурова Е. А.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C:\Documents and Settings\Дюша\Рабочий стол\моё\родители катринки\собран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42966"/>
            <a:ext cx="9150350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4643446"/>
            <a:ext cx="8548718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i="1" dirty="0" smtClean="0"/>
              <a:t>          Подростки: </a:t>
            </a:r>
            <a:br>
              <a:rPr lang="ru-RU" sz="5300" b="1" i="1" dirty="0" smtClean="0"/>
            </a:br>
            <a:r>
              <a:rPr lang="ru-RU" sz="5300" b="1" i="1" dirty="0" smtClean="0"/>
              <a:t>проблемы и их решения. </a:t>
            </a: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142984"/>
            <a:ext cx="8429652" cy="5072098"/>
          </a:xfrm>
        </p:spPr>
        <p:txBody>
          <a:bodyPr>
            <a:normAutofit fontScale="90000"/>
          </a:bodyPr>
          <a:lstStyle/>
          <a:p>
            <a:r>
              <a:rPr lang="ru-RU" sz="2200" b="1" i="1" dirty="0" smtClean="0"/>
              <a:t> 	</a:t>
            </a:r>
            <a:r>
              <a:rPr lang="ru-RU" sz="2200" b="1" dirty="0" smtClean="0"/>
              <a:t>	</a:t>
            </a:r>
            <a:r>
              <a:rPr lang="ru-RU" sz="2400" b="1" i="1" dirty="0" smtClean="0"/>
              <a:t>У современной молодёжи </a:t>
            </a:r>
            <a:r>
              <a:rPr lang="ru-RU" sz="2400" b="1" i="1" u="sng" dirty="0" smtClean="0"/>
              <a:t>клиповое 	</a:t>
            </a:r>
            <a:r>
              <a:rPr lang="ru-RU" sz="2400" b="1" i="1" dirty="0" smtClean="0"/>
              <a:t>			</a:t>
            </a:r>
            <a:r>
              <a:rPr lang="ru-RU" sz="2400" b="1" i="1" u="sng" dirty="0" smtClean="0"/>
              <a:t>мышление.</a:t>
            </a:r>
            <a:r>
              <a:rPr lang="ru-RU" sz="2400" b="1" i="1" dirty="0" smtClean="0"/>
              <a:t> Хотят сразу получить яркую 			картинку, короткую информацию, не 				вдаваясь в подробности. </a:t>
            </a:r>
            <a:r>
              <a:rPr lang="ru-RU" sz="2400" b="1" i="1" u="sng" dirty="0" smtClean="0"/>
              <a:t>Поверхностность</a:t>
            </a:r>
            <a:r>
              <a:rPr lang="ru-RU" sz="2400" b="1" i="1" dirty="0" smtClean="0"/>
              <a:t> 			</a:t>
            </a:r>
            <a:r>
              <a:rPr lang="ru-RU" sz="2400" b="1" i="1" u="sng" dirty="0" smtClean="0"/>
              <a:t>мышления </a:t>
            </a:r>
            <a:r>
              <a:rPr lang="ru-RU" sz="2400" b="1" i="1" dirty="0" smtClean="0"/>
              <a:t>- одна из причин трудностей, </a:t>
            </a:r>
            <a:br>
              <a:rPr lang="ru-RU" sz="2400" b="1" i="1" dirty="0" smtClean="0"/>
            </a:br>
            <a:r>
              <a:rPr lang="ru-RU" sz="2400" b="1" i="1" dirty="0" smtClean="0"/>
              <a:t>с которыми сталкиваются школьники во время учёбы.</a:t>
            </a:r>
            <a:br>
              <a:rPr lang="ru-RU" sz="2400" b="1" i="1" dirty="0" smtClean="0"/>
            </a:br>
            <a:r>
              <a:rPr lang="ru-RU" sz="2400" b="1" i="1" dirty="0" smtClean="0"/>
              <a:t>Как общаются подростки?</a:t>
            </a:r>
            <a:r>
              <a:rPr lang="ru-RU" sz="2400" b="1" i="1" u="sng" dirty="0" smtClean="0"/>
              <a:t> Общение- </a:t>
            </a:r>
            <a:r>
              <a:rPr lang="ru-RU" sz="2400" b="1" i="1" dirty="0" smtClean="0"/>
              <a:t>основной вид деятельности в подростковом возрасте. Раньше ребёнок много времени проводил во дворе, общаясь со сверстниками, играя. Современные дети сидят у телевизоров . мониторов. Иногда мама считает, что купив игру , она развивает ребёнка, тем самым лишает его возможности приобретать навыки эффективного общения.</a:t>
            </a:r>
            <a:br>
              <a:rPr lang="ru-RU" sz="2400" b="1" i="1" dirty="0" smtClean="0"/>
            </a:br>
            <a:r>
              <a:rPr lang="ru-RU" sz="2400" b="1" i="1" dirty="0" smtClean="0"/>
              <a:t>Он учится общаться только с машиной, растёт погружённым в виртуальную реальность. А в школе, в реальной жизни, нужно уметь выстраивать отношения, договариваться со сверстниками и взрослыми.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600" b="1" i="1" dirty="0" smtClean="0"/>
              <a:t/>
            </a:r>
            <a:br>
              <a:rPr lang="ru-RU" sz="1600" b="1" i="1" dirty="0" smtClean="0"/>
            </a:br>
            <a:endParaRPr lang="ru-RU" sz="1600" b="1" i="1" dirty="0"/>
          </a:p>
        </p:txBody>
      </p:sp>
      <p:pic>
        <p:nvPicPr>
          <p:cNvPr id="3" name="Picture 4" descr="C:\Documents and Settings\Дюша\Рабочий стол\моё\родители катринки\Рисунок2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2465528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8429652" cy="60007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i="1" dirty="0" smtClean="0"/>
              <a:t> 	</a:t>
            </a:r>
            <a:r>
              <a:rPr lang="ru-RU" sz="2200" b="1" dirty="0" smtClean="0"/>
              <a:t>	</a:t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b="1" i="1" dirty="0" smtClean="0"/>
              <a:t>Подростковый </a:t>
            </a:r>
            <a:br>
              <a:rPr lang="ru-RU" b="1" i="1" dirty="0" smtClean="0"/>
            </a:br>
            <a:r>
              <a:rPr lang="ru-RU" b="1" i="1" dirty="0" smtClean="0"/>
              <a:t>	возраст- период самоутверждения,</a:t>
            </a:r>
            <a:br>
              <a:rPr lang="ru-RU" b="1" i="1" dirty="0" smtClean="0"/>
            </a:br>
            <a:r>
              <a:rPr lang="ru-RU" b="1" i="1" dirty="0" smtClean="0"/>
              <a:t> когда человеку важно приобрести уважение, авторитет в значимой для него среде, завязать дружеские и партнёрские отношения. </a:t>
            </a:r>
            <a:br>
              <a:rPr lang="ru-RU" b="1" i="1" dirty="0" smtClean="0"/>
            </a:br>
            <a:r>
              <a:rPr lang="ru-RU" b="1" i="1" dirty="0" smtClean="0"/>
              <a:t>Если ребёнка с раннего возраста не научили такому общению, </a:t>
            </a:r>
            <a:br>
              <a:rPr lang="ru-RU" b="1" i="1" dirty="0" smtClean="0"/>
            </a:br>
            <a:r>
              <a:rPr lang="ru-RU" b="1" i="1" dirty="0" smtClean="0"/>
              <a:t>то он может стать «готом» или «</a:t>
            </a:r>
            <a:r>
              <a:rPr lang="ru-RU" b="1" i="1" dirty="0" err="1" smtClean="0"/>
              <a:t>эмо</a:t>
            </a:r>
            <a:r>
              <a:rPr lang="ru-RU" b="1" i="1" dirty="0" smtClean="0"/>
              <a:t>», </a:t>
            </a:r>
            <a:br>
              <a:rPr lang="ru-RU" b="1" i="1" dirty="0" smtClean="0"/>
            </a:br>
            <a:r>
              <a:rPr lang="ru-RU" b="1" i="1" dirty="0" smtClean="0"/>
              <a:t>то есть выбрать иной путь общения.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600" b="1" i="1" dirty="0" smtClean="0"/>
              <a:t/>
            </a:r>
            <a:br>
              <a:rPr lang="ru-RU" sz="1600" b="1" i="1" dirty="0" smtClean="0"/>
            </a:br>
            <a:endParaRPr lang="ru-RU" sz="1600" b="1" i="1" dirty="0"/>
          </a:p>
        </p:txBody>
      </p:sp>
      <p:pic>
        <p:nvPicPr>
          <p:cNvPr id="3" name="Picture 4" descr="C:\Documents and Settings\Дюша\Рабочий стол\моё\родители катринки\Рисунок2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2465528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C:\Documents and Settings\Дюша\Рабочий стол\моё\родители катринки\Рисунок59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214290"/>
            <a:ext cx="168433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8429652" cy="60007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i="1" dirty="0" smtClean="0"/>
              <a:t> 	</a:t>
            </a:r>
            <a:r>
              <a:rPr lang="ru-RU" sz="2200" b="1" dirty="0" smtClean="0"/>
              <a:t>	</a:t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		</a:t>
            </a:r>
            <a:r>
              <a:rPr lang="ru-RU" sz="2700" b="1" i="1" dirty="0" smtClean="0"/>
              <a:t>А как реклама влияет </a:t>
            </a:r>
            <a:br>
              <a:rPr lang="ru-RU" sz="2700" b="1" i="1" dirty="0" smtClean="0"/>
            </a:br>
            <a:r>
              <a:rPr lang="ru-RU" sz="2700" b="1" i="1" dirty="0" smtClean="0"/>
              <a:t>на формирование жизненной</a:t>
            </a:r>
            <a:br>
              <a:rPr lang="ru-RU" sz="2700" b="1" i="1" dirty="0" smtClean="0"/>
            </a:br>
            <a:r>
              <a:rPr lang="ru-RU" sz="2700" b="1" i="1" dirty="0" smtClean="0"/>
              <a:t>позиции? </a:t>
            </a:r>
            <a:br>
              <a:rPr lang="ru-RU" sz="2700" b="1" i="1" dirty="0" smtClean="0"/>
            </a:br>
            <a:r>
              <a:rPr lang="ru-RU" sz="2700" b="1" i="1" dirty="0" smtClean="0"/>
              <a:t>Когда мы смотрим рекламу, то оцениваем её с точки зрения взрослого человека. </a:t>
            </a:r>
            <a:br>
              <a:rPr lang="ru-RU" sz="2700" b="1" i="1" dirty="0" smtClean="0"/>
            </a:br>
            <a:r>
              <a:rPr lang="ru-RU" sz="2700" b="1" i="1" dirty="0" smtClean="0"/>
              <a:t>А ребёнок воспринимает её как руководство к действию.</a:t>
            </a:r>
            <a:br>
              <a:rPr lang="ru-RU" sz="2700" b="1" i="1" dirty="0" smtClean="0"/>
            </a:br>
            <a:r>
              <a:rPr lang="ru-RU" sz="2700" b="1" i="1" dirty="0" smtClean="0"/>
              <a:t>С раннего детства он слышит рекламные  слоганы: </a:t>
            </a:r>
            <a:br>
              <a:rPr lang="ru-RU" sz="2700" b="1" i="1" dirty="0" smtClean="0"/>
            </a:br>
            <a:r>
              <a:rPr lang="ru-RU" sz="2700" b="1" i="1" dirty="0" smtClean="0"/>
              <a:t>« Не тормози - сникерсни», </a:t>
            </a:r>
            <a:br>
              <a:rPr lang="ru-RU" sz="2700" b="1" i="1" dirty="0" smtClean="0"/>
            </a:br>
            <a:r>
              <a:rPr lang="ru-RU" sz="2700" b="1" i="1" dirty="0" smtClean="0"/>
              <a:t>«Пусть весь мир подождёт». </a:t>
            </a:r>
            <a:br>
              <a:rPr lang="ru-RU" sz="2700" b="1" i="1" dirty="0" smtClean="0"/>
            </a:br>
            <a:r>
              <a:rPr lang="ru-RU" sz="2700" b="1" i="1" dirty="0" smtClean="0"/>
              <a:t>Цель рекламы - сформировать потребительское отношение к жизни: </a:t>
            </a:r>
            <a:br>
              <a:rPr lang="ru-RU" sz="2700" b="1" i="1" dirty="0" smtClean="0"/>
            </a:br>
            <a:r>
              <a:rPr lang="ru-RU" sz="2700" b="1" i="1" dirty="0" smtClean="0"/>
              <a:t>нужно удовлетворять потребности здесь и сейчас таким способом, как удобно мне, </a:t>
            </a:r>
            <a:br>
              <a:rPr lang="ru-RU" sz="2700" b="1" i="1" dirty="0" smtClean="0"/>
            </a:br>
            <a:r>
              <a:rPr lang="ru-RU" sz="2700" b="1" i="1" dirty="0" smtClean="0"/>
              <a:t>не задумываясь о других.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600" b="1" i="1" dirty="0" smtClean="0"/>
              <a:t/>
            </a:r>
            <a:br>
              <a:rPr lang="ru-RU" sz="1600" b="1" i="1" dirty="0" smtClean="0"/>
            </a:br>
            <a:endParaRPr lang="ru-RU" sz="1600" b="1" i="1" dirty="0"/>
          </a:p>
        </p:txBody>
      </p:sp>
      <p:pic>
        <p:nvPicPr>
          <p:cNvPr id="3" name="Picture 4" descr="C:\Documents and Settings\Дюша\Рабочий стол\моё\родители катринки\Рисунок2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" y="0"/>
            <a:ext cx="2789574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C:\Documents and Settings\Дюша\Рабочий стол\моё\родители катринки\Рисунок59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5143512"/>
            <a:ext cx="16843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071546"/>
            <a:ext cx="8429652" cy="51435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i="1" dirty="0" smtClean="0"/>
              <a:t> 	</a:t>
            </a:r>
            <a:r>
              <a:rPr lang="ru-RU" sz="2200" b="1" dirty="0" smtClean="0"/>
              <a:t>	</a:t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		</a:t>
            </a:r>
            <a:r>
              <a:rPr lang="ru-RU" sz="2400" dirty="0" smtClean="0"/>
              <a:t> 	</a:t>
            </a:r>
            <a:r>
              <a:rPr lang="ru-RU" sz="3100" b="1" i="1" dirty="0" smtClean="0"/>
              <a:t>Родители должны понимать: 				телевизор влияет на психику.</a:t>
            </a:r>
            <a:br>
              <a:rPr lang="ru-RU" sz="3100" b="1" i="1" dirty="0" smtClean="0"/>
            </a:br>
            <a:r>
              <a:rPr lang="ru-RU" sz="3100" b="1" i="1" dirty="0" smtClean="0"/>
              <a:t>	Так в 13-15 лет у подростка мало позывов для учёбы. </a:t>
            </a:r>
            <a:br>
              <a:rPr lang="ru-RU" sz="3100" b="1" i="1" dirty="0" smtClean="0"/>
            </a:br>
            <a:r>
              <a:rPr lang="ru-RU" sz="3100" b="1" i="1" dirty="0" smtClean="0"/>
              <a:t>Ему хочется выстраивать межличностные отношения. И когда мама ему говорит: </a:t>
            </a:r>
            <a:br>
              <a:rPr lang="ru-RU" sz="3100" b="1" i="1" dirty="0" smtClean="0"/>
            </a:br>
            <a:r>
              <a:rPr lang="ru-RU" sz="3100" b="1" i="1" dirty="0" smtClean="0"/>
              <a:t>нужно заниматься уроками, впереди ЕГЭ,</a:t>
            </a:r>
            <a:br>
              <a:rPr lang="ru-RU" sz="3100" b="1" i="1" dirty="0" smtClean="0"/>
            </a:br>
            <a:r>
              <a:rPr lang="ru-RU" sz="3100" b="1" i="1" dirty="0" smtClean="0"/>
              <a:t> для него всё далеко. Он уверен: </a:t>
            </a:r>
            <a:br>
              <a:rPr lang="ru-RU" sz="3100" b="1" i="1" dirty="0" smtClean="0"/>
            </a:br>
            <a:r>
              <a:rPr lang="ru-RU" sz="3100" b="1" i="1" dirty="0" smtClean="0"/>
              <a:t>нужно удовлетворять свои потребности здесь и сейчас, это важнее. </a:t>
            </a:r>
            <a:br>
              <a:rPr lang="ru-RU" sz="3100" b="1" i="1" dirty="0" smtClean="0"/>
            </a:br>
            <a:r>
              <a:rPr lang="ru-RU" sz="3100" b="1" i="1" dirty="0" smtClean="0"/>
              <a:t>Поэтому необходимо, чтобы родители обсуждали с детьми рекламные ролики, вырабатывали </a:t>
            </a:r>
            <a:br>
              <a:rPr lang="ru-RU" sz="3100" b="1" i="1" dirty="0" smtClean="0"/>
            </a:br>
            <a:r>
              <a:rPr lang="ru-RU" sz="3100" b="1" i="1" dirty="0" smtClean="0"/>
              <a:t>критическое отношение к ним.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600" b="1" i="1" dirty="0" smtClean="0"/>
              <a:t/>
            </a:r>
            <a:br>
              <a:rPr lang="ru-RU" sz="1600" b="1" i="1" dirty="0" smtClean="0"/>
            </a:br>
            <a:endParaRPr lang="ru-RU" sz="1600" b="1" i="1" dirty="0"/>
          </a:p>
        </p:txBody>
      </p:sp>
      <p:pic>
        <p:nvPicPr>
          <p:cNvPr id="3" name="Picture 4" descr="C:\Documents and Settings\Дюша\Рабочий стол\моё\родители катринки\Рисунок2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" y="0"/>
            <a:ext cx="2789574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071546"/>
            <a:ext cx="8429652" cy="51435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i="1" dirty="0" smtClean="0"/>
              <a:t> 	</a:t>
            </a:r>
            <a:r>
              <a:rPr lang="ru-RU" sz="2200" b="1" dirty="0" smtClean="0"/>
              <a:t>	</a:t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		</a:t>
            </a:r>
            <a:r>
              <a:rPr lang="ru-RU" sz="2400" dirty="0" smtClean="0"/>
              <a:t> 	</a:t>
            </a:r>
            <a:r>
              <a:rPr lang="ru-RU" sz="3100" b="1" i="1" dirty="0" smtClean="0"/>
              <a:t> Смотришь телевизор </a:t>
            </a:r>
            <a:br>
              <a:rPr lang="ru-RU" sz="3100" b="1" i="1" dirty="0" smtClean="0"/>
            </a:br>
            <a:r>
              <a:rPr lang="ru-RU" sz="3100" b="1" i="1" dirty="0" smtClean="0"/>
              <a:t>и поражаешься детской жестокости…</a:t>
            </a:r>
            <a:br>
              <a:rPr lang="ru-RU" sz="3100" b="1" i="1" dirty="0" smtClean="0"/>
            </a:br>
            <a:r>
              <a:rPr lang="ru-RU" sz="3100" b="1" i="1" dirty="0" smtClean="0"/>
              <a:t>Сегодня подросток знает героя компьютерной игры, </a:t>
            </a:r>
            <a:br>
              <a:rPr lang="ru-RU" sz="3100" b="1" i="1" dirty="0" smtClean="0"/>
            </a:br>
            <a:r>
              <a:rPr lang="ru-RU" sz="3100" b="1" i="1" dirty="0" smtClean="0"/>
              <a:t>у которого несколько жизней.</a:t>
            </a:r>
            <a:br>
              <a:rPr lang="ru-RU" sz="3100" b="1" i="1" dirty="0" smtClean="0"/>
            </a:br>
            <a:r>
              <a:rPr lang="ru-RU" sz="3100" b="1" i="1" dirty="0" smtClean="0"/>
              <a:t> Поэтому у него стирается представление </a:t>
            </a:r>
            <a:br>
              <a:rPr lang="ru-RU" sz="3100" b="1" i="1" dirty="0" smtClean="0"/>
            </a:br>
            <a:r>
              <a:rPr lang="ru-RU" sz="3100" b="1" i="1" dirty="0" smtClean="0"/>
              <a:t>о ценности живого.</a:t>
            </a:r>
            <a:br>
              <a:rPr lang="ru-RU" sz="3100" b="1" i="1" dirty="0" smtClean="0"/>
            </a:br>
            <a:r>
              <a:rPr lang="ru-RU" sz="3100" b="1" i="1" dirty="0" smtClean="0"/>
              <a:t>Унижение слабых - как стремление </a:t>
            </a:r>
            <a:br>
              <a:rPr lang="ru-RU" sz="3100" b="1" i="1" dirty="0" smtClean="0"/>
            </a:br>
            <a:r>
              <a:rPr lang="ru-RU" sz="3100" b="1" i="1" dirty="0" smtClean="0"/>
              <a:t>к самоутверждению, лидерству. </a:t>
            </a:r>
            <a:br>
              <a:rPr lang="ru-RU" sz="3100" b="1" i="1" dirty="0" smtClean="0"/>
            </a:br>
            <a:r>
              <a:rPr lang="ru-RU" sz="3100" b="1" i="1" dirty="0" smtClean="0"/>
              <a:t>Подросток может просто </a:t>
            </a:r>
            <a:br>
              <a:rPr lang="ru-RU" sz="3100" b="1" i="1" dirty="0" smtClean="0"/>
            </a:br>
            <a:r>
              <a:rPr lang="ru-RU" sz="3100" b="1" i="1" dirty="0" smtClean="0"/>
              <a:t>не знать другого способа.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600" b="1" i="1" dirty="0" smtClean="0"/>
              <a:t/>
            </a:r>
            <a:br>
              <a:rPr lang="ru-RU" sz="1600" b="1" i="1" dirty="0" smtClean="0"/>
            </a:br>
            <a:endParaRPr lang="ru-RU" sz="1600" b="1" i="1" dirty="0"/>
          </a:p>
        </p:txBody>
      </p:sp>
      <p:pic>
        <p:nvPicPr>
          <p:cNvPr id="3" name="Picture 4" descr="C:\Documents and Settings\Дюша\Рабочий стол\моё\родители катринки\Рисунок2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" y="0"/>
            <a:ext cx="2789574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C:\Documents and Settings\Дюша\Рабочий стол\моё\родители катринки\Рисунок59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572008"/>
            <a:ext cx="16843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Мансурова Е. А.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071546"/>
            <a:ext cx="8429652" cy="51435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i="1" dirty="0" smtClean="0"/>
              <a:t> 	</a:t>
            </a:r>
            <a:r>
              <a:rPr lang="ru-RU" sz="2200" b="1" dirty="0" smtClean="0"/>
              <a:t>	</a:t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		</a:t>
            </a:r>
            <a:r>
              <a:rPr lang="ru-RU" sz="2400" dirty="0" smtClean="0"/>
              <a:t> 	</a:t>
            </a:r>
            <a:r>
              <a:rPr lang="ru-RU" sz="3100" b="1" i="1" dirty="0" smtClean="0"/>
              <a:t> Какие приоритеты выбрать 				родителям в воспитании? 	Сегодня в обществе нет  чётких нравственных ориентиров. </a:t>
            </a:r>
            <a:br>
              <a:rPr lang="ru-RU" sz="3100" b="1" i="1" dirty="0" smtClean="0"/>
            </a:br>
            <a:r>
              <a:rPr lang="ru-RU" sz="3100" b="1" i="1" dirty="0" smtClean="0"/>
              <a:t>Сейчас приоритеты иные - воспитать высоконравственного человека, соблюдающего законы общества и семейные традиции. </a:t>
            </a:r>
            <a:br>
              <a:rPr lang="ru-RU" sz="3100" b="1" i="1" dirty="0" smtClean="0"/>
            </a:br>
            <a:r>
              <a:rPr lang="ru-RU" sz="3100" b="1" i="1" dirty="0" smtClean="0"/>
              <a:t>Важно, чтобы родители понимали: </a:t>
            </a:r>
            <a:br>
              <a:rPr lang="ru-RU" sz="3100" b="1" i="1" dirty="0" smtClean="0"/>
            </a:br>
            <a:r>
              <a:rPr lang="ru-RU" sz="3100" b="1" i="1" dirty="0" smtClean="0"/>
              <a:t>с раннего возраста  нужно воспитывать стремление к  саморазвитию. </a:t>
            </a:r>
            <a:br>
              <a:rPr lang="ru-RU" sz="3100" b="1" i="1" dirty="0" smtClean="0"/>
            </a:br>
            <a:r>
              <a:rPr lang="ru-RU" sz="3100" b="1" i="1" dirty="0" smtClean="0"/>
              <a:t>Нужно научить человека быть человеком, дать ему возможность заниматься спортом , музыкой, посещать кружки, клубы…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600" b="1" i="1" dirty="0" smtClean="0"/>
              <a:t/>
            </a:r>
            <a:br>
              <a:rPr lang="ru-RU" sz="1600" b="1" i="1" dirty="0" smtClean="0"/>
            </a:br>
            <a:endParaRPr lang="ru-RU" sz="1600" b="1" i="1" dirty="0"/>
          </a:p>
        </p:txBody>
      </p:sp>
      <p:pic>
        <p:nvPicPr>
          <p:cNvPr id="3" name="Picture 4" descr="C:\Documents and Settings\Дюша\Рабочий стол\моё\родители катринки\Рисунок2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060888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Мансурова Е. А.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071546"/>
            <a:ext cx="8429652" cy="51435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i="1" dirty="0" smtClean="0"/>
              <a:t> 	</a:t>
            </a:r>
            <a:r>
              <a:rPr lang="ru-RU" sz="2200" b="1" dirty="0" smtClean="0"/>
              <a:t>	</a:t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		</a:t>
            </a:r>
            <a:r>
              <a:rPr lang="ru-RU" sz="2400" dirty="0" smtClean="0"/>
              <a:t> 	</a:t>
            </a:r>
            <a:r>
              <a:rPr lang="ru-RU" sz="3100" b="1" i="1" dirty="0" smtClean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600" b="1" i="1" dirty="0" smtClean="0"/>
              <a:t/>
            </a:r>
            <a:br>
              <a:rPr lang="ru-RU" sz="1600" b="1" i="1" dirty="0" smtClean="0"/>
            </a:br>
            <a:endParaRPr lang="ru-RU" sz="1600" b="1" i="1" dirty="0"/>
          </a:p>
        </p:txBody>
      </p:sp>
      <p:pic>
        <p:nvPicPr>
          <p:cNvPr id="3" name="Picture 4" descr="C:\Documents and Settings\Дюша\Рабочий стол\моё\родители катринки\Рисунок2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060888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714355"/>
            <a:ext cx="8001056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Рекомендации: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000" b="1" i="1" dirty="0" smtClean="0">
                <a:latin typeface="Arial" pitchFamily="34" charset="0"/>
                <a:ea typeface="Times New Roman" pitchFamily="18" charset="0"/>
              </a:rPr>
              <a:t>			1.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Важную роль в жизни человека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играет семья, в которой он растёт.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Даже сегодня при большой занятости родителей надо способствовать выработке у подростка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умения принимать правильное решение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в ситуации нравственного выбора.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2.Важно уделять внимание физическому здоровью ребёнка, следить за режимом, чтобы он не сидел целый день у компьютера, а ночью в интернете.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3.Необходимо выстраивать такие отношения, чтобы ребёнок знал, что он как личность интересен родителям, его мнение для них значимо. Тогда в трудной ситуации ребёнок будет обращаться за помощью к ним,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а не к алкоголю и наркотикам.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4. Нельзя прятаться от проблем и не надо бояться обращаться за помощью к психологу.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4" descr="C:\Documents and Settings\Дюша\Рабочий стол\моё\родители катринки\Рисунок59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34" y="142852"/>
            <a:ext cx="16843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Так мы учимся…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29698" name="Picture 2" descr="D:\Рабочий стол\Фото. Школа\P10301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142984"/>
            <a:ext cx="6929486" cy="5097466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Мансурова Е. А.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Так мы учимся…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30723" name="Picture 3" descr="D:\Рабочий стол\P10301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idx="4294967295"/>
          </p:nvPr>
        </p:nvSpPr>
        <p:spPr>
          <a:xfrm>
            <a:off x="2428875" y="214313"/>
            <a:ext cx="6715125" cy="58658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i="1" dirty="0" smtClean="0"/>
              <a:t> Если дети живут в обстановке критики, </a:t>
            </a:r>
          </a:p>
          <a:p>
            <a:pPr algn="ctr">
              <a:buNone/>
            </a:pPr>
            <a:r>
              <a:rPr lang="ru-RU" sz="2400" b="1" i="1" dirty="0" smtClean="0"/>
              <a:t>они учатся критиковать и осуждать других людей.</a:t>
            </a:r>
          </a:p>
          <a:p>
            <a:pPr algn="ctr">
              <a:buNone/>
            </a:pPr>
            <a:r>
              <a:rPr lang="ru-RU" sz="2400" b="1" i="1" dirty="0" smtClean="0"/>
              <a:t>  Если дети живут в обстановке вражды и злобы, </a:t>
            </a:r>
          </a:p>
          <a:p>
            <a:pPr algn="ctr">
              <a:buNone/>
            </a:pPr>
            <a:r>
              <a:rPr lang="ru-RU" sz="2400" b="1" i="1" dirty="0" smtClean="0"/>
              <a:t>они учатся быть злыми, учатся драться.</a:t>
            </a:r>
          </a:p>
          <a:p>
            <a:pPr algn="ctr">
              <a:buNone/>
            </a:pPr>
            <a:r>
              <a:rPr lang="ru-RU" sz="2400" b="1" i="1" dirty="0" smtClean="0"/>
              <a:t>                                   Если дети живут среди насмешек, </a:t>
            </a:r>
          </a:p>
          <a:p>
            <a:pPr algn="ctr">
              <a:buNone/>
            </a:pPr>
            <a:r>
              <a:rPr lang="ru-RU" sz="2400" b="1" i="1" dirty="0" smtClean="0"/>
              <a:t>они становятся нерешительными и излишне скромными.</a:t>
            </a:r>
          </a:p>
          <a:p>
            <a:pPr algn="ctr">
              <a:buNone/>
            </a:pPr>
            <a:r>
              <a:rPr lang="ru-RU" sz="2400" b="1" i="1" dirty="0" smtClean="0"/>
              <a:t>                                  Если дети живут в обстановке стыда и смущения, </a:t>
            </a:r>
          </a:p>
          <a:p>
            <a:pPr algn="ctr">
              <a:buNone/>
            </a:pPr>
            <a:r>
              <a:rPr lang="ru-RU" sz="2400" b="1" i="1" dirty="0" smtClean="0"/>
              <a:t>чувство собственного достоинства уступает месту чувства вины.</a:t>
            </a:r>
          </a:p>
          <a:p>
            <a:pPr algn="ctr">
              <a:buNone/>
            </a:pPr>
            <a:r>
              <a:rPr lang="ru-RU" sz="2400" b="1" i="1" dirty="0" smtClean="0"/>
              <a:t>                                                                                                                                                            Дороти Нолт</a:t>
            </a:r>
          </a:p>
        </p:txBody>
      </p:sp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571744"/>
            <a:ext cx="2428892" cy="369887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5" name="Picture 4" descr="C:\Documents and Settings\Дюша\Рабочий стол\моё\родители катринки\Рисунок2.wm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7166"/>
            <a:ext cx="208121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928670"/>
            <a:ext cx="8429652" cy="5000660"/>
          </a:xfrm>
        </p:spPr>
        <p:txBody>
          <a:bodyPr>
            <a:normAutofit/>
          </a:bodyPr>
          <a:lstStyle/>
          <a:p>
            <a:pPr lvl="0" algn="ctr"/>
            <a:r>
              <a:rPr lang="ru-RU" sz="1800" dirty="0" smtClean="0"/>
              <a:t> </a:t>
            </a:r>
            <a:r>
              <a:rPr lang="ru-RU" sz="2400" b="1" i="1" dirty="0" smtClean="0"/>
              <a:t>Для того чтобы ребёнок желал общаться с родителями, необходимо помнить, что основой общения родителей с детьми являются шесть принципов, которые можно записать в виде рецепта. Этот рецепт может стать основным законом воспитания детей в семье. Его содержание примерно такое: взять принятие, добавить к нему признание, смешать с определённым количеством родительской любви и доступности, добавить собственной ответственности, приправленной любящим родительским авторитетом. </a:t>
            </a:r>
            <a:endParaRPr lang="ru-RU" sz="2400" b="1" i="1" dirty="0"/>
          </a:p>
        </p:txBody>
      </p:sp>
      <p:pic>
        <p:nvPicPr>
          <p:cNvPr id="3" name="Picture 4" descr="C:\Documents and Settings\Дюша\Рабочий стол\моё\родители катринки\Рисунок2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85738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C:\Documents and Settings\Дюша\Рабочий стол\моё\родители катринки\Рисунок59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9662" y="214290"/>
            <a:ext cx="16843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142984"/>
            <a:ext cx="8429652" cy="5072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Самым веским принципом является принцип принятия ребёнка. 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Принятие ребёнка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– это проявление такой родительской любви, когда ребёнок понимает, что его любят несмотря ни на что. Принять ребёнка – значит любить его не за отметку в дневнике или убранную без напоминания постель, а за сам факт существования его в этом  мире. 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В основе настоящего, или истинного, принятия  лежит значимость ребёнка. 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Значимость ребёнка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– это признание его значительности в существовании семьи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b="1" i="1" dirty="0" smtClean="0"/>
              <a:t/>
            </a:r>
            <a:br>
              <a:rPr lang="ru-RU" sz="1600" b="1" i="1" dirty="0" smtClean="0"/>
            </a:br>
            <a:endParaRPr lang="ru-RU" sz="1600" b="1" i="1" dirty="0"/>
          </a:p>
        </p:txBody>
      </p:sp>
      <p:pic>
        <p:nvPicPr>
          <p:cNvPr id="3" name="Picture 4" descr="C:\Documents and Settings\Дюша\Рабочий стол\моё\родители катринки\Рисунок2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85738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C:\Documents and Settings\Дюша\Рабочий стол\моё\родители катринки\Рисунок59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9662" y="0"/>
            <a:ext cx="16843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142984"/>
            <a:ext cx="8429652" cy="5072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i="1" dirty="0" smtClean="0"/>
              <a:t> 		</a:t>
            </a:r>
            <a:r>
              <a:rPr lang="ru-RU" sz="2200" b="1" i="1" u="sng" dirty="0" smtClean="0">
                <a:solidFill>
                  <a:srgbClr val="C00000"/>
                </a:solidFill>
              </a:rPr>
              <a:t>Признание ребёнка </a:t>
            </a:r>
            <a:r>
              <a:rPr lang="ru-RU" sz="2200" b="1" i="1" dirty="0" smtClean="0"/>
              <a:t>– это сохранение у ребёнка чувства собственного достоинства и уверенности в себе, в своих силах. Со стороны родителей – это безграничная вера в то, что ребёнок, которому они подарили жизнь, оправдает их ожидания. Если родители признают значимость своего ребёнка, то они стараются подчёркивать его достоинства, поздравляют с каждым, пусть маленьким, успехом, ободряют и поддерживают в минуты жизненных трудностей. Ребёнок должен чувствовать, что родители стараются понять все его поступки, даже неправильные, но при этом они ему не угрожают, не требуют немедленного покаяния и осознания своей вины, а вместе с ним пытаются понять, что побудило совершить такой поступок и так можно избежать подобных ситуаций в дальнейшем. Признание – это в какой-то мере и терпение родителей. Терпение, заключающееся не в том, чтобы терпеть поступки ребёнка и закрывать на них глаза, а в том, чтобы давать ребёнку время почувствовать и осознать совершённое им, и в поддержке отца и матери.</a:t>
            </a:r>
            <a:r>
              <a:rPr lang="ru-RU" sz="1600" b="1" i="1" dirty="0" smtClean="0"/>
              <a:t/>
            </a:r>
            <a:br>
              <a:rPr lang="ru-RU" sz="1600" b="1" i="1" dirty="0" smtClean="0"/>
            </a:br>
            <a:endParaRPr lang="ru-RU" sz="1600" b="1" i="1" dirty="0"/>
          </a:p>
        </p:txBody>
      </p:sp>
      <p:pic>
        <p:nvPicPr>
          <p:cNvPr id="3" name="Picture 4" descr="C:\Documents and Settings\Дюша\Рабочий стол\моё\родители катринки\Рисунок2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14480" cy="1241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142984"/>
            <a:ext cx="8429652" cy="5072098"/>
          </a:xfrm>
        </p:spPr>
        <p:txBody>
          <a:bodyPr>
            <a:normAutofit fontScale="90000"/>
          </a:bodyPr>
          <a:lstStyle/>
          <a:p>
            <a:r>
              <a:rPr lang="ru-RU" sz="2200" b="1" i="1" dirty="0" smtClean="0"/>
              <a:t> 		</a:t>
            </a:r>
            <a:r>
              <a:rPr lang="ru-RU" sz="2400" b="1" i="1" dirty="0" smtClean="0"/>
              <a:t>Значимым и важным принципом является принцип доступности.</a:t>
            </a:r>
            <a:br>
              <a:rPr lang="ru-RU" sz="2400" b="1" i="1" dirty="0" smtClean="0"/>
            </a:br>
            <a:r>
              <a:rPr lang="ru-RU" sz="2400" b="1" i="1" u="sng" dirty="0" smtClean="0">
                <a:solidFill>
                  <a:srgbClr val="FF0000"/>
                </a:solidFill>
              </a:rPr>
              <a:t>Быть доступным </a:t>
            </a:r>
            <a:r>
              <a:rPr lang="ru-RU" sz="2400" b="1" i="1" dirty="0" smtClean="0"/>
              <a:t>– это значит в любую минуту найти в себе силы отложить все свои дела, свою работу, чтобы пообщаться с ребенком. Нельзя отмахиваться, откладывая общение на «потом».</a:t>
            </a:r>
            <a:br>
              <a:rPr lang="ru-RU" sz="2400" b="1" i="1" dirty="0" smtClean="0"/>
            </a:br>
            <a:r>
              <a:rPr lang="ru-RU" sz="2400" b="1" i="1" dirty="0" smtClean="0"/>
              <a:t>	Однако родители должны помнить, что проводить время с собственным ребенком – это не значит без конца читать мораль или делать с ним уроки. Это значит помочь ему пережить какие-то страдания, поговорить и обсудить их вовремя.</a:t>
            </a:r>
            <a:br>
              <a:rPr lang="ru-RU" sz="2400" b="1" i="1" dirty="0" smtClean="0"/>
            </a:br>
            <a:r>
              <a:rPr lang="ru-RU" sz="2400" b="1" i="1" dirty="0" smtClean="0"/>
              <a:t>	Только имея в родительском арсенале принятие, признание, любовь можно формировать у ребенка такие качества, как ответственность, самодисциплину, осознанную способность к ограничениям.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600" b="1" i="1" dirty="0" smtClean="0"/>
              <a:t/>
            </a:r>
            <a:br>
              <a:rPr lang="ru-RU" sz="1600" b="1" i="1" dirty="0" smtClean="0"/>
            </a:br>
            <a:endParaRPr lang="ru-RU" sz="1600" b="1" i="1" dirty="0"/>
          </a:p>
        </p:txBody>
      </p:sp>
      <p:pic>
        <p:nvPicPr>
          <p:cNvPr id="3" name="Picture 4" descr="C:\Documents and Settings\Дюша\Рабочий стол\моё\родители катринки\Рисунок2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14480" cy="1241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Мансурова Е. А.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C:\Documents and Settings\Дюша\Рабочий стол\моё\родители катринки\424141c7543f0f6ef464650b05635175uniqueidcmcimag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8600"/>
            <a:ext cx="3429024" cy="427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500042"/>
            <a:ext cx="4857784" cy="5630883"/>
          </a:xfrm>
        </p:spPr>
        <p:txBody>
          <a:bodyPr/>
          <a:lstStyle/>
          <a:p>
            <a:pPr algn="ctr">
              <a:buNone/>
              <a:defRPr/>
            </a:pPr>
            <a:r>
              <a:rPr lang="ru-RU" sz="2800" b="1" i="1" dirty="0" smtClean="0"/>
              <a:t>Современные подростки заметно отличаются от тех, что были 10 лет назад. Сегодня они  погружены в комедийные шоу, общаются в «Контакте», не расстаются с мобильниками и плеерами. Как же сейчас они проводят время? С какими проблемами  сталкиваются?</a:t>
            </a:r>
          </a:p>
          <a:p>
            <a:pPr>
              <a:buNone/>
              <a:defRPr/>
            </a:pPr>
            <a:endParaRPr lang="ru-RU" sz="1800" dirty="0" smtClean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142984"/>
            <a:ext cx="8429652" cy="5072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i="1" dirty="0" smtClean="0"/>
              <a:t> 	</a:t>
            </a:r>
            <a:r>
              <a:rPr lang="ru-RU" sz="2200" b="1" dirty="0" smtClean="0"/>
              <a:t>	</a:t>
            </a:r>
            <a:r>
              <a:rPr lang="ru-RU" sz="3100" b="1" i="1" dirty="0" smtClean="0"/>
              <a:t>Сегодня многим подростки кажутся ужасными, невоспитанными.</a:t>
            </a:r>
            <a:br>
              <a:rPr lang="ru-RU" sz="3100" b="1" i="1" dirty="0" smtClean="0"/>
            </a:br>
            <a:r>
              <a:rPr lang="ru-RU" sz="3100" b="1" i="1" dirty="0" smtClean="0"/>
              <a:t>Подростковый возраст - один из самых сложных этапов в жизни человека. Он таит в себе целый ряд проблем и огромные возможности для дальнейшего развития. В этот период происходит активное становление личности. Представители старшего поколения любят говорить:  «Ну и молодёжь пошла!» На самом деле не бывает хороших или плохих молодых людей, просто они другие.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600" b="1" i="1" dirty="0" smtClean="0"/>
              <a:t/>
            </a:r>
            <a:br>
              <a:rPr lang="ru-RU" sz="1600" b="1" i="1" dirty="0" smtClean="0"/>
            </a:br>
            <a:endParaRPr lang="ru-RU" sz="1600" b="1" i="1" dirty="0"/>
          </a:p>
        </p:txBody>
      </p:sp>
      <p:pic>
        <p:nvPicPr>
          <p:cNvPr id="3" name="Picture 4" descr="C:\Documents and Settings\Дюша\Рабочий стол\моё\родители катринки\Рисунок2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14480" cy="1241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C:\Documents and Settings\Дюша\Рабочий стол\моё\родители катринки\Рисунок59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5410200"/>
            <a:ext cx="16843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Мансурова Е. А.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142984"/>
            <a:ext cx="8429652" cy="5072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i="1" dirty="0" smtClean="0"/>
              <a:t> 	</a:t>
            </a:r>
            <a:r>
              <a:rPr lang="ru-RU" sz="2200" b="1" dirty="0" smtClean="0"/>
              <a:t>	</a:t>
            </a:r>
            <a:r>
              <a:rPr lang="ru-RU" sz="3100" b="1" i="1" dirty="0" smtClean="0"/>
              <a:t>А что их делает другими? </a:t>
            </a:r>
            <a:br>
              <a:rPr lang="ru-RU" sz="3100" b="1" i="1" dirty="0" smtClean="0"/>
            </a:br>
            <a:r>
              <a:rPr lang="ru-RU" sz="3100" b="1" i="1" dirty="0" smtClean="0"/>
              <a:t>Прежде всего социокультурная среда, в которой они растут. </a:t>
            </a:r>
            <a:br>
              <a:rPr lang="ru-RU" sz="3100" b="1" i="1" dirty="0" smtClean="0"/>
            </a:br>
            <a:r>
              <a:rPr lang="ru-RU" sz="3100" b="1" i="1" dirty="0" smtClean="0"/>
              <a:t>Сегодня это телевидение и Интернет…</a:t>
            </a:r>
            <a:br>
              <a:rPr lang="ru-RU" sz="3100" b="1" i="1" dirty="0" smtClean="0"/>
            </a:br>
            <a:r>
              <a:rPr lang="ru-RU" sz="3100" b="1" i="1" dirty="0" smtClean="0"/>
              <a:t>Современные подростки более информированы  , обо всём наслышаны. У них широкий кругозор. </a:t>
            </a:r>
            <a:br>
              <a:rPr lang="ru-RU" sz="3100" b="1" i="1" dirty="0" smtClean="0"/>
            </a:br>
            <a:r>
              <a:rPr lang="ru-RU" sz="3100" b="1" i="1" dirty="0" smtClean="0"/>
              <a:t>Это связано с формированием единого информационного пространства. Однако эти знания не глубоки. Большинство подростков не проводят время за книгами. Они растут перед мелькающими картинками телевизора  И не готовы к углубленному постижению предметов.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600" b="1" i="1" dirty="0" smtClean="0"/>
              <a:t/>
            </a:r>
            <a:br>
              <a:rPr lang="ru-RU" sz="1600" b="1" i="1" dirty="0" smtClean="0"/>
            </a:br>
            <a:endParaRPr lang="ru-RU" sz="1600" b="1" i="1" dirty="0"/>
          </a:p>
        </p:txBody>
      </p:sp>
      <p:pic>
        <p:nvPicPr>
          <p:cNvPr id="3" name="Picture 4" descr="C:\Documents and Settings\Дюша\Рабочий стол\моё\родители катринки\Рисунок2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14480" cy="1241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372</TotalTime>
  <Words>242</Words>
  <PresentationFormat>Экран (4:3)</PresentationFormat>
  <Paragraphs>42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          Подростки:  проблемы и их решения.     </vt:lpstr>
      <vt:lpstr>Слайд 2</vt:lpstr>
      <vt:lpstr> Для того чтобы ребёнок желал общаться с родителями, необходимо помнить, что основой общения родителей с детьми являются шесть принципов, которые можно записать в виде рецепта. Этот рецепт может стать основным законом воспитания детей в семье. Его содержание примерно такое: взять принятие, добавить к нему признание, смешать с определённым количеством родительской любви и доступности, добавить собственной ответственности, приправленной любящим родительским авторитетом. </vt:lpstr>
      <vt:lpstr>Самым веским принципом является принцип принятия ребёнка.   Принятие ребёнка – это проявление такой родительской любви, когда ребёнок понимает, что его любят несмотря ни на что. Принять ребёнка – значит любить его не за отметку в дневнике или убранную без напоминания постель, а за сам факт существования его в этом  мире.      В основе настоящего, или истинного, принятия  лежит значимость ребёнка.  Значимость ребёнка – это признание его значительности в существовании семьи. </vt:lpstr>
      <vt:lpstr>   Признание ребёнка – это сохранение у ребёнка чувства собственного достоинства и уверенности в себе, в своих силах. Со стороны родителей – это безграничная вера в то, что ребёнок, которому они подарили жизнь, оправдает их ожидания. Если родители признают значимость своего ребёнка, то они стараются подчёркивать его достоинства, поздравляют с каждым, пусть маленьким, успехом, ободряют и поддерживают в минуты жизненных трудностей. Ребёнок должен чувствовать, что родители стараются понять все его поступки, даже неправильные, но при этом они ему не угрожают, не требуют немедленного покаяния и осознания своей вины, а вместе с ним пытаются понять, что побудило совершить такой поступок и так можно избежать подобных ситуаций в дальнейшем. Признание – это в какой-то мере и терпение родителей. Терпение, заключающееся не в том, чтобы терпеть поступки ребёнка и закрывать на них глаза, а в том, чтобы давать ребёнку время почувствовать и осознать совершённое им, и в поддержке отца и матери. </vt:lpstr>
      <vt:lpstr>   Значимым и важным принципом является принцип доступности. Быть доступным – это значит в любую минуту найти в себе силы отложить все свои дела, свою работу, чтобы пообщаться с ребенком. Нельзя отмахиваться, откладывая общение на «потом».  Однако родители должны помнить, что проводить время с собственным ребенком – это не значит без конца читать мораль или делать с ним уроки. Это значит помочь ему пережить какие-то страдания, поговорить и обсудить их вовремя.  Только имея в родительском арсенале принятие, признание, любовь можно формировать у ребенка такие качества, как ответственность, самодисциплину, осознанную способность к ограничениям.  </vt:lpstr>
      <vt:lpstr>Слайд 7</vt:lpstr>
      <vt:lpstr>   Сегодня многим подростки кажутся ужасными, невоспитанными. Подростковый возраст - один из самых сложных этапов в жизни человека. Он таит в себе целый ряд проблем и огромные возможности для дальнейшего развития. В этот период происходит активное становление личности. Представители старшего поколения любят говорить:  «Ну и молодёжь пошла!» На самом деле не бывает хороших или плохих молодых людей, просто они другие.   </vt:lpstr>
      <vt:lpstr>   А что их делает другими?  Прежде всего социокультурная среда, в которой они растут.  Сегодня это телевидение и Интернет… Современные подростки более информированы  , обо всём наслышаны. У них широкий кругозор.  Это связано с формированием единого информационного пространства. Однако эти знания не глубоки. Большинство подростков не проводят время за книгами. Они растут перед мелькающими картинками телевизора  И не готовы к углубленному постижению предметов.    </vt:lpstr>
      <vt:lpstr>   У современной молодёжи клиповое     мышление. Хотят сразу получить яркую    картинку, короткую информацию, не     вдаваясь в подробности. Поверхностность    мышления - одна из причин трудностей,  с которыми сталкиваются школьники во время учёбы. Как общаются подростки? Общение- основной вид деятельности в подростковом возрасте. Раньше ребёнок много времени проводил во дворе, общаясь со сверстниками, играя. Современные дети сидят у телевизоров . мониторов. Иногда мама считает, что купив игру , она развивает ребёнка, тем самым лишает его возможности приобретать навыки эффективного общения. Он учится общаться только с машиной, растёт погружённым в виртуальную реальность. А в школе, в реальной жизни, нужно уметь выстраивать отношения, договариваться со сверстниками и взрослыми.     </vt:lpstr>
      <vt:lpstr>        Подростковый   возраст- период самоутверждения,  когда человеку важно приобрести уважение, авторитет в значимой для него среде, завязать дружеские и партнёрские отношения.  Если ребёнка с раннего возраста не научили такому общению,  то он может стать «готом» или «эмо»,  то есть выбрать иной путь общения.     </vt:lpstr>
      <vt:lpstr>          А как реклама влияет  на формирование жизненной позиции?  Когда мы смотрим рекламу, то оцениваем её с точки зрения взрослого человека.  А ребёнок воспринимает её как руководство к действию. С раннего детства он слышит рекламные  слоганы:  « Не тормози - сникерсни»,  «Пусть весь мир подождёт».  Цель рекламы - сформировать потребительское отношение к жизни:  нужно удовлетворять потребности здесь и сейчас таким способом, как удобно мне,  не задумываясь о других.      </vt:lpstr>
      <vt:lpstr>            Родители должны понимать:     телевизор влияет на психику.  Так в 13-15 лет у подростка мало позывов для учёбы.  Ему хочется выстраивать межличностные отношения. И когда мама ему говорит:  нужно заниматься уроками, впереди ЕГЭ,  для него всё далеко. Он уверен:  нужно удовлетворять свои потребности здесь и сейчас, это важнее.  Поэтому необходимо, чтобы родители обсуждали с детьми рекламные ролики, вырабатывали  критическое отношение к ним.       </vt:lpstr>
      <vt:lpstr>             Смотришь телевизор  и поражаешься детской жестокости… Сегодня подросток знает героя компьютерной игры,  у которого несколько жизней.  Поэтому у него стирается представление  о ценности живого. Унижение слабых - как стремление  к самоутверждению, лидерству.  Подросток может просто  не знать другого способа.        </vt:lpstr>
      <vt:lpstr>             Какие приоритеты выбрать     родителям в воспитании?  Сегодня в обществе нет  чётких нравственных ориентиров.  Сейчас приоритеты иные - воспитать высоконравственного человека, соблюдающего законы общества и семейные традиции.  Важно, чтобы родители понимали:  с раннего возраста  нужно воспитывать стремление к  саморазвитию.  Нужно научить человека быть человеком, дать ему возможность заниматься спортом , музыкой, посещать кружки, клубы…          </vt:lpstr>
      <vt:lpstr>                      </vt:lpstr>
      <vt:lpstr>Так мы учимся…</vt:lpstr>
      <vt:lpstr>Так мы учимся…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</dc:title>
  <dc:creator>User</dc:creator>
  <cp:lastModifiedBy>User</cp:lastModifiedBy>
  <cp:revision>40</cp:revision>
  <dcterms:modified xsi:type="dcterms:W3CDTF">2012-04-10T16:46:34Z</dcterms:modified>
</cp:coreProperties>
</file>