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3" r:id="rId15"/>
    <p:sldId id="270" r:id="rId16"/>
    <p:sldId id="282" r:id="rId17"/>
    <p:sldId id="274" r:id="rId18"/>
    <p:sldId id="275" r:id="rId19"/>
    <p:sldId id="285" r:id="rId20"/>
    <p:sldId id="281" r:id="rId21"/>
    <p:sldId id="28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259288453716377"/>
          <c:y val="2.7165060755961219E-3"/>
          <c:w val="0.81887046119401763"/>
          <c:h val="0.86463812076260849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Лист1!$A$1:$A$5</c:f>
              <c:strCache>
                <c:ptCount val="5"/>
                <c:pt idx="0">
                  <c:v>Кислород</c:v>
                </c:pt>
                <c:pt idx="1">
                  <c:v>Кремний</c:v>
                </c:pt>
                <c:pt idx="2">
                  <c:v>Алюминий</c:v>
                </c:pt>
                <c:pt idx="3">
                  <c:v>Железо</c:v>
                </c:pt>
                <c:pt idx="4">
                  <c:v>Кальций</c:v>
                </c:pt>
              </c:strCache>
            </c:strRef>
          </c:cat>
          <c:val>
            <c:numRef>
              <c:f>Лист1!$B$1:$B$5</c:f>
              <c:numCache>
                <c:formatCode>0.00%</c:formatCode>
                <c:ptCount val="5"/>
                <c:pt idx="0">
                  <c:v>0.49400000000000038</c:v>
                </c:pt>
                <c:pt idx="1">
                  <c:v>0.25800000000000001</c:v>
                </c:pt>
                <c:pt idx="2">
                  <c:v>7.5000000000000108E-2</c:v>
                </c:pt>
                <c:pt idx="3">
                  <c:v>4.700000000000009E-2</c:v>
                </c:pt>
                <c:pt idx="4">
                  <c:v>3.4000000000000002E-2</c:v>
                </c:pt>
              </c:numCache>
            </c:numRef>
          </c:val>
        </c:ser>
        <c:gapWidth val="100"/>
        <c:axId val="118280192"/>
        <c:axId val="118281728"/>
      </c:barChart>
      <c:catAx>
        <c:axId val="118280192"/>
        <c:scaling>
          <c:orientation val="minMax"/>
        </c:scaling>
        <c:axPos val="l"/>
        <c:tickLblPos val="nextTo"/>
        <c:crossAx val="118281728"/>
        <c:crosses val="autoZero"/>
        <c:auto val="1"/>
        <c:lblAlgn val="ctr"/>
        <c:lblOffset val="100"/>
      </c:catAx>
      <c:valAx>
        <c:axId val="118281728"/>
        <c:scaling>
          <c:orientation val="minMax"/>
        </c:scaling>
        <c:axPos val="b"/>
        <c:majorGridlines/>
        <c:numFmt formatCode="0%" sourceLinked="0"/>
        <c:minorTickMark val="in"/>
        <c:tickLblPos val="nextTo"/>
        <c:crossAx val="11828019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2000">
          <a:latin typeface="Arial Black" pitchFamily="34" charset="0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0.30544</cdr:x>
      <cdr:y>0.38983</cdr:y>
    </cdr:from>
    <cdr:to>
      <cdr:x>0.46763</cdr:x>
      <cdr:y>0.49153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1289" y="1656182"/>
          <a:ext cx="1413156" cy="432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Arial Black" pitchFamily="34" charset="0"/>
            </a:rPr>
            <a:t>8,13 %</a:t>
          </a:r>
          <a:endParaRPr lang="ru-RU" sz="2400" dirty="0"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40CD9-74C9-46E6-BEEC-D7F182BDB2A2}" type="datetime1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Губарева В.А.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2031A-F5BF-4A38-B936-BF4338A69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91602F-78CB-4EEF-9DDA-92759B69A484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D02CA7-77AF-412E-81E0-5D2FF12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physbook.ru/index.php/%D0%A4%D0%B0%D0%B9%D0%BB:Img_T-84-010-2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jpeg"/><Relationship Id="rId7" Type="http://schemas.openxmlformats.org/officeDocument/2006/relationships/image" Target="../media/image25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A9%D1%91%D0%BB%D0%BE%D1%87%D0%B8" TargetMode="External"/><Relationship Id="rId5" Type="http://schemas.openxmlformats.org/officeDocument/2006/relationships/hyperlink" Target="https://ru.wikipedia.org/wiki/%D0%9A%D0%B8%D1%81%D0%BB%D0%BE%D1%82%D0%B0" TargetMode="External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&#1042;&#1077;&#1088;&#1072;\Desktop\9&#1082;&#1083;.%20&#1084;&#1077;&#1090;&#1072;&#1083;&#1083;&#1099;\&#1072;&#1083;&#1102;&#1084;&#1080;&#1085;&#1080;&#1081;+%20&#1081;&#1086;&#1076;.wmv" TargetMode="External"/><Relationship Id="rId1" Type="http://schemas.openxmlformats.org/officeDocument/2006/relationships/video" Target="file:///C:\Users\&#1042;&#1077;&#1088;&#1072;\Desktop\&#1072;&#1083;&#1102;&#1084;&#1080;&#1085;&#1080;&#1081;+%20&#1081;&#1086;&#1076;.wmv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&#1042;&#1077;&#1088;&#1072;\Desktop\9&#1082;&#1083;.%20&#1084;&#1077;&#1090;&#1072;&#1083;&#1083;&#1099;\&#1072;&#1083;&#1102;&#1084;&#1080;&#1085;&#1080;&#1081;%20+%20&#1086;&#1082;&#1089;&#1080;&#1076;%20&#1078;&#1077;&#1083;&#1077;&#1079;&#1072;.wmv" TargetMode="External"/><Relationship Id="rId1" Type="http://schemas.openxmlformats.org/officeDocument/2006/relationships/video" Target="file:///C:\Users\&#1042;&#1077;&#1088;&#1072;\Desktop\&#1072;&#1083;&#1102;&#1084;&#1080;&#1085;&#1080;&#1081;%20+%20&#1086;&#1082;&#1089;&#1080;&#1076;%20&#1078;&#1077;&#1083;&#1077;&#1079;&#1072;.wmv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33" y="0"/>
            <a:ext cx="914823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Группа 4"/>
          <p:cNvGrpSpPr/>
          <p:nvPr/>
        </p:nvGrpSpPr>
        <p:grpSpPr>
          <a:xfrm>
            <a:off x="593273" y="3714752"/>
            <a:ext cx="4121603" cy="3050106"/>
            <a:chOff x="539552" y="260648"/>
            <a:chExt cx="6624736" cy="5328592"/>
          </a:xfrm>
        </p:grpSpPr>
        <p:pic>
          <p:nvPicPr>
            <p:cNvPr id="6" name="Рисунок 5" descr="Драгоценные металлы - Драгоценный алюминий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2" y="260648"/>
              <a:ext cx="2232248" cy="5328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6" descr="Дизайн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49033" y="476672"/>
              <a:ext cx="3715255" cy="2999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Рисунок 7" descr="Дизайн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8745" y="4071942"/>
            <a:ext cx="371525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Дизайн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0"/>
            <a:ext cx="1357322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Documents and Settings\User\Мои документы\Мои рисунки\1284618992_aljuminijj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214290"/>
            <a:ext cx="2573147" cy="190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70C0"/>
                </a:solidFill>
                <a:effectLst/>
              </a:rPr>
              <a:t>Проверим свои знания !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Б, В,Г,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А, В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</a:t>
            </a: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5</a:t>
            </a: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857752" y="2714620"/>
            <a:ext cx="378621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“5”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нет ошибок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“4”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1 ошибка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“3”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2 ошибки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“2”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3 ошибки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Подведение итогов урока Рефлексия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Над какой темой мы сегодня работали?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Что нового вы узнали об алюминии?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Решили ли мы проблему об активности алюминия? 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Какими путями решали эту проблему?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К каким выводам пришли?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Оцените свою работу на уроке:</a:t>
            </a:r>
          </a:p>
          <a:p>
            <a:pPr lvl="0"/>
            <a:r>
              <a:rPr lang="ru-RU" b="1" i="1" dirty="0" smtClean="0">
                <a:solidFill>
                  <a:srgbClr val="C00000"/>
                </a:solidFill>
              </a:rPr>
              <a:t>материал усвоен 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(на всех этапах урока "4", "5"</a:t>
            </a:r>
            <a:r>
              <a:rPr lang="ru-RU" dirty="0" smtClean="0"/>
              <a:t>)</a:t>
            </a:r>
          </a:p>
          <a:p>
            <a:pPr lvl="0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материал усвоен недостаточно 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(оценки "3", "4")</a:t>
            </a:r>
          </a:p>
          <a:p>
            <a:pPr lvl="0"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143380"/>
            <a:ext cx="8435975" cy="58102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CFFCC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CCFFCC"/>
                </a:solidFill>
                <a:effectLst/>
              </a:rPr>
            </a:br>
            <a:r>
              <a:rPr lang="ru-RU" sz="4000" dirty="0" smtClean="0">
                <a:solidFill>
                  <a:srgbClr val="CCFFCC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CCFFCC"/>
                </a:solidFill>
                <a:effectLst/>
              </a:rPr>
            </a:br>
            <a:r>
              <a:rPr lang="ru-RU" sz="4000" b="1" i="1" dirty="0" smtClean="0">
                <a:solidFill>
                  <a:srgbClr val="0070C0"/>
                </a:solidFill>
                <a:effectLst/>
              </a:rPr>
              <a:t>Домашнее задание:</a:t>
            </a:r>
            <a:r>
              <a:rPr lang="ru-RU" sz="4000" b="1" u="sng" dirty="0" smtClean="0">
                <a:solidFill>
                  <a:srgbClr val="CCFFCC"/>
                </a:solidFill>
                <a:effectLst/>
              </a:rPr>
              <a:t/>
            </a:r>
            <a:br>
              <a:rPr lang="ru-RU" sz="4000" b="1" u="sng" dirty="0" smtClean="0">
                <a:solidFill>
                  <a:srgbClr val="CCFFCC"/>
                </a:solidFill>
                <a:effectLst/>
              </a:rPr>
            </a:br>
            <a:r>
              <a:rPr lang="ru-RU" sz="4000" b="1" u="sng" dirty="0" smtClean="0">
                <a:solidFill>
                  <a:srgbClr val="CCFFCC"/>
                </a:solidFill>
                <a:effectLst/>
              </a:rPr>
              <a:t/>
            </a:r>
            <a:br>
              <a:rPr lang="ru-RU" sz="4000" b="1" u="sng" dirty="0" smtClean="0">
                <a:solidFill>
                  <a:srgbClr val="CCFFCC"/>
                </a:solidFill>
                <a:effectLst/>
              </a:rPr>
            </a:br>
            <a:r>
              <a:rPr lang="ru-RU" sz="3200" b="1" dirty="0" smtClean="0">
                <a:solidFill>
                  <a:srgbClr val="C00000"/>
                </a:solidFill>
                <a:effectLst/>
              </a:rPr>
              <a:t>§  16, </a:t>
            </a:r>
            <a:r>
              <a:rPr lang="ru-RU" sz="3200" b="1" dirty="0" err="1" smtClean="0">
                <a:solidFill>
                  <a:srgbClr val="C00000"/>
                </a:solidFill>
                <a:effectLst/>
              </a:rPr>
              <a:t>стр</a:t>
            </a:r>
            <a:r>
              <a:rPr lang="ru-RU" sz="32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effectLst/>
              </a:rPr>
              <a:t>107</a:t>
            </a:r>
            <a:r>
              <a:rPr lang="ru-RU" sz="3200" b="1" dirty="0" smtClean="0">
                <a:solidFill>
                  <a:srgbClr val="C00000"/>
                </a:solidFill>
                <a:effectLst/>
              </a:rPr>
              <a:t>-111</a:t>
            </a:r>
            <a:br>
              <a:rPr lang="ru-RU" sz="3200" b="1" dirty="0" smtClean="0">
                <a:solidFill>
                  <a:srgbClr val="C00000"/>
                </a:solidFill>
                <a:effectLst/>
              </a:rPr>
            </a:br>
            <a:r>
              <a:rPr lang="ru-RU" sz="3200" b="1" dirty="0" smtClean="0">
                <a:solidFill>
                  <a:srgbClr val="C00000"/>
                </a:solidFill>
                <a:effectLst/>
              </a:rPr>
              <a:t>вопросы </a:t>
            </a:r>
            <a:r>
              <a:rPr lang="ru-RU" sz="3200" dirty="0" smtClean="0">
                <a:solidFill>
                  <a:srgbClr val="C00000"/>
                </a:solidFill>
                <a:effectLst/>
              </a:rPr>
              <a:t>4</a:t>
            </a:r>
            <a:r>
              <a:rPr lang="ru-RU" sz="2800" dirty="0" smtClean="0">
                <a:solidFill>
                  <a:srgbClr val="002060"/>
                </a:solidFill>
              </a:rPr>
              <a:t>– обязательная часть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2060"/>
                </a:solidFill>
              </a:rPr>
              <a:t>Индивидуальная часть: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1.Составьте текст рекламы алюминия или изделий из него.      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70C0"/>
                </a:solidFill>
              </a:rPr>
              <a:t>2.Составьте </a:t>
            </a:r>
            <a:r>
              <a:rPr lang="ru-RU" sz="2800" dirty="0" smtClean="0">
                <a:solidFill>
                  <a:srgbClr val="0070C0"/>
                </a:solidFill>
              </a:rPr>
              <a:t>кроссворд по теме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b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85850" y="4000504"/>
            <a:ext cx="6858048" cy="3352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C0C"/>
                </a:solidFill>
              </a:rPr>
              <a:t>        </a:t>
            </a:r>
            <a:r>
              <a:rPr lang="ru-RU" sz="3600" b="1" i="1" dirty="0" smtClean="0">
                <a:solidFill>
                  <a:srgbClr val="C00000"/>
                </a:solidFill>
              </a:rPr>
              <a:t>Спасибо за урок!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</a:rPr>
              <a:t>          </a:t>
            </a:r>
          </a:p>
          <a:p>
            <a:pPr eaLnBrk="1" hangingPunct="1">
              <a:defRPr/>
            </a:pPr>
            <a:endParaRPr lang="ru-RU" sz="3600" dirty="0" smtClean="0">
              <a:solidFill>
                <a:schemeClr val="hlink"/>
              </a:solidFill>
            </a:endParaRPr>
          </a:p>
        </p:txBody>
      </p:sp>
      <p:pic>
        <p:nvPicPr>
          <p:cNvPr id="24580" name="Picture 7" descr="Anim_00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508500"/>
            <a:ext cx="2305050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4A0CE9-2DEB-40DC-B8F4-984C35A39F23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WordArt 3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3357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6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197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Алюминий</a:t>
            </a: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827088" y="1125538"/>
            <a:ext cx="6745308" cy="731826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  <a:t> Получение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50825" y="1989138"/>
            <a:ext cx="8642350" cy="4176712"/>
            <a:chOff x="158" y="1253"/>
            <a:chExt cx="5444" cy="2631"/>
          </a:xfrm>
        </p:grpSpPr>
        <p:sp>
          <p:nvSpPr>
            <p:cNvPr id="10251" name="AutoShape 13"/>
            <p:cNvSpPr>
              <a:spLocks noChangeArrowheads="1"/>
            </p:cNvSpPr>
            <p:nvPr/>
          </p:nvSpPr>
          <p:spPr bwMode="auto">
            <a:xfrm>
              <a:off x="158" y="1253"/>
              <a:ext cx="5444" cy="576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sz="3200" b="1" dirty="0">
                  <a:latin typeface="Times New Roman" pitchFamily="18" charset="0"/>
                </a:rPr>
                <a:t>1825 год Х. Эрстед:</a:t>
              </a:r>
              <a:r>
                <a:rPr lang="en-US" sz="3200" b="1" dirty="0">
                  <a:latin typeface="Times New Roman" pitchFamily="18" charset="0"/>
                </a:rPr>
                <a:t>   </a:t>
              </a:r>
              <a:r>
                <a:rPr lang="ru-RU" sz="2800" b="1" dirty="0" smtClean="0">
                  <a:latin typeface="Times New Roman" pitchFamily="18" charset="0"/>
                </a:rPr>
                <a:t> </a:t>
              </a:r>
              <a:r>
                <a:rPr lang="en-US" sz="3200" b="1" dirty="0">
                  <a:latin typeface="Times New Roman" pitchFamily="18" charset="0"/>
                </a:rPr>
                <a:t>AlCl</a:t>
              </a:r>
              <a:r>
                <a:rPr lang="en-US" sz="3200" b="1" baseline="-25000" dirty="0">
                  <a:latin typeface="Times New Roman" pitchFamily="18" charset="0"/>
                </a:rPr>
                <a:t>3</a:t>
              </a:r>
              <a:r>
                <a:rPr lang="en-US" sz="3200" b="1" dirty="0">
                  <a:latin typeface="Times New Roman" pitchFamily="18" charset="0"/>
                </a:rPr>
                <a:t> + 3K = 3KCl + Al</a:t>
              </a:r>
              <a:r>
                <a:rPr lang="ru-RU" sz="3200" dirty="0"/>
                <a:t> </a:t>
              </a:r>
            </a:p>
          </p:txBody>
        </p:sp>
        <p:sp>
          <p:nvSpPr>
            <p:cNvPr id="10252" name="AutoShape 14"/>
            <p:cNvSpPr>
              <a:spLocks noChangeArrowheads="1"/>
            </p:cNvSpPr>
            <p:nvPr/>
          </p:nvSpPr>
          <p:spPr bwMode="auto">
            <a:xfrm>
              <a:off x="158" y="2024"/>
              <a:ext cx="5444" cy="576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sz="3200" b="1" dirty="0">
                  <a:latin typeface="Times New Roman" pitchFamily="18" charset="0"/>
                </a:rPr>
                <a:t>Электролиз</a:t>
              </a:r>
              <a:r>
                <a:rPr lang="ru-RU" sz="2800" b="1" dirty="0">
                  <a:latin typeface="Times New Roman" pitchFamily="18" charset="0"/>
                </a:rPr>
                <a:t> (</a:t>
              </a:r>
              <a:r>
                <a:rPr lang="en-US" sz="2800" b="1" dirty="0">
                  <a:latin typeface="Times New Roman" pitchFamily="18" charset="0"/>
                </a:rPr>
                <a:t>t </a:t>
              </a:r>
              <a:r>
                <a:rPr lang="ru-RU" sz="2800" b="1" baseline="-25000" dirty="0">
                  <a:latin typeface="Times New Roman" pitchFamily="18" charset="0"/>
                </a:rPr>
                <a:t>пл.</a:t>
              </a:r>
              <a:r>
                <a:rPr lang="ru-RU" sz="2800" b="1" dirty="0">
                  <a:latin typeface="Times New Roman" pitchFamily="18" charset="0"/>
                </a:rPr>
                <a:t> = 2050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°</a:t>
              </a:r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С)</a:t>
              </a:r>
              <a:r>
                <a:rPr lang="ru-RU" sz="2800" b="1" dirty="0">
                  <a:latin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3200" b="1" dirty="0">
                  <a:latin typeface="Times New Roman" pitchFamily="18" charset="0"/>
                </a:rPr>
                <a:t>2Al</a:t>
              </a:r>
              <a:r>
                <a:rPr lang="ru-RU" sz="3200" b="1" baseline="-25000" dirty="0">
                  <a:latin typeface="Times New Roman" pitchFamily="18" charset="0"/>
                </a:rPr>
                <a:t>2</a:t>
              </a:r>
              <a:r>
                <a:rPr lang="en-US" sz="3200" b="1" dirty="0">
                  <a:latin typeface="Times New Roman" pitchFamily="18" charset="0"/>
                </a:rPr>
                <a:t>O</a:t>
              </a:r>
              <a:r>
                <a:rPr lang="en-US" sz="3200" b="1" baseline="-25000" dirty="0">
                  <a:latin typeface="Times New Roman" pitchFamily="18" charset="0"/>
                </a:rPr>
                <a:t>3</a:t>
              </a:r>
              <a:r>
                <a:rPr lang="en-US" sz="3200" b="1" dirty="0">
                  <a:latin typeface="Times New Roman" pitchFamily="18" charset="0"/>
                </a:rPr>
                <a:t>  =  </a:t>
              </a:r>
              <a:r>
                <a:rPr lang="ru-RU" sz="3200" b="1" dirty="0">
                  <a:latin typeface="Times New Roman" pitchFamily="18" charset="0"/>
                </a:rPr>
                <a:t>4</a:t>
              </a:r>
              <a:r>
                <a:rPr lang="en-US" sz="3200" b="1" dirty="0">
                  <a:latin typeface="Times New Roman" pitchFamily="18" charset="0"/>
                </a:rPr>
                <a:t>Al</a:t>
              </a:r>
              <a:r>
                <a:rPr lang="ru-RU" sz="3200" dirty="0"/>
                <a:t> </a:t>
              </a:r>
              <a:r>
                <a:rPr lang="en-US" sz="3200" dirty="0"/>
                <a:t>+</a:t>
              </a:r>
              <a:r>
                <a:rPr lang="en-US" sz="3200" b="1" dirty="0">
                  <a:latin typeface="Times New Roman" pitchFamily="18" charset="0"/>
                </a:rPr>
                <a:t>3O</a:t>
              </a:r>
              <a:r>
                <a:rPr lang="en-US" sz="3200" b="1" baseline="-25000" dirty="0">
                  <a:latin typeface="Times New Roman" pitchFamily="18" charset="0"/>
                </a:rPr>
                <a:t>2</a:t>
              </a:r>
              <a:endParaRPr lang="ru-RU" sz="3200" b="1" baseline="-25000" dirty="0">
                <a:latin typeface="Times New Roman" pitchFamily="18" charset="0"/>
              </a:endParaRPr>
            </a:p>
          </p:txBody>
        </p:sp>
        <p:sp>
          <p:nvSpPr>
            <p:cNvPr id="10253" name="AutoShape 16"/>
            <p:cNvSpPr>
              <a:spLocks noChangeArrowheads="1"/>
            </p:cNvSpPr>
            <p:nvPr/>
          </p:nvSpPr>
          <p:spPr bwMode="auto">
            <a:xfrm>
              <a:off x="158" y="2931"/>
              <a:ext cx="5444" cy="953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sz="3200" b="1" dirty="0">
                  <a:latin typeface="Times New Roman" pitchFamily="18" charset="0"/>
                </a:rPr>
                <a:t>Электролиз</a:t>
              </a:r>
              <a:r>
                <a:rPr lang="ru-RU" sz="2800" b="1" dirty="0">
                  <a:latin typeface="Times New Roman" pitchFamily="18" charset="0"/>
                </a:rPr>
                <a:t> (в </a:t>
              </a:r>
              <a:r>
                <a:rPr lang="ru-RU" sz="2800" b="1" dirty="0" err="1">
                  <a:latin typeface="Times New Roman" pitchFamily="18" charset="0"/>
                </a:rPr>
                <a:t>распл</a:t>
              </a:r>
              <a:r>
                <a:rPr lang="ru-RU" sz="2800" b="1" dirty="0">
                  <a:latin typeface="Times New Roman" pitchFamily="18" charset="0"/>
                </a:rPr>
                <a:t>. криолите </a:t>
              </a:r>
              <a:r>
                <a:rPr lang="en-US" sz="2800" b="1" dirty="0">
                  <a:latin typeface="Times New Roman" pitchFamily="18" charset="0"/>
                </a:rPr>
                <a:t>Na</a:t>
              </a:r>
              <a:r>
                <a:rPr lang="en-US" sz="2800" b="1" baseline="-25000" dirty="0">
                  <a:latin typeface="Times New Roman" pitchFamily="18" charset="0"/>
                </a:rPr>
                <a:t>3</a:t>
              </a:r>
              <a:r>
                <a:rPr lang="en-US" sz="2800" b="1" dirty="0">
                  <a:latin typeface="Times New Roman" pitchFamily="18" charset="0"/>
                </a:rPr>
                <a:t>AlF</a:t>
              </a:r>
              <a:r>
                <a:rPr lang="en-US" sz="2800" b="1" baseline="-25000" dirty="0">
                  <a:latin typeface="Times New Roman" pitchFamily="18" charset="0"/>
                </a:rPr>
                <a:t>6</a:t>
              </a:r>
              <a:r>
                <a:rPr lang="en-US" sz="2800" b="1" dirty="0">
                  <a:latin typeface="Times New Roman" pitchFamily="18" charset="0"/>
                </a:rPr>
                <a:t>, t</a:t>
              </a:r>
              <a:r>
                <a:rPr lang="ru-RU" sz="2800" b="1" baseline="-25000" dirty="0">
                  <a:latin typeface="Times New Roman" pitchFamily="18" charset="0"/>
                </a:rPr>
                <a:t>пл.</a:t>
              </a:r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≈</a:t>
              </a:r>
              <a:r>
                <a:rPr lang="ru-RU" sz="2800" b="1" dirty="0">
                  <a:latin typeface="Times New Roman" pitchFamily="18" charset="0"/>
                </a:rPr>
                <a:t>1000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°</a:t>
              </a:r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С)</a:t>
              </a:r>
              <a:r>
                <a:rPr lang="ru-RU" sz="2800" b="1" dirty="0">
                  <a:latin typeface="Times New Roman" pitchFamily="18" charset="0"/>
                </a:rPr>
                <a:t> :  </a:t>
              </a:r>
              <a:r>
                <a:rPr lang="en-US" sz="2800" b="1" dirty="0">
                  <a:latin typeface="Times New Roman" pitchFamily="18" charset="0"/>
                </a:rPr>
                <a:t>  </a:t>
              </a:r>
              <a:endParaRPr lang="ru-RU" sz="2800" b="1" dirty="0">
                <a:latin typeface="Times New Roman" pitchFamily="18" charset="0"/>
              </a:endParaRPr>
            </a:p>
            <a:p>
              <a:pPr algn="ctr"/>
              <a:r>
                <a:rPr lang="en-US" sz="3200" b="1" dirty="0">
                  <a:latin typeface="Times New Roman" pitchFamily="18" charset="0"/>
                </a:rPr>
                <a:t>2Al</a:t>
              </a:r>
              <a:r>
                <a:rPr lang="ru-RU" sz="3200" b="1" baseline="-25000" dirty="0">
                  <a:latin typeface="Times New Roman" pitchFamily="18" charset="0"/>
                </a:rPr>
                <a:t>2</a:t>
              </a:r>
              <a:r>
                <a:rPr lang="en-US" sz="3200" b="1" dirty="0">
                  <a:latin typeface="Times New Roman" pitchFamily="18" charset="0"/>
                </a:rPr>
                <a:t>O</a:t>
              </a:r>
              <a:r>
                <a:rPr lang="en-US" sz="3200" b="1" baseline="-25000" dirty="0">
                  <a:latin typeface="Times New Roman" pitchFamily="18" charset="0"/>
                </a:rPr>
                <a:t>3</a:t>
              </a:r>
              <a:r>
                <a:rPr lang="en-US" sz="3200" b="1" dirty="0">
                  <a:latin typeface="Times New Roman" pitchFamily="18" charset="0"/>
                </a:rPr>
                <a:t>  =  </a:t>
              </a:r>
              <a:r>
                <a:rPr lang="ru-RU" sz="3200" b="1" dirty="0">
                  <a:latin typeface="Times New Roman" pitchFamily="18" charset="0"/>
                </a:rPr>
                <a:t>4</a:t>
              </a:r>
              <a:r>
                <a:rPr lang="en-US" sz="3200" b="1" dirty="0">
                  <a:latin typeface="Times New Roman" pitchFamily="18" charset="0"/>
                </a:rPr>
                <a:t>Al</a:t>
              </a:r>
              <a:r>
                <a:rPr lang="ru-RU" sz="3200" dirty="0"/>
                <a:t> </a:t>
              </a:r>
              <a:r>
                <a:rPr lang="en-US" sz="3200" dirty="0"/>
                <a:t>+</a:t>
              </a:r>
              <a:r>
                <a:rPr lang="en-US" sz="3200" b="1" dirty="0">
                  <a:latin typeface="Times New Roman" pitchFamily="18" charset="0"/>
                </a:rPr>
                <a:t>3O</a:t>
              </a:r>
              <a:r>
                <a:rPr lang="en-US" sz="3200" b="1" baseline="-25000" dirty="0">
                  <a:latin typeface="Times New Roman" pitchFamily="18" charset="0"/>
                </a:rPr>
                <a:t>2</a:t>
              </a:r>
              <a:endParaRPr lang="ru-RU" sz="3200" b="1" baseline="-25000" dirty="0">
                <a:latin typeface="Times New Roman" pitchFamily="18" charset="0"/>
              </a:endParaRPr>
            </a:p>
          </p:txBody>
        </p:sp>
      </p:grpSp>
      <p:sp>
        <p:nvSpPr>
          <p:cNvPr id="10248" name="AutoShape 1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56550" y="1268413"/>
            <a:ext cx="1008063" cy="287337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hlinkClick r:id="rId2" action="ppaction://hlinksldjump"/>
              </a:rPr>
              <a:t>главная</a:t>
            </a:r>
            <a:endParaRPr lang="ru-RU"/>
          </a:p>
        </p:txBody>
      </p:sp>
      <p:sp>
        <p:nvSpPr>
          <p:cNvPr id="10249" name="AutoShape 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308725"/>
            <a:ext cx="1042988" cy="333375"/>
          </a:xfrm>
          <a:prstGeom prst="actionButtonBlank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hlinkClick r:id="rId3" action="ppaction://hlinksldjump"/>
              </a:rPr>
              <a:t>Далее</a:t>
            </a:r>
            <a:endParaRPr lang="ru-RU"/>
          </a:p>
        </p:txBody>
      </p:sp>
      <p:sp>
        <p:nvSpPr>
          <p:cNvPr id="1025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26513" y="1268413"/>
            <a:ext cx="217487" cy="287337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hysbook.ru/images/thumb/3/31/Img_T-84-010-2.jpg/500px-Img_T-84-010-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66"/>
            <a:ext cx="7286676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56476137"/>
              </p:ext>
            </p:extLst>
          </p:nvPr>
        </p:nvGraphicFramePr>
        <p:xfrm>
          <a:off x="212603" y="1988840"/>
          <a:ext cx="87129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80655" y="248901"/>
            <a:ext cx="77768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D4D4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Распространенность </a:t>
            </a:r>
            <a:b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D4D4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D4D4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земной коре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4D4D4D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4932040" y="4385619"/>
            <a:ext cx="1155041" cy="2982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Arial Black" pitchFamily="34" charset="0"/>
              </a:rPr>
              <a:t>25,8</a:t>
            </a:r>
            <a:r>
              <a:rPr lang="ru-RU" sz="1200" dirty="0">
                <a:latin typeface="Arial Black" pitchFamily="34" charset="0"/>
              </a:rPr>
              <a:t> </a:t>
            </a:r>
            <a:r>
              <a:rPr lang="ru-RU" sz="2000" dirty="0">
                <a:latin typeface="Arial Black" pitchFamily="34" charset="0"/>
              </a:rPr>
              <a:t>%</a:t>
            </a:r>
          </a:p>
        </p:txBody>
      </p:sp>
      <p:sp>
        <p:nvSpPr>
          <p:cNvPr id="5" name="TextBox 2"/>
          <p:cNvSpPr txBox="1"/>
          <p:nvPr/>
        </p:nvSpPr>
        <p:spPr>
          <a:xfrm>
            <a:off x="7452320" y="5229200"/>
            <a:ext cx="1296144" cy="3245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Arial Black" pitchFamily="34" charset="0"/>
              </a:rPr>
              <a:t>4</a:t>
            </a:r>
            <a:r>
              <a:rPr lang="ru-RU" sz="2000" b="1" dirty="0">
                <a:latin typeface="Arial Black" pitchFamily="34" charset="0"/>
              </a:rPr>
              <a:t>9,4%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2620624" y="2967745"/>
            <a:ext cx="927190" cy="3420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Arial Black" pitchFamily="34" charset="0"/>
              </a:rPr>
              <a:t>4,7%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2533788" y="2149137"/>
            <a:ext cx="1246124" cy="35519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latin typeface="Arial Black" pitchFamily="34" charset="0"/>
              </a:rPr>
              <a:t>3,4%</a:t>
            </a:r>
          </a:p>
        </p:txBody>
      </p:sp>
    </p:spTree>
    <p:extLst>
      <p:ext uri="{BB962C8B-B14F-4D97-AF65-F5344CB8AC3E}">
        <p14:creationId xmlns="" xmlns:p14="http://schemas.microsoft.com/office/powerpoint/2010/main" val="17628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214281" y="214288"/>
          <a:ext cx="8572563" cy="6466057"/>
        </p:xfrm>
        <a:graphic>
          <a:graphicData uri="http://schemas.openxmlformats.org/drawingml/2006/table">
            <a:tbl>
              <a:tblPr/>
              <a:tblGrid>
                <a:gridCol w="2217043"/>
                <a:gridCol w="2069238"/>
                <a:gridCol w="2143141"/>
                <a:gridCol w="2143141"/>
              </a:tblGrid>
              <a:tr h="80510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Название минерала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Химическая формула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Внешний вид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Применение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820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Боксит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ru-RU" sz="2000" b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2000" b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*nH</a:t>
                      </a:r>
                      <a:r>
                        <a:rPr lang="ru-RU" sz="2000" b="1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O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розового</a:t>
                      </a: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 цвета, легко крошится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Получение алюминия в чистом виде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510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Корунд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ru-RU" sz="18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18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Мелкозернистый, твердый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Шлифовочный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 материал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78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Глинозем, рубин, сапфиры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ru-RU" sz="1800" b="1" baseline="-25000" dirty="0" smtClean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1800" b="1" baseline="-25000" dirty="0" smtClean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Прозрачные кристаллы синего и красного цвета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Драгоценные камни, лазеры, изготовление деталей часов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36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Алунит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800" b="1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1800" b="1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*</a:t>
                      </a: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800" b="1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(SO</a:t>
                      </a:r>
                      <a:r>
                        <a:rPr lang="en-US" sz="1800" b="1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800" b="1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* Al(OH)</a:t>
                      </a:r>
                      <a:r>
                        <a:rPr lang="en-US" sz="1800" b="1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серого 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цвета, цветные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вкраплениями, твердый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Получение алюминия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820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Нефелин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(алюмосиликаты</a:t>
                      </a: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333333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, K)</a:t>
                      </a:r>
                      <a:r>
                        <a:rPr lang="ru-RU" sz="1800" b="1" baseline="-25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*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ru-RU" sz="1800" b="1" baseline="-25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(SiO</a:t>
                      </a:r>
                      <a:r>
                        <a:rPr lang="ru-RU" sz="1800" b="1" baseline="-25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800" b="1" baseline="-25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3. серого цвета, очень твердый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основная масса земной коры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I:\алюминий Оурок для 1 сентября\конкурс алюминий\алюминий\бокс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1094702" cy="711329"/>
          </a:xfrm>
          <a:prstGeom prst="rect">
            <a:avLst/>
          </a:prstGeom>
          <a:noFill/>
        </p:spPr>
      </p:pic>
      <p:pic>
        <p:nvPicPr>
          <p:cNvPr id="5" name="Рисунок 4" descr="Файл:Corundum USGOV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285992"/>
            <a:ext cx="1071570" cy="59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pload.wikimedia.org/wikipedia/commons/thumb/c/c4/Cut_Ruby.jpg/200px-Cut_Rub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429000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upload.wikimedia.org/wikipedia/commons/thumb/e/ee/Star-Saphire.jpg/200px-Star-Saphir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3500438"/>
            <a:ext cx="8572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 descr="C:\Users\Вера\Pictures\нефели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6072206"/>
            <a:ext cx="1214446" cy="785794"/>
          </a:xfrm>
          <a:prstGeom prst="rect">
            <a:avLst/>
          </a:prstGeom>
          <a:noFill/>
        </p:spPr>
      </p:pic>
      <p:pic>
        <p:nvPicPr>
          <p:cNvPr id="37893" name="Picture 5" descr="C:\Users\Вера\Pictures\алунит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4643446"/>
            <a:ext cx="1201258" cy="89058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йл:Corundum USGO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889066"/>
            <a:ext cx="6320262" cy="496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5328" y="260648"/>
            <a:ext cx="84886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Корунд - 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аиболее устойчивая модификация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оксида алюминия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2714620"/>
            <a:ext cx="770485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 Black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Al</a:t>
            </a:r>
            <a:r>
              <a:rPr lang="en-US" sz="2800" baseline="-25000" dirty="0" smtClean="0">
                <a:solidFill>
                  <a:srgbClr val="002060"/>
                </a:solidFill>
                <a:latin typeface="Arial Black" pitchFamily="34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O</a:t>
            </a:r>
            <a:r>
              <a:rPr lang="en-US" sz="2800" baseline="-25000" dirty="0" smtClean="0">
                <a:solidFill>
                  <a:srgbClr val="002060"/>
                </a:solidFill>
                <a:latin typeface="Arial Black" pitchFamily="34" charset="0"/>
              </a:rPr>
              <a:t>3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 Black" pitchFamily="34" charset="0"/>
              </a:rPr>
              <a:t>+ 6HCl = 2AlCl</a:t>
            </a:r>
            <a:r>
              <a:rPr lang="en-US" sz="2800" baseline="-25000" dirty="0">
                <a:solidFill>
                  <a:srgbClr val="002060"/>
                </a:solidFill>
                <a:latin typeface="Arial Black" pitchFamily="34" charset="0"/>
              </a:rPr>
              <a:t>3</a:t>
            </a:r>
            <a:r>
              <a:rPr lang="en-US" sz="2800" dirty="0">
                <a:solidFill>
                  <a:srgbClr val="002060"/>
                </a:solidFill>
                <a:latin typeface="Arial Black" pitchFamily="34" charset="0"/>
              </a:rPr>
              <a:t> + 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3H</a:t>
            </a:r>
            <a:r>
              <a:rPr lang="en-US" sz="2800" baseline="-25000" dirty="0" smtClean="0">
                <a:solidFill>
                  <a:srgbClr val="002060"/>
                </a:solidFill>
                <a:latin typeface="Arial Black" pitchFamily="34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O</a:t>
            </a: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сплавление</a:t>
            </a:r>
            <a:endParaRPr lang="ru-RU" sz="20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Arial Black" pitchFamily="34" charset="0"/>
              </a:rPr>
              <a:t>Al</a:t>
            </a:r>
            <a:r>
              <a:rPr lang="en-US" sz="2800" baseline="-25000" dirty="0">
                <a:solidFill>
                  <a:srgbClr val="002060"/>
                </a:solidFill>
                <a:latin typeface="Arial Black" pitchFamily="34" charset="0"/>
              </a:rPr>
              <a:t>2</a:t>
            </a:r>
            <a:r>
              <a:rPr lang="en-US" sz="2800" dirty="0">
                <a:solidFill>
                  <a:srgbClr val="002060"/>
                </a:solidFill>
                <a:latin typeface="Arial Black" pitchFamily="34" charset="0"/>
              </a:rPr>
              <a:t>O</a:t>
            </a:r>
            <a:r>
              <a:rPr lang="en-US" sz="2800" baseline="-25000" dirty="0">
                <a:solidFill>
                  <a:srgbClr val="002060"/>
                </a:solidFill>
                <a:latin typeface="Arial Black" pitchFamily="34" charset="0"/>
              </a:rPr>
              <a:t>3</a:t>
            </a:r>
            <a:r>
              <a:rPr lang="en-US" sz="2800" dirty="0">
                <a:solidFill>
                  <a:srgbClr val="002060"/>
                </a:solidFill>
                <a:latin typeface="Arial Black" pitchFamily="34" charset="0"/>
              </a:rPr>
              <a:t> + 2NaOH = 2NaAlO</a:t>
            </a:r>
            <a:r>
              <a:rPr lang="en-US" sz="2800" baseline="-25000" dirty="0">
                <a:solidFill>
                  <a:srgbClr val="002060"/>
                </a:solidFill>
                <a:latin typeface="Arial Black" pitchFamily="34" charset="0"/>
              </a:rPr>
              <a:t>2</a:t>
            </a:r>
            <a:r>
              <a:rPr lang="en-US" sz="2800" dirty="0">
                <a:solidFill>
                  <a:srgbClr val="002060"/>
                </a:solidFill>
                <a:latin typeface="Arial Black" pitchFamily="34" charset="0"/>
              </a:rPr>
              <a:t> + 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H</a:t>
            </a:r>
            <a:r>
              <a:rPr lang="en-US" sz="2800" baseline="-25000" dirty="0" smtClean="0">
                <a:solidFill>
                  <a:srgbClr val="002060"/>
                </a:solidFill>
                <a:latin typeface="Arial Black" pitchFamily="34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O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Al</a:t>
            </a:r>
            <a:r>
              <a:rPr lang="en-US" sz="2800" baseline="-25000" dirty="0" smtClean="0">
                <a:solidFill>
                  <a:srgbClr val="002060"/>
                </a:solidFill>
                <a:latin typeface="Arial Black" pitchFamily="34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O</a:t>
            </a:r>
            <a:r>
              <a:rPr lang="en-US" sz="2800" baseline="-25000" dirty="0" smtClean="0">
                <a:solidFill>
                  <a:srgbClr val="002060"/>
                </a:solidFill>
                <a:latin typeface="Arial Black" pitchFamily="34" charset="0"/>
              </a:rPr>
              <a:t>3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 Black" pitchFamily="34" charset="0"/>
              </a:rPr>
              <a:t>+ 2NaOH + 3H</a:t>
            </a:r>
            <a:r>
              <a:rPr lang="en-US" sz="2800" baseline="-25000" dirty="0">
                <a:solidFill>
                  <a:srgbClr val="002060"/>
                </a:solidFill>
                <a:latin typeface="Arial Black" pitchFamily="34" charset="0"/>
              </a:rPr>
              <a:t>2</a:t>
            </a:r>
            <a:r>
              <a:rPr lang="en-US" sz="2800" dirty="0">
                <a:solidFill>
                  <a:srgbClr val="002060"/>
                </a:solidFill>
                <a:latin typeface="Arial Black" pitchFamily="34" charset="0"/>
              </a:rPr>
              <a:t>O = 2Na[Al(OH)</a:t>
            </a:r>
            <a:r>
              <a:rPr lang="en-US" sz="2800" baseline="-25000" dirty="0">
                <a:solidFill>
                  <a:srgbClr val="002060"/>
                </a:solidFill>
                <a:latin typeface="Arial Black" pitchFamily="34" charset="0"/>
              </a:rPr>
              <a:t>4</a:t>
            </a:r>
            <a:r>
              <a:rPr lang="en-US" sz="2800" dirty="0">
                <a:solidFill>
                  <a:srgbClr val="002060"/>
                </a:solidFill>
                <a:latin typeface="Arial Black" pitchFamily="34" charset="0"/>
              </a:rPr>
              <a:t>] </a:t>
            </a:r>
            <a:r>
              <a:rPr lang="en-US" sz="2800" baseline="30000" dirty="0">
                <a:solidFill>
                  <a:srgbClr val="002060"/>
                </a:solidFill>
                <a:latin typeface="Arial Black" pitchFamily="34" charset="0"/>
              </a:rPr>
              <a:t>                                                                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7158" y="364014"/>
            <a:ext cx="8786843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Химические свойства оксида алюмини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я: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нерастворим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в воде,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амфотерен, </a:t>
            </a:r>
            <a:b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взаимодействует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с кислотами и щелочами.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07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Гидроксид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адюминия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гидраргиллит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Вера\Pictures\tec26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333"/>
              </a:clrFrom>
              <a:clrTo>
                <a:srgbClr val="33333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00042"/>
            <a:ext cx="1285884" cy="1303029"/>
          </a:xfrm>
          <a:prstGeom prst="rect">
            <a:avLst/>
          </a:prstGeom>
          <a:noFill/>
        </p:spPr>
      </p:pic>
      <p:pic>
        <p:nvPicPr>
          <p:cNvPr id="4" name="Picture 3" descr="C:\Users\Вера\Pictures\imgpreviewCAGBN5D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B2B1B6"/>
              </a:clrFrom>
              <a:clrTo>
                <a:srgbClr val="B2B1B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071546"/>
            <a:ext cx="1785950" cy="1217693"/>
          </a:xfrm>
          <a:prstGeom prst="rect">
            <a:avLst/>
          </a:prstGeom>
          <a:noFill/>
        </p:spPr>
      </p:pic>
      <p:pic>
        <p:nvPicPr>
          <p:cNvPr id="40962" name="Picture 2" descr="\mathsf{Al(OH)_3 + 3HCl \longrightarrow AlCl_3 + 3H_2O}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700" y="-960438"/>
            <a:ext cx="2743200" cy="200025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57158" y="2571744"/>
            <a:ext cx="835824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Свежеосаждённый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гидроксид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алюминия может взаимодействовать с: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  <a:hlinkClick r:id="rId5" tooltip="Кислота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  <a:hlinkClick r:id="rId5" tooltip="Кислота"/>
              </a:rPr>
              <a:t>кислотами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       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6" tooltip="Щёлочи"/>
              </a:rPr>
              <a:t>щелочами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В растворах: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                                           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 сплавлении: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 нагревании разлагается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7" name="Picture 7" descr="\mathsf{Al(OH)_3 + 3HCl \longrightarrow AlCl_3 + 3H_2O}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6116" y="3500438"/>
            <a:ext cx="3571900" cy="35719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  <p:pic>
        <p:nvPicPr>
          <p:cNvPr id="40968" name="Picture 8" descr="\mathsf{Al(OH)_3 +  NaOH \longrightarrow Na[Al(OH)_4]}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4429132"/>
            <a:ext cx="4572032" cy="333377"/>
          </a:xfrm>
          <a:prstGeom prst="rect">
            <a:avLst/>
          </a:prstGeom>
          <a:noFill/>
        </p:spPr>
      </p:pic>
      <p:pic>
        <p:nvPicPr>
          <p:cNvPr id="40969" name="Picture 9" descr="\mathsf{Al(OH)_3 + NaOH \rightarrow NaAlO_2 + 2H_2O}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5072074"/>
            <a:ext cx="4874792" cy="333455"/>
          </a:xfrm>
          <a:prstGeom prst="rect">
            <a:avLst/>
          </a:prstGeom>
          <a:noFill/>
        </p:spPr>
      </p:pic>
      <p:pic>
        <p:nvPicPr>
          <p:cNvPr id="40970" name="Picture 10" descr="\mathsf{2Al(OH)_3 \rightarrow Al_2O_3 + 3H_2O}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43372" y="5715016"/>
            <a:ext cx="3706597" cy="342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12879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АЛЮМИНИЙ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Его физические и химические свойства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4D4D4D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3795" name="Picture 3" descr="C:\Documents and Settings\User\Мои документы\Мои рисунки\1284618992_aljuminij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357430"/>
            <a:ext cx="4973343" cy="3677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Соли алюминия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71546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Безводный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хлорид алюминия АlСl</a:t>
            </a:r>
            <a:r>
              <a:rPr lang="ru-RU" sz="2000" b="1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smtClean="0"/>
              <a:t>используется в химической практике в качестве катализатора при переработке нефти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71678"/>
            <a:ext cx="814393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Сульфат алюминия </a:t>
            </a:r>
            <a:r>
              <a:rPr lang="ru-RU" sz="2000" b="1" dirty="0" smtClean="0">
                <a:solidFill>
                  <a:srgbClr val="002060"/>
                </a:solidFill>
              </a:rPr>
              <a:t>Al</a:t>
            </a:r>
            <a:r>
              <a:rPr lang="ru-RU" sz="20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</a:rPr>
              <a:t>(SO</a:t>
            </a:r>
            <a:r>
              <a:rPr lang="ru-RU" sz="2000" b="1" baseline="-25000" dirty="0" smtClean="0">
                <a:solidFill>
                  <a:srgbClr val="002060"/>
                </a:solidFill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r>
              <a:rPr lang="ru-RU" sz="2000" b="1" baseline="-25000" dirty="0" smtClean="0">
                <a:solidFill>
                  <a:srgbClr val="002060"/>
                </a:solidFill>
              </a:rPr>
              <a:t>3</a:t>
            </a:r>
            <a:r>
              <a:rPr lang="ru-RU" sz="2000" b="1" dirty="0" smtClean="0">
                <a:solidFill>
                  <a:srgbClr val="002060"/>
                </a:solidFill>
              </a:rPr>
              <a:t>•18Н</a:t>
            </a:r>
            <a:r>
              <a:rPr lang="ru-RU" sz="20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</a:rPr>
              <a:t>O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применяется как коагулянт при очистке водопроводной воды, а также в производстве бумаги.</a:t>
            </a:r>
            <a:br>
              <a:rPr lang="ru-RU" dirty="0" smtClean="0"/>
            </a:br>
            <a:r>
              <a:rPr lang="ru-RU" dirty="0" smtClean="0"/>
              <a:t>Широко используются </a:t>
            </a:r>
            <a:r>
              <a:rPr lang="ru-RU" b="1" dirty="0" smtClean="0">
                <a:solidFill>
                  <a:srgbClr val="002060"/>
                </a:solidFill>
              </a:rPr>
              <a:t>двойные соли алюминия — квасцы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KAl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(SO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•12H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O,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NaAl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(SO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•12H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O, 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NH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Al(SO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•12H</a:t>
            </a:r>
            <a:r>
              <a:rPr lang="ru-RU" sz="20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O </a:t>
            </a:r>
            <a:r>
              <a:rPr lang="ru-RU" dirty="0" smtClean="0"/>
              <a:t>и др. — обладают сильными вяжущими свойствами и применяются при дублении кожи, а также в медицинской практике как крово­останавливающее средство.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500570"/>
            <a:ext cx="885828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Полевые шпаты </a:t>
            </a:r>
            <a:r>
              <a:rPr lang="ru-RU" dirty="0" smtClean="0"/>
              <a:t>— наиболее распространенные </a:t>
            </a:r>
            <a:r>
              <a:rPr lang="ru-RU" b="1" dirty="0" smtClean="0">
                <a:solidFill>
                  <a:srgbClr val="002060"/>
                </a:solidFill>
              </a:rPr>
              <a:t>алюмосиликаты.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 их долю приходится более 1/2 массы земной коры. Это минералы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ортоклаз K[AlSi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000" b="1" dirty="0" smtClean="0">
                <a:solidFill>
                  <a:srgbClr val="C00000"/>
                </a:solidFill>
              </a:rPr>
              <a:t>O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8</a:t>
            </a:r>
            <a:r>
              <a:rPr lang="ru-RU" sz="2000" b="1" dirty="0" smtClean="0">
                <a:solidFill>
                  <a:srgbClr val="C00000"/>
                </a:solidFill>
              </a:rPr>
              <a:t>], альбит </a:t>
            </a:r>
            <a:r>
              <a:rPr lang="ru-RU" sz="2000" b="1" dirty="0" err="1" smtClean="0">
                <a:solidFill>
                  <a:srgbClr val="C00000"/>
                </a:solidFill>
              </a:rPr>
              <a:t>Na</a:t>
            </a:r>
            <a:r>
              <a:rPr lang="ru-RU" sz="2000" b="1" dirty="0" smtClean="0">
                <a:solidFill>
                  <a:srgbClr val="C00000"/>
                </a:solidFill>
              </a:rPr>
              <a:t>[AlSi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000" b="1" dirty="0" smtClean="0">
                <a:solidFill>
                  <a:srgbClr val="C00000"/>
                </a:solidFill>
              </a:rPr>
              <a:t>O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8</a:t>
            </a:r>
            <a:r>
              <a:rPr lang="ru-RU" sz="2000" b="1" dirty="0" smtClean="0">
                <a:solidFill>
                  <a:srgbClr val="C00000"/>
                </a:solidFill>
              </a:rPr>
              <a:t>],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анортит </a:t>
            </a:r>
            <a:r>
              <a:rPr lang="ru-RU" sz="2000" b="1" dirty="0" err="1" smtClean="0">
                <a:solidFill>
                  <a:srgbClr val="C00000"/>
                </a:solidFill>
              </a:rPr>
              <a:t>Ca</a:t>
            </a:r>
            <a:r>
              <a:rPr lang="ru-RU" sz="2000" b="1" dirty="0" smtClean="0">
                <a:solidFill>
                  <a:srgbClr val="C00000"/>
                </a:solidFill>
              </a:rPr>
              <a:t>[Al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000" b="1" dirty="0" smtClean="0">
                <a:solidFill>
                  <a:srgbClr val="C00000"/>
                </a:solidFill>
              </a:rPr>
              <a:t>Si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2000" b="1" dirty="0" smtClean="0">
                <a:solidFill>
                  <a:srgbClr val="C00000"/>
                </a:solidFill>
              </a:rPr>
              <a:t>O</a:t>
            </a:r>
            <a:r>
              <a:rPr lang="ru-RU" sz="2000" b="1" baseline="-25000" dirty="0" smtClean="0">
                <a:solidFill>
                  <a:srgbClr val="C00000"/>
                </a:solidFill>
              </a:rPr>
              <a:t>8</a:t>
            </a:r>
            <a:r>
              <a:rPr lang="ru-RU" sz="2000" b="1" dirty="0" smtClean="0">
                <a:solidFill>
                  <a:srgbClr val="C00000"/>
                </a:solidFill>
              </a:rPr>
              <a:t>],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535782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нефелин </a:t>
            </a:r>
            <a:r>
              <a:rPr lang="en-US" sz="2000" b="1" dirty="0" smtClean="0">
                <a:solidFill>
                  <a:srgbClr val="C00000"/>
                </a:solidFill>
              </a:rPr>
              <a:t>Na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K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[Al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Si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8</a:t>
            </a:r>
            <a:r>
              <a:rPr lang="en-US" sz="2000" b="1" dirty="0" smtClean="0">
                <a:solidFill>
                  <a:srgbClr val="C00000"/>
                </a:solidFill>
              </a:rPr>
              <a:t>].</a:t>
            </a:r>
            <a:br>
              <a:rPr lang="en-US" sz="2000" b="1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4929198"/>
            <a:ext cx="8435975" cy="58102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CFFCC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CCFFCC"/>
                </a:solidFill>
                <a:effectLst/>
              </a:rPr>
            </a:br>
            <a:r>
              <a:rPr lang="ru-RU" sz="4000" dirty="0" smtClean="0">
                <a:solidFill>
                  <a:srgbClr val="CCFFCC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CCFFCC"/>
                </a:solidFill>
                <a:effectLst/>
              </a:rPr>
            </a:br>
            <a:r>
              <a:rPr lang="ru-RU" sz="4000" b="1" i="1" dirty="0" smtClean="0">
                <a:solidFill>
                  <a:srgbClr val="0070C0"/>
                </a:solidFill>
                <a:effectLst/>
              </a:rPr>
              <a:t>Домашнее задание:</a:t>
            </a:r>
            <a:r>
              <a:rPr lang="ru-RU" sz="4000" b="1" u="sng" dirty="0" smtClean="0">
                <a:solidFill>
                  <a:srgbClr val="CCFFCC"/>
                </a:solidFill>
                <a:effectLst/>
              </a:rPr>
              <a:t/>
            </a:r>
            <a:br>
              <a:rPr lang="ru-RU" sz="4000" b="1" u="sng" dirty="0" smtClean="0">
                <a:solidFill>
                  <a:srgbClr val="CCFFCC"/>
                </a:solidFill>
                <a:effectLst/>
              </a:rPr>
            </a:br>
            <a:r>
              <a:rPr lang="ru-RU" sz="4000" b="1" u="sng" dirty="0" smtClean="0">
                <a:solidFill>
                  <a:srgbClr val="CCFFCC"/>
                </a:solidFill>
                <a:effectLst/>
              </a:rPr>
              <a:t/>
            </a:r>
            <a:br>
              <a:rPr lang="ru-RU" sz="4000" b="1" u="sng" dirty="0" smtClean="0">
                <a:solidFill>
                  <a:srgbClr val="CCFFCC"/>
                </a:solidFill>
                <a:effectLst/>
              </a:rPr>
            </a:br>
            <a:r>
              <a:rPr lang="ru-RU" sz="3200" b="1" dirty="0" smtClean="0">
                <a:solidFill>
                  <a:srgbClr val="C00000"/>
                </a:solidFill>
                <a:effectLst/>
              </a:rPr>
              <a:t>§  16, до конца</a:t>
            </a:r>
            <a:br>
              <a:rPr lang="ru-RU" sz="3200" b="1" dirty="0" smtClean="0">
                <a:solidFill>
                  <a:srgbClr val="C00000"/>
                </a:solidFill>
                <a:effectLst/>
              </a:rPr>
            </a:br>
            <a:r>
              <a:rPr lang="ru-RU" sz="3200" b="1" dirty="0" smtClean="0">
                <a:solidFill>
                  <a:srgbClr val="C00000"/>
                </a:solidFill>
                <a:effectLst/>
              </a:rPr>
              <a:t>вопросы: упр.6</a:t>
            </a:r>
            <a:r>
              <a:rPr lang="ru-RU" sz="2800" dirty="0" smtClean="0">
                <a:solidFill>
                  <a:srgbClr val="002060"/>
                </a:solidFill>
              </a:rPr>
              <a:t>– обязательная часть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2060"/>
                </a:solidFill>
              </a:rPr>
              <a:t>Индивидуальная часть: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70C0"/>
                </a:solidFill>
              </a:rPr>
              <a:t>1.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Биологическая роль алюминия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2.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Подготовить небольшие доклады, презентации о применении алюминия. (Алюминий – тара и упаковка, алюминий в фармацевтике, транспорте, электрике и машиностроении, строительстве) </a:t>
            </a:r>
            <a:r>
              <a:rPr lang="ru-RU" sz="2800" dirty="0" smtClean="0">
                <a:solidFill>
                  <a:srgbClr val="0070C0"/>
                </a:solidFill>
              </a:rPr>
              <a:t/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b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57222" y="4929198"/>
            <a:ext cx="6858048" cy="3352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C0C"/>
                </a:solidFill>
              </a:rPr>
              <a:t>        </a:t>
            </a:r>
            <a:r>
              <a:rPr lang="ru-RU" sz="3600" b="1" i="1" dirty="0" smtClean="0">
                <a:solidFill>
                  <a:srgbClr val="C00000"/>
                </a:solidFill>
              </a:rPr>
              <a:t>Спасибо за урок!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</a:rPr>
              <a:t>          </a:t>
            </a:r>
          </a:p>
          <a:p>
            <a:pPr eaLnBrk="1" hangingPunct="1">
              <a:defRPr/>
            </a:pPr>
            <a:endParaRPr lang="ru-RU" sz="3600" dirty="0" smtClean="0">
              <a:solidFill>
                <a:schemeClr val="hlink"/>
              </a:solidFill>
            </a:endParaRPr>
          </a:p>
        </p:txBody>
      </p:sp>
      <p:pic>
        <p:nvPicPr>
          <p:cNvPr id="24580" name="Picture 7" descr="Anim_00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808537"/>
            <a:ext cx="2305050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1546"/>
            <a:ext cx="9144000" cy="10795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effectLst/>
              </a:rPr>
              <a:t>I</a:t>
            </a:r>
            <a:r>
              <a:rPr lang="ru-RU" sz="4400" b="1" dirty="0" smtClean="0">
                <a:solidFill>
                  <a:srgbClr val="0070C0"/>
                </a:solidFill>
                <a:effectLst/>
              </a:rPr>
              <a:t>. Характеристика химического элемента:</a:t>
            </a:r>
            <a:r>
              <a:rPr lang="ru-RU" sz="4400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endParaRPr lang="ru-RU" sz="4000" dirty="0" smtClean="0">
              <a:effectLst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4475163" cy="4073525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Порядковый номер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Относительная атомная масса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Заряд ядра атома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Число протонов</a:t>
            </a:r>
            <a:endParaRPr 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Число электронов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Число нейтронов</a:t>
            </a:r>
            <a:endParaRPr lang="en-US" smtClean="0">
              <a:effectLst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7235825" y="39338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7" name="WordArt 9"/>
          <p:cNvSpPr>
            <a:spLocks noChangeArrowheads="1" noChangeShapeType="1" noTextEdit="1"/>
          </p:cNvSpPr>
          <p:nvPr/>
        </p:nvSpPr>
        <p:spPr bwMode="auto">
          <a:xfrm>
            <a:off x="7164388" y="3141663"/>
            <a:ext cx="1439862" cy="1208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spc="960">
                <a:ln w="9525">
                  <a:noFill/>
                  <a:round/>
                  <a:headEnd/>
                  <a:tailEnd/>
                </a:ln>
                <a:solidFill>
                  <a:srgbClr val="A4001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askerville Old Face"/>
              </a:rPr>
              <a:t>Al</a:t>
            </a:r>
            <a:endParaRPr lang="ru-RU" sz="4800" kern="10" spc="960">
              <a:ln w="9525">
                <a:noFill/>
                <a:round/>
                <a:headEnd/>
                <a:tailEnd/>
              </a:ln>
              <a:solidFill>
                <a:srgbClr val="A4001F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</a:endParaRPr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6643702" y="2924175"/>
            <a:ext cx="8810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27</a:t>
            </a:r>
            <a:endParaRPr lang="ru-RU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6659563" y="4365625"/>
            <a:ext cx="105570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+13</a:t>
            </a:r>
            <a:endParaRPr lang="ru-RU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8604250" y="2852738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0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211638" y="2133600"/>
            <a:ext cx="2305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   </a:t>
            </a:r>
            <a:r>
              <a:rPr lang="ru-RU" sz="3200"/>
              <a:t>№ = 13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929058" y="2781300"/>
            <a:ext cx="273050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err="1"/>
              <a:t>Ar</a:t>
            </a:r>
            <a:r>
              <a:rPr lang="en-US" sz="2800" dirty="0"/>
              <a:t> (Al) =</a:t>
            </a:r>
            <a:r>
              <a:rPr lang="ru-RU" sz="2800" dirty="0"/>
              <a:t> 27</a:t>
            </a:r>
          </a:p>
          <a:p>
            <a:endParaRPr lang="ru-RU" sz="2800" dirty="0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929058" y="3714752"/>
            <a:ext cx="2357454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/>
              <a:t>Z =</a:t>
            </a:r>
            <a:r>
              <a:rPr lang="ru-RU" sz="3200" dirty="0"/>
              <a:t> +13</a:t>
            </a:r>
            <a:endParaRPr lang="en-US" sz="3200" dirty="0"/>
          </a:p>
          <a:p>
            <a:pPr>
              <a:spcBef>
                <a:spcPct val="50000"/>
              </a:spcBef>
            </a:pPr>
            <a:endParaRPr lang="ru-RU" sz="3200" dirty="0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356100" y="4292600"/>
            <a:ext cx="2087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p+ =</a:t>
            </a:r>
            <a:r>
              <a:rPr lang="ru-RU" sz="3200"/>
              <a:t> 13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427538" y="4941888"/>
            <a:ext cx="208915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/>
              <a:t>ē </a:t>
            </a:r>
            <a:r>
              <a:rPr lang="ru-RU" sz="3200"/>
              <a:t>= 13</a:t>
            </a:r>
            <a:endParaRPr lang="en-US" sz="3200"/>
          </a:p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357555" y="5516563"/>
            <a:ext cx="402273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n</a:t>
            </a:r>
            <a:r>
              <a:rPr lang="en-US" sz="3200" dirty="0"/>
              <a:t> </a:t>
            </a:r>
            <a:r>
              <a:rPr lang="ru-RU" sz="3200" dirty="0"/>
              <a:t> </a:t>
            </a:r>
            <a:r>
              <a:rPr lang="en-US" sz="3200" dirty="0"/>
              <a:t>=27-13=14</a:t>
            </a:r>
            <a:endParaRPr lang="ru-RU" sz="3200" dirty="0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500563" y="551656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7" grpId="0"/>
      <p:bldP spid="36878" grpId="0"/>
      <p:bldP spid="36879" grpId="0"/>
      <p:bldP spid="36880" grpId="0"/>
      <p:bldP spid="36881" grpId="0"/>
      <p:bldP spid="36883" grpId="0"/>
      <p:bldP spid="368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755650" y="2276475"/>
            <a:ext cx="1008063" cy="1208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spc="960">
                <a:ln w="9525">
                  <a:noFill/>
                  <a:round/>
                  <a:headEnd/>
                  <a:tailEnd/>
                </a:ln>
                <a:solidFill>
                  <a:srgbClr val="A4001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askerville Old Face"/>
              </a:rPr>
              <a:t>Al</a:t>
            </a:r>
            <a:endParaRPr lang="ru-RU" sz="4800" kern="10" spc="960">
              <a:ln w="9525">
                <a:noFill/>
                <a:round/>
                <a:headEnd/>
                <a:tailEnd/>
              </a:ln>
              <a:solidFill>
                <a:srgbClr val="A4001F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skerville Old Face" pitchFamily="18" charset="0"/>
              </a:rPr>
              <a:t>27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5100" y="3357563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skerville Old Face" pitchFamily="18" charset="0"/>
              </a:rPr>
              <a:t>+13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63713" y="2133600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Baskerville Old Face" pitchFamily="18" charset="0"/>
              </a:rPr>
              <a:t>0</a:t>
            </a: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4342" name="Arc 6"/>
          <p:cNvSpPr>
            <a:spLocks/>
          </p:cNvSpPr>
          <p:nvPr/>
        </p:nvSpPr>
        <p:spPr bwMode="auto">
          <a:xfrm rot="19449621" flipV="1">
            <a:off x="1476375" y="2506663"/>
            <a:ext cx="1150938" cy="1066800"/>
          </a:xfrm>
          <a:custGeom>
            <a:avLst/>
            <a:gdLst>
              <a:gd name="T0" fmla="*/ 2147483647 w 21600"/>
              <a:gd name="T1" fmla="*/ 0 h 20026"/>
              <a:gd name="T2" fmla="*/ 2147483647 w 21600"/>
              <a:gd name="T3" fmla="*/ 2147483647 h 20026"/>
              <a:gd name="T4" fmla="*/ 0 w 21600"/>
              <a:gd name="T5" fmla="*/ 2147483647 h 20026"/>
              <a:gd name="T6" fmla="*/ 0 60000 65536"/>
              <a:gd name="T7" fmla="*/ 0 60000 65536"/>
              <a:gd name="T8" fmla="*/ 0 60000 65536"/>
              <a:gd name="T9" fmla="*/ 0 w 21600"/>
              <a:gd name="T10" fmla="*/ 0 h 20026"/>
              <a:gd name="T11" fmla="*/ 21600 w 21600"/>
              <a:gd name="T12" fmla="*/ 20026 h 200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26" fill="none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</a:path>
              <a:path w="21600" h="20026" stroke="0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  <a:lnTo>
                  <a:pt x="0" y="2002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rc 7"/>
          <p:cNvSpPr>
            <a:spLocks/>
          </p:cNvSpPr>
          <p:nvPr/>
        </p:nvSpPr>
        <p:spPr bwMode="auto">
          <a:xfrm rot="19449621" flipV="1">
            <a:off x="2022475" y="2520950"/>
            <a:ext cx="1150938" cy="1066800"/>
          </a:xfrm>
          <a:custGeom>
            <a:avLst/>
            <a:gdLst>
              <a:gd name="T0" fmla="*/ 2147483647 w 21600"/>
              <a:gd name="T1" fmla="*/ 0 h 20026"/>
              <a:gd name="T2" fmla="*/ 2147483647 w 21600"/>
              <a:gd name="T3" fmla="*/ 2147483647 h 20026"/>
              <a:gd name="T4" fmla="*/ 0 w 21600"/>
              <a:gd name="T5" fmla="*/ 2147483647 h 20026"/>
              <a:gd name="T6" fmla="*/ 0 60000 65536"/>
              <a:gd name="T7" fmla="*/ 0 60000 65536"/>
              <a:gd name="T8" fmla="*/ 0 60000 65536"/>
              <a:gd name="T9" fmla="*/ 0 w 21600"/>
              <a:gd name="T10" fmla="*/ 0 h 20026"/>
              <a:gd name="T11" fmla="*/ 21600 w 21600"/>
              <a:gd name="T12" fmla="*/ 20026 h 200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26" fill="none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</a:path>
              <a:path w="21600" h="20026" stroke="0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  <a:lnTo>
                  <a:pt x="0" y="2002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rc 8"/>
          <p:cNvSpPr>
            <a:spLocks/>
          </p:cNvSpPr>
          <p:nvPr/>
        </p:nvSpPr>
        <p:spPr bwMode="auto">
          <a:xfrm rot="19449621" flipV="1">
            <a:off x="2571750" y="2509838"/>
            <a:ext cx="1150938" cy="1066800"/>
          </a:xfrm>
          <a:custGeom>
            <a:avLst/>
            <a:gdLst>
              <a:gd name="T0" fmla="*/ 2147483647 w 21600"/>
              <a:gd name="T1" fmla="*/ 0 h 20026"/>
              <a:gd name="T2" fmla="*/ 2147483647 w 21600"/>
              <a:gd name="T3" fmla="*/ 2147483647 h 20026"/>
              <a:gd name="T4" fmla="*/ 0 w 21600"/>
              <a:gd name="T5" fmla="*/ 2147483647 h 20026"/>
              <a:gd name="T6" fmla="*/ 0 60000 65536"/>
              <a:gd name="T7" fmla="*/ 0 60000 65536"/>
              <a:gd name="T8" fmla="*/ 0 60000 65536"/>
              <a:gd name="T9" fmla="*/ 0 w 21600"/>
              <a:gd name="T10" fmla="*/ 0 h 20026"/>
              <a:gd name="T11" fmla="*/ 21600 w 21600"/>
              <a:gd name="T12" fmla="*/ 20026 h 200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026" fill="none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</a:path>
              <a:path w="21600" h="20026" stroke="0" extrusionOk="0">
                <a:moveTo>
                  <a:pt x="8094" y="0"/>
                </a:moveTo>
                <a:cubicBezTo>
                  <a:pt x="16257" y="3299"/>
                  <a:pt x="21600" y="11222"/>
                  <a:pt x="21600" y="20026"/>
                </a:cubicBezTo>
                <a:lnTo>
                  <a:pt x="0" y="2002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124075" y="3587750"/>
            <a:ext cx="3603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2</a:t>
            </a:r>
            <a:endParaRPr lang="ru-RU" sz="2000" b="1">
              <a:latin typeface="Baskerville Old Face" pitchFamily="18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627313" y="3602038"/>
            <a:ext cx="3603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8</a:t>
            </a:r>
            <a:endParaRPr lang="ru-RU" sz="2000" b="1">
              <a:latin typeface="Baskerville Old Face" pitchFamily="18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03575" y="3587750"/>
            <a:ext cx="3603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Baskerville Old Face" pitchFamily="18" charset="0"/>
              </a:rPr>
              <a:t>3</a:t>
            </a:r>
            <a:endParaRPr lang="ru-RU" sz="2000" b="1">
              <a:latin typeface="Baskerville Old Face" pitchFamily="18" charset="0"/>
            </a:endParaRP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4716463" y="3141663"/>
            <a:ext cx="172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>
              <a:latin typeface="Baskerville Old Face" pitchFamily="18" charset="0"/>
            </a:endParaRP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4730750" y="2593975"/>
            <a:ext cx="1136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>
              <a:cs typeface="Arial" charset="0"/>
            </a:endParaRPr>
          </a:p>
        </p:txBody>
      </p:sp>
      <p:sp>
        <p:nvSpPr>
          <p:cNvPr id="14350" name="Rectangle 16"/>
          <p:cNvSpPr>
            <a:spLocks noChangeArrowheads="1"/>
          </p:cNvSpPr>
          <p:nvPr/>
        </p:nvSpPr>
        <p:spPr bwMode="auto">
          <a:xfrm>
            <a:off x="1403350" y="5589588"/>
            <a:ext cx="360363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Rectangle 17"/>
          <p:cNvSpPr>
            <a:spLocks noChangeArrowheads="1"/>
          </p:cNvSpPr>
          <p:nvPr/>
        </p:nvSpPr>
        <p:spPr bwMode="auto">
          <a:xfrm>
            <a:off x="2124075" y="5300663"/>
            <a:ext cx="360363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Rectangle 18"/>
          <p:cNvSpPr>
            <a:spLocks noChangeArrowheads="1"/>
          </p:cNvSpPr>
          <p:nvPr/>
        </p:nvSpPr>
        <p:spPr bwMode="auto">
          <a:xfrm>
            <a:off x="2484438" y="4941888"/>
            <a:ext cx="360362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2843213" y="4941888"/>
            <a:ext cx="360362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4" name="Rectangle 20"/>
          <p:cNvSpPr>
            <a:spLocks noChangeArrowheads="1"/>
          </p:cNvSpPr>
          <p:nvPr/>
        </p:nvSpPr>
        <p:spPr bwMode="auto">
          <a:xfrm>
            <a:off x="3203575" y="4941888"/>
            <a:ext cx="360363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5" name="Rectangle 21"/>
          <p:cNvSpPr>
            <a:spLocks noChangeArrowheads="1"/>
          </p:cNvSpPr>
          <p:nvPr/>
        </p:nvSpPr>
        <p:spPr bwMode="auto">
          <a:xfrm>
            <a:off x="3995738" y="4652963"/>
            <a:ext cx="360362" cy="360362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6" name="Rectangle 22"/>
          <p:cNvSpPr>
            <a:spLocks noChangeArrowheads="1"/>
          </p:cNvSpPr>
          <p:nvPr/>
        </p:nvSpPr>
        <p:spPr bwMode="auto">
          <a:xfrm>
            <a:off x="4356100" y="4292600"/>
            <a:ext cx="360363" cy="360363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Rectangle 23"/>
          <p:cNvSpPr>
            <a:spLocks noChangeArrowheads="1"/>
          </p:cNvSpPr>
          <p:nvPr/>
        </p:nvSpPr>
        <p:spPr bwMode="auto">
          <a:xfrm>
            <a:off x="4716463" y="4292600"/>
            <a:ext cx="360362" cy="360363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Rectangle 24"/>
          <p:cNvSpPr>
            <a:spLocks noChangeArrowheads="1"/>
          </p:cNvSpPr>
          <p:nvPr/>
        </p:nvSpPr>
        <p:spPr bwMode="auto">
          <a:xfrm>
            <a:off x="5076825" y="4292600"/>
            <a:ext cx="360363" cy="360363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1619250" y="5624513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 flipV="1">
            <a:off x="1533525" y="5616575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flipV="1">
            <a:off x="2252663" y="5330825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 flipV="1">
            <a:off x="2967038" y="4972050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 flipV="1">
            <a:off x="3333750" y="4970463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 flipV="1">
            <a:off x="4130675" y="467518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 flipV="1">
            <a:off x="4491038" y="4322763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2333625" y="5338763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2706688" y="498633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3059113" y="497998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>
            <a:off x="3432175" y="4984750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>
            <a:off x="4217988" y="468153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1" name="Text Box 37"/>
          <p:cNvSpPr txBox="1">
            <a:spLocks noChangeArrowheads="1"/>
          </p:cNvSpPr>
          <p:nvPr/>
        </p:nvSpPr>
        <p:spPr bwMode="auto">
          <a:xfrm>
            <a:off x="2195513" y="6021388"/>
            <a:ext cx="46815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latin typeface="Baskerville Old Face" pitchFamily="18" charset="0"/>
              </a:rPr>
              <a:t>Электронная формула</a:t>
            </a:r>
            <a:endParaRPr lang="ru-RU" sz="2400" b="1" dirty="0">
              <a:latin typeface="Baskerville Old Face" pitchFamily="18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319213" y="5216525"/>
            <a:ext cx="673100" cy="461963"/>
            <a:chOff x="831" y="3286"/>
            <a:chExt cx="424" cy="291"/>
          </a:xfrm>
        </p:grpSpPr>
        <p:sp>
          <p:nvSpPr>
            <p:cNvPr id="14404" name="Text Box 39"/>
            <p:cNvSpPr txBox="1">
              <a:spLocks noChangeArrowheads="1"/>
            </p:cNvSpPr>
            <p:nvPr/>
          </p:nvSpPr>
          <p:spPr bwMode="auto">
            <a:xfrm>
              <a:off x="831" y="3289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1</a:t>
              </a:r>
              <a:r>
                <a:rPr lang="en-US" sz="2400" b="1">
                  <a:latin typeface="Baskerville Old Face" pitchFamily="18" charset="0"/>
                </a:rPr>
                <a:t>s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405" name="Text Box 40"/>
            <p:cNvSpPr txBox="1">
              <a:spLocks noChangeArrowheads="1"/>
            </p:cNvSpPr>
            <p:nvPr/>
          </p:nvSpPr>
          <p:spPr bwMode="auto">
            <a:xfrm>
              <a:off x="983" y="3286"/>
              <a:ext cx="2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2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319213" y="5221288"/>
            <a:ext cx="673100" cy="461962"/>
            <a:chOff x="831" y="3286"/>
            <a:chExt cx="424" cy="291"/>
          </a:xfrm>
        </p:grpSpPr>
        <p:sp>
          <p:nvSpPr>
            <p:cNvPr id="14402" name="Text Box 42"/>
            <p:cNvSpPr txBox="1">
              <a:spLocks noChangeArrowheads="1"/>
            </p:cNvSpPr>
            <p:nvPr/>
          </p:nvSpPr>
          <p:spPr bwMode="auto">
            <a:xfrm>
              <a:off x="831" y="3289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1</a:t>
              </a:r>
              <a:r>
                <a:rPr lang="en-US" sz="2400" b="1">
                  <a:latin typeface="Baskerville Old Face" pitchFamily="18" charset="0"/>
                </a:rPr>
                <a:t>s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403" name="Text Box 43"/>
            <p:cNvSpPr txBox="1">
              <a:spLocks noChangeArrowheads="1"/>
            </p:cNvSpPr>
            <p:nvPr/>
          </p:nvSpPr>
          <p:spPr bwMode="auto">
            <a:xfrm>
              <a:off x="983" y="3286"/>
              <a:ext cx="2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2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sp>
        <p:nvSpPr>
          <p:cNvPr id="39980" name="Line 44"/>
          <p:cNvSpPr>
            <a:spLocks noChangeShapeType="1"/>
          </p:cNvSpPr>
          <p:nvPr/>
        </p:nvSpPr>
        <p:spPr bwMode="auto">
          <a:xfrm flipV="1">
            <a:off x="2619375" y="4979988"/>
            <a:ext cx="0" cy="2889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051050" y="4899025"/>
            <a:ext cx="493713" cy="482600"/>
            <a:chOff x="1292" y="3086"/>
            <a:chExt cx="311" cy="304"/>
          </a:xfrm>
        </p:grpSpPr>
        <p:sp>
          <p:nvSpPr>
            <p:cNvPr id="14400" name="Text Box 46"/>
            <p:cNvSpPr txBox="1">
              <a:spLocks noChangeArrowheads="1"/>
            </p:cNvSpPr>
            <p:nvPr/>
          </p:nvSpPr>
          <p:spPr bwMode="auto">
            <a:xfrm>
              <a:off x="1292" y="3102"/>
              <a:ext cx="2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2</a:t>
              </a:r>
              <a:r>
                <a:rPr lang="en-US" sz="2400" b="1">
                  <a:latin typeface="Baskerville Old Face" pitchFamily="18" charset="0"/>
                </a:rPr>
                <a:t>s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401" name="Text Box 47"/>
            <p:cNvSpPr txBox="1">
              <a:spLocks noChangeArrowheads="1"/>
            </p:cNvSpPr>
            <p:nvPr/>
          </p:nvSpPr>
          <p:spPr bwMode="auto">
            <a:xfrm>
              <a:off x="1421" y="3086"/>
              <a:ext cx="18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2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051050" y="4902200"/>
            <a:ext cx="493713" cy="482600"/>
            <a:chOff x="1292" y="3086"/>
            <a:chExt cx="311" cy="304"/>
          </a:xfrm>
        </p:grpSpPr>
        <p:sp>
          <p:nvSpPr>
            <p:cNvPr id="14398" name="Text Box 49"/>
            <p:cNvSpPr txBox="1">
              <a:spLocks noChangeArrowheads="1"/>
            </p:cNvSpPr>
            <p:nvPr/>
          </p:nvSpPr>
          <p:spPr bwMode="auto">
            <a:xfrm>
              <a:off x="1292" y="3102"/>
              <a:ext cx="2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2</a:t>
              </a:r>
              <a:r>
                <a:rPr lang="en-US" sz="2400" b="1">
                  <a:latin typeface="Baskerville Old Face" pitchFamily="18" charset="0"/>
                </a:rPr>
                <a:t>s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399" name="Text Box 50"/>
            <p:cNvSpPr txBox="1">
              <a:spLocks noChangeArrowheads="1"/>
            </p:cNvSpPr>
            <p:nvPr/>
          </p:nvSpPr>
          <p:spPr bwMode="auto">
            <a:xfrm>
              <a:off x="1421" y="3086"/>
              <a:ext cx="18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2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2776538" y="4508500"/>
            <a:ext cx="536575" cy="482600"/>
            <a:chOff x="1749" y="2840"/>
            <a:chExt cx="338" cy="304"/>
          </a:xfrm>
        </p:grpSpPr>
        <p:sp>
          <p:nvSpPr>
            <p:cNvPr id="14396" name="Text Box 52"/>
            <p:cNvSpPr txBox="1">
              <a:spLocks noChangeArrowheads="1"/>
            </p:cNvSpPr>
            <p:nvPr/>
          </p:nvSpPr>
          <p:spPr bwMode="auto">
            <a:xfrm>
              <a:off x="1749" y="2856"/>
              <a:ext cx="31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2</a:t>
              </a:r>
              <a:r>
                <a:rPr lang="en-US" sz="2400" b="1">
                  <a:latin typeface="Baskerville Old Face" pitchFamily="18" charset="0"/>
                </a:rPr>
                <a:t>p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397" name="Text Box 53"/>
            <p:cNvSpPr txBox="1">
              <a:spLocks noChangeArrowheads="1"/>
            </p:cNvSpPr>
            <p:nvPr/>
          </p:nvSpPr>
          <p:spPr bwMode="auto">
            <a:xfrm>
              <a:off x="1906" y="2840"/>
              <a:ext cx="18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6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2779713" y="4505325"/>
            <a:ext cx="536575" cy="482600"/>
            <a:chOff x="1749" y="2840"/>
            <a:chExt cx="338" cy="304"/>
          </a:xfrm>
        </p:grpSpPr>
        <p:sp>
          <p:nvSpPr>
            <p:cNvPr id="14394" name="Text Box 55"/>
            <p:cNvSpPr txBox="1">
              <a:spLocks noChangeArrowheads="1"/>
            </p:cNvSpPr>
            <p:nvPr/>
          </p:nvSpPr>
          <p:spPr bwMode="auto">
            <a:xfrm>
              <a:off x="1749" y="2856"/>
              <a:ext cx="31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2</a:t>
              </a:r>
              <a:r>
                <a:rPr lang="en-US" sz="2400" b="1">
                  <a:latin typeface="Baskerville Old Face" pitchFamily="18" charset="0"/>
                </a:rPr>
                <a:t>p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395" name="Text Box 56"/>
            <p:cNvSpPr txBox="1">
              <a:spLocks noChangeArrowheads="1"/>
            </p:cNvSpPr>
            <p:nvPr/>
          </p:nvSpPr>
          <p:spPr bwMode="auto">
            <a:xfrm>
              <a:off x="1906" y="2840"/>
              <a:ext cx="18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6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3940175" y="4267200"/>
            <a:ext cx="490538" cy="487363"/>
            <a:chOff x="2482" y="2688"/>
            <a:chExt cx="309" cy="307"/>
          </a:xfrm>
        </p:grpSpPr>
        <p:sp>
          <p:nvSpPr>
            <p:cNvPr id="14392" name="Text Box 58"/>
            <p:cNvSpPr txBox="1">
              <a:spLocks noChangeArrowheads="1"/>
            </p:cNvSpPr>
            <p:nvPr/>
          </p:nvSpPr>
          <p:spPr bwMode="auto">
            <a:xfrm>
              <a:off x="2482" y="2707"/>
              <a:ext cx="2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3</a:t>
              </a:r>
              <a:r>
                <a:rPr lang="en-US" sz="2400" b="1">
                  <a:latin typeface="Baskerville Old Face" pitchFamily="18" charset="0"/>
                </a:rPr>
                <a:t>s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393" name="Text Box 59"/>
            <p:cNvSpPr txBox="1">
              <a:spLocks noChangeArrowheads="1"/>
            </p:cNvSpPr>
            <p:nvPr/>
          </p:nvSpPr>
          <p:spPr bwMode="auto">
            <a:xfrm>
              <a:off x="2610" y="2688"/>
              <a:ext cx="18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2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3938588" y="4259263"/>
            <a:ext cx="490537" cy="487362"/>
            <a:chOff x="2482" y="2688"/>
            <a:chExt cx="309" cy="307"/>
          </a:xfrm>
        </p:grpSpPr>
        <p:sp>
          <p:nvSpPr>
            <p:cNvPr id="14390" name="Text Box 61"/>
            <p:cNvSpPr txBox="1">
              <a:spLocks noChangeArrowheads="1"/>
            </p:cNvSpPr>
            <p:nvPr/>
          </p:nvSpPr>
          <p:spPr bwMode="auto">
            <a:xfrm>
              <a:off x="2482" y="2707"/>
              <a:ext cx="27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3</a:t>
              </a:r>
              <a:r>
                <a:rPr lang="en-US" sz="2400" b="1">
                  <a:latin typeface="Baskerville Old Face" pitchFamily="18" charset="0"/>
                </a:rPr>
                <a:t>s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391" name="Text Box 62"/>
            <p:cNvSpPr txBox="1">
              <a:spLocks noChangeArrowheads="1"/>
            </p:cNvSpPr>
            <p:nvPr/>
          </p:nvSpPr>
          <p:spPr bwMode="auto">
            <a:xfrm>
              <a:off x="2610" y="2688"/>
              <a:ext cx="18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2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4652963" y="3852863"/>
            <a:ext cx="538162" cy="495300"/>
            <a:chOff x="2931" y="2427"/>
            <a:chExt cx="339" cy="312"/>
          </a:xfrm>
        </p:grpSpPr>
        <p:sp>
          <p:nvSpPr>
            <p:cNvPr id="14388" name="Text Box 64"/>
            <p:cNvSpPr txBox="1">
              <a:spLocks noChangeArrowheads="1"/>
            </p:cNvSpPr>
            <p:nvPr/>
          </p:nvSpPr>
          <p:spPr bwMode="auto">
            <a:xfrm>
              <a:off x="2931" y="245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3</a:t>
              </a:r>
              <a:r>
                <a:rPr lang="en-US" sz="2400" b="1">
                  <a:latin typeface="Baskerville Old Face" pitchFamily="18" charset="0"/>
                </a:rPr>
                <a:t>p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389" name="Text Box 65"/>
            <p:cNvSpPr txBox="1">
              <a:spLocks noChangeArrowheads="1"/>
            </p:cNvSpPr>
            <p:nvPr/>
          </p:nvSpPr>
          <p:spPr bwMode="auto">
            <a:xfrm>
              <a:off x="3088" y="2427"/>
              <a:ext cx="18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1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sp>
        <p:nvSpPr>
          <p:cNvPr id="40002" name="Line 66"/>
          <p:cNvSpPr>
            <a:spLocks noChangeShapeType="1"/>
          </p:cNvSpPr>
          <p:nvPr/>
        </p:nvSpPr>
        <p:spPr bwMode="auto">
          <a:xfrm>
            <a:off x="6600825" y="6381750"/>
            <a:ext cx="6477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4652963" y="3854450"/>
            <a:ext cx="538162" cy="495300"/>
            <a:chOff x="2931" y="2427"/>
            <a:chExt cx="339" cy="312"/>
          </a:xfrm>
        </p:grpSpPr>
        <p:sp>
          <p:nvSpPr>
            <p:cNvPr id="14386" name="Text Box 68"/>
            <p:cNvSpPr txBox="1">
              <a:spLocks noChangeArrowheads="1"/>
            </p:cNvSpPr>
            <p:nvPr/>
          </p:nvSpPr>
          <p:spPr bwMode="auto">
            <a:xfrm>
              <a:off x="2931" y="245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Baskerville Old Face" pitchFamily="18" charset="0"/>
                </a:rPr>
                <a:t>3</a:t>
              </a:r>
              <a:r>
                <a:rPr lang="en-US" sz="2400" b="1">
                  <a:latin typeface="Baskerville Old Face" pitchFamily="18" charset="0"/>
                </a:rPr>
                <a:t>p</a:t>
              </a:r>
              <a:endParaRPr lang="ru-RU" sz="2400" b="1">
                <a:latin typeface="Baskerville Old Face" pitchFamily="18" charset="0"/>
              </a:endParaRPr>
            </a:p>
          </p:txBody>
        </p:sp>
        <p:sp>
          <p:nvSpPr>
            <p:cNvPr id="14387" name="Text Box 69"/>
            <p:cNvSpPr txBox="1">
              <a:spLocks noChangeArrowheads="1"/>
            </p:cNvSpPr>
            <p:nvPr/>
          </p:nvSpPr>
          <p:spPr bwMode="auto">
            <a:xfrm>
              <a:off x="3088" y="2427"/>
              <a:ext cx="18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Baskerville Old Face" pitchFamily="18" charset="0"/>
                </a:rPr>
                <a:t>1</a:t>
              </a:r>
              <a:endParaRPr lang="ru-RU" sz="1400" b="1">
                <a:latin typeface="Baskerville Old Face" pitchFamily="18" charset="0"/>
              </a:endParaRPr>
            </a:p>
          </p:txBody>
        </p:sp>
      </p:grpSp>
      <p:sp>
        <p:nvSpPr>
          <p:cNvPr id="14384" name="Rectangle 70"/>
          <p:cNvSpPr>
            <a:spLocks noChangeArrowheads="1"/>
          </p:cNvSpPr>
          <p:nvPr/>
        </p:nvSpPr>
        <p:spPr bwMode="auto">
          <a:xfrm>
            <a:off x="323850" y="476250"/>
            <a:ext cx="882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Строение электронной оболочки:</a:t>
            </a:r>
          </a:p>
        </p:txBody>
      </p:sp>
      <p:sp>
        <p:nvSpPr>
          <p:cNvPr id="14385" name="Text Box 71"/>
          <p:cNvSpPr txBox="1">
            <a:spLocks noChangeArrowheads="1"/>
          </p:cNvSpPr>
          <p:nvPr/>
        </p:nvSpPr>
        <p:spPr bwMode="auto">
          <a:xfrm>
            <a:off x="4211638" y="1773238"/>
            <a:ext cx="49323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70C0"/>
                </a:solidFill>
              </a:rPr>
              <a:t>Степень окисления алюминия в соединениях =  + 3. </a:t>
            </a: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371 L 0.44878 0.1088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500"/>
                            </p:stCondLst>
                            <p:childTnLst>
                              <p:par>
                                <p:cTn id="95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037 L 0.40902 0.15371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0.01111 L 0.36788 0.21064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37 L 0.2849 0.24537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4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24532 0.30115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4.72222E-6 0.08311 L 0.07014 0.08311 L 0.07014 -0.05578 " pathEditMode="relative" rAng="0" ptsTypes="AAAA">
                                      <p:cBhvr>
                                        <p:cTn id="113" dur="2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6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1" grpId="0" animBg="1"/>
      <p:bldP spid="39962" grpId="0" animBg="1"/>
      <p:bldP spid="39963" grpId="0" animBg="1"/>
      <p:bldP spid="39964" grpId="0" animBg="1"/>
      <p:bldP spid="39965" grpId="0" animBg="1"/>
      <p:bldP spid="39966" grpId="0" animBg="1"/>
      <p:bldP spid="39967" grpId="0" animBg="1"/>
      <p:bldP spid="39968" grpId="0" animBg="1"/>
      <p:bldP spid="39969" grpId="0" animBg="1"/>
      <p:bldP spid="39970" grpId="0" animBg="1"/>
      <p:bldP spid="39971" grpId="0" animBg="1"/>
      <p:bldP spid="39972" grpId="0" animBg="1"/>
      <p:bldP spid="39972" grpId="1" animBg="1"/>
      <p:bldP spid="39972" grpId="2" animBg="1"/>
      <p:bldP spid="39980" grpId="0" animBg="1"/>
      <p:bldP spid="400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183880" cy="1051560"/>
          </a:xfrm>
          <a:noFill/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/>
              </a:rPr>
              <a:t>II</a:t>
            </a:r>
            <a:r>
              <a:rPr lang="ru-RU" sz="4000" b="1" dirty="0" smtClean="0">
                <a:solidFill>
                  <a:srgbClr val="0070C0"/>
                </a:solidFill>
                <a:effectLst/>
              </a:rPr>
              <a:t>. Физические свойства алюминия: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4282" y="1785926"/>
            <a:ext cx="5929354" cy="478155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rgbClr val="002060"/>
                </a:solidFill>
                <a:effectLst/>
                <a:cs typeface="Times New Roman" pitchFamily="18" charset="0"/>
              </a:rPr>
              <a:t>Алюминий </a:t>
            </a:r>
            <a:r>
              <a:rPr lang="ru-RU" dirty="0" smtClean="0">
                <a:solidFill>
                  <a:srgbClr val="0070C0"/>
                </a:solidFill>
                <a:effectLst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70C0"/>
                </a:solidFill>
                <a:effectLst/>
                <a:cs typeface="Times New Roman" pitchFamily="18" charset="0"/>
              </a:rPr>
              <a:t>металл  серебристо- белого цвета, лёгкий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effectLst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/>
                <a:cs typeface="Times New Roman" pitchFamily="18" charset="0"/>
              </a:rPr>
              <a:t>t </a:t>
            </a:r>
            <a:r>
              <a:rPr lang="ru-RU" b="1" dirty="0" smtClean="0">
                <a:solidFill>
                  <a:srgbClr val="0070C0"/>
                </a:solidFill>
                <a:effectLst/>
                <a:cs typeface="Times New Roman" pitchFamily="18" charset="0"/>
              </a:rPr>
              <a:t>пл.=</a:t>
            </a: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660</a:t>
            </a:r>
            <a:r>
              <a:rPr lang="ru-RU" b="1" baseline="30000" dirty="0" smtClean="0">
                <a:solidFill>
                  <a:srgbClr val="0070C0"/>
                </a:solidFill>
                <a:cs typeface="Times New Roman" pitchFamily="18" charset="0"/>
              </a:rPr>
              <a:t>0</a:t>
            </a: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С, </a:t>
            </a:r>
            <a:r>
              <a:rPr lang="ru-RU" b="1" dirty="0" smtClean="0">
                <a:solidFill>
                  <a:srgbClr val="0070C0"/>
                </a:solidFill>
                <a:effectLst/>
                <a:cs typeface="Times New Roman" pitchFamily="18" charset="0"/>
              </a:rPr>
              <a:t>ковок, пластичен, </a:t>
            </a:r>
            <a:r>
              <a:rPr lang="ru-RU" b="1" dirty="0" err="1" smtClean="0">
                <a:solidFill>
                  <a:srgbClr val="0070C0"/>
                </a:solidFill>
                <a:effectLst/>
                <a:cs typeface="Times New Roman" pitchFamily="18" charset="0"/>
              </a:rPr>
              <a:t>электро</a:t>
            </a:r>
            <a:r>
              <a:rPr lang="ru-RU" b="1" dirty="0" smtClean="0">
                <a:solidFill>
                  <a:srgbClr val="0070C0"/>
                </a:solidFill>
                <a:effectLst/>
                <a:cs typeface="Times New Roman" pitchFamily="18" charset="0"/>
              </a:rPr>
              <a:t>- и теплопроводен,  легко поддаётся обработке, образует лёгкие и прочные сплавы</a:t>
            </a:r>
            <a:endParaRPr lang="ru-RU" b="1" dirty="0" smtClean="0">
              <a:solidFill>
                <a:srgbClr val="0070C0"/>
              </a:solidFill>
              <a:effectLst/>
            </a:endParaRPr>
          </a:p>
          <a:p>
            <a:pPr>
              <a:lnSpc>
                <a:spcPct val="90000"/>
              </a:lnSpc>
            </a:pPr>
            <a:endParaRPr lang="ru-RU" b="1" dirty="0" smtClean="0">
              <a:solidFill>
                <a:srgbClr val="FFFF99"/>
              </a:solidFill>
              <a:effectLst/>
            </a:endParaRPr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492375"/>
            <a:ext cx="29527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276475"/>
            <a:ext cx="3025775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183880" cy="1051560"/>
          </a:xfrm>
          <a:noFill/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effectLst/>
              </a:rPr>
              <a:t>III</a:t>
            </a:r>
            <a:r>
              <a:rPr lang="ru-RU" sz="4000" b="1" dirty="0" smtClean="0">
                <a:solidFill>
                  <a:srgbClr val="002060"/>
                </a:solidFill>
                <a:effectLst/>
              </a:rPr>
              <a:t>. Химические свойства алюминия:</a:t>
            </a:r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924175"/>
            <a:ext cx="84232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950913" y="3521075"/>
            <a:ext cx="715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00034" y="1773238"/>
            <a:ext cx="86439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/>
              <a:t>  </a:t>
            </a:r>
            <a:r>
              <a:rPr lang="ru-RU" sz="3200" dirty="0" smtClean="0"/>
              <a:t>    </a:t>
            </a:r>
            <a:r>
              <a:rPr lang="ru-RU" sz="3200" b="1" dirty="0" smtClean="0">
                <a:solidFill>
                  <a:srgbClr val="0070C0"/>
                </a:solidFill>
              </a:rPr>
              <a:t>Алюминий </a:t>
            </a:r>
            <a:r>
              <a:rPr lang="ru-RU" sz="3200" b="1" dirty="0">
                <a:solidFill>
                  <a:srgbClr val="0070C0"/>
                </a:solidFill>
              </a:rPr>
              <a:t>– активный металл?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14480" y="4786322"/>
            <a:ext cx="4824412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</a:t>
            </a:r>
            <a:r>
              <a:rPr lang="ru-RU" sz="40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sz="40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600" b="1" i="1" smtClean="0">
                <a:solidFill>
                  <a:srgbClr val="0070C0"/>
                </a:solidFill>
              </a:rPr>
              <a:t>ē</a:t>
            </a:r>
            <a:r>
              <a:rPr lang="ru-RU" sz="3600" b="1" i="1" smtClean="0">
                <a:solidFill>
                  <a:srgbClr val="0070C0"/>
                </a:solidFill>
              </a:rPr>
              <a:t> </a:t>
            </a:r>
            <a:r>
              <a:rPr lang="ru-RU" sz="4000" b="1" i="1" smtClean="0">
                <a:solidFill>
                  <a:srgbClr val="0070C0"/>
                </a:solidFill>
                <a:sym typeface="Symbol" pitchFamily="18" charset="2"/>
              </a:rPr>
              <a:t> </a:t>
            </a:r>
            <a:r>
              <a:rPr lang="en-US" sz="4000" b="1" i="1" smtClean="0">
                <a:solidFill>
                  <a:srgbClr val="0070C0"/>
                </a:solidFill>
                <a:sym typeface="Symbol" pitchFamily="18" charset="2"/>
              </a:rPr>
              <a:t>Al</a:t>
            </a:r>
            <a:endParaRPr lang="ru-RU" sz="4000" b="1" i="1" smtClean="0">
              <a:solidFill>
                <a:srgbClr val="0070C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800" b="1" i="1" smtClean="0">
                <a:solidFill>
                  <a:srgbClr val="0070C0"/>
                </a:solidFill>
                <a:sym typeface="Symbol" pitchFamily="18" charset="2"/>
              </a:rPr>
              <a:t>восстановитель</a:t>
            </a:r>
          </a:p>
          <a:p>
            <a:pPr>
              <a:spcBef>
                <a:spcPct val="50000"/>
              </a:spcBef>
              <a:defRPr/>
            </a:pPr>
            <a:endParaRPr lang="ru-RU" sz="4000" b="1" i="1" dirty="0">
              <a:solidFill>
                <a:srgbClr val="FFFF99"/>
              </a:solidFill>
              <a:sym typeface="Symbol" pitchFamily="18" charset="2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357818" y="4786322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70C0"/>
                </a:solidFill>
                <a:sym typeface="Symbol" pitchFamily="18" charset="2"/>
              </a:rPr>
              <a:t>+</a:t>
            </a:r>
            <a:r>
              <a:rPr lang="en-US" sz="2400" b="1" i="1" dirty="0">
                <a:solidFill>
                  <a:srgbClr val="0070C0"/>
                </a:solidFill>
                <a:sym typeface="Symbol" pitchFamily="18" charset="2"/>
              </a:rPr>
              <a:t>3</a:t>
            </a:r>
            <a:endParaRPr lang="ru-RU" sz="2400" b="1" i="1" dirty="0">
              <a:solidFill>
                <a:srgbClr val="0070C0"/>
              </a:solidFill>
              <a:sym typeface="Symbol" pitchFamily="18" charset="2"/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2555875" y="479742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9" grpId="0"/>
      <p:bldP spid="46090" grpId="0"/>
      <p:bldP spid="46091" grpId="0"/>
      <p:bldP spid="460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1. Взаимодействие алюминия с простыми веществами: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алюминий+ йод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43000" y="685800"/>
            <a:ext cx="6858000" cy="5486400"/>
          </a:xfrm>
          <a:prstGeom prst="rect">
            <a:avLst/>
          </a:prstGeom>
        </p:spPr>
      </p:pic>
      <p:pic>
        <p:nvPicPr>
          <p:cNvPr id="5" name="алюминий+ йод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1143000" y="685800"/>
            <a:ext cx="6858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2. Взаимодействие алюминия со сложными веществами: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183880" cy="418795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 smtClean="0">
                <a:solidFill>
                  <a:srgbClr val="00B050"/>
                </a:solidFill>
              </a:rPr>
              <a:t>с кислотами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со щелочами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с солями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 оксидами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Инструкционная карта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алюминий + оксид желез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00100" y="785794"/>
            <a:ext cx="6858000" cy="5486401"/>
          </a:xfrm>
          <a:prstGeom prst="rect">
            <a:avLst/>
          </a:prstGeom>
        </p:spPr>
      </p:pic>
      <p:pic>
        <p:nvPicPr>
          <p:cNvPr id="5" name="алюминий + оксид железа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1143000" y="685800"/>
            <a:ext cx="6858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259</TotalTime>
  <Words>556</Words>
  <Application>Microsoft Office PowerPoint</Application>
  <PresentationFormat>Экран (4:3)</PresentationFormat>
  <Paragraphs>171</Paragraphs>
  <Slides>21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Слайд 1</vt:lpstr>
      <vt:lpstr>Слайд 2</vt:lpstr>
      <vt:lpstr>I. Характеристика химического элемента:  </vt:lpstr>
      <vt:lpstr>Слайд 4</vt:lpstr>
      <vt:lpstr>II. Физические свойства алюминия:</vt:lpstr>
      <vt:lpstr>III. Химические свойства алюминия:</vt:lpstr>
      <vt:lpstr>Слайд 7</vt:lpstr>
      <vt:lpstr>2. Взаимодействие алюминия со сложными веществами: </vt:lpstr>
      <vt:lpstr>Слайд 9</vt:lpstr>
      <vt:lpstr>Проверим свои знания !</vt:lpstr>
      <vt:lpstr>Подведение итогов урока Рефлексия</vt:lpstr>
      <vt:lpstr>  Домашнее задание:  §  16, стр 107-111 вопросы 4– обязательная часть Индивидуальная часть:  1.Составьте текст рекламы алюминия или изделий из него.              2.Составьте кроссворд по теме </vt:lpstr>
      <vt:lpstr>Слайд 13</vt:lpstr>
      <vt:lpstr>Слайд 14</vt:lpstr>
      <vt:lpstr>Слайд 15</vt:lpstr>
      <vt:lpstr>Слайд 16</vt:lpstr>
      <vt:lpstr>Слайд 17</vt:lpstr>
      <vt:lpstr>Слайд 18</vt:lpstr>
      <vt:lpstr>Гидроксид адюминия (гидраргиллит)</vt:lpstr>
      <vt:lpstr>Соли алюминия </vt:lpstr>
      <vt:lpstr>  Домашнее задание:  §  16, до конца вопросы: упр.6– обязательная часть Индивидуальная часть: 1. Биологическая роль алюминия  2. Подготовить небольшие доклады, презентации о применении алюминия. (Алюминий – тара и упаковка, алюминий в фармацевтике, транспорте, электрике и машиностроении, строительстве)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Вера</cp:lastModifiedBy>
  <cp:revision>27</cp:revision>
  <dcterms:created xsi:type="dcterms:W3CDTF">2015-11-17T18:49:16Z</dcterms:created>
  <dcterms:modified xsi:type="dcterms:W3CDTF">2015-11-23T14:38:38Z</dcterms:modified>
</cp:coreProperties>
</file>