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1" r:id="rId15"/>
    <p:sldId id="271" r:id="rId16"/>
    <p:sldId id="283" r:id="rId17"/>
    <p:sldId id="272" r:id="rId18"/>
    <p:sldId id="273" r:id="rId19"/>
    <p:sldId id="274" r:id="rId20"/>
    <p:sldId id="275" r:id="rId21"/>
    <p:sldId id="284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физические и химические величины.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48224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Элективный курс в 10 классе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Решение задач по химии»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1.Определите объем (</a:t>
            </a:r>
            <a:r>
              <a:rPr lang="ru-RU" dirty="0" err="1" smtClean="0"/>
              <a:t>н.у</a:t>
            </a:r>
            <a:r>
              <a:rPr lang="ru-RU" dirty="0" smtClean="0"/>
              <a:t>.) сероводорода массой 13,6 г.  </a:t>
            </a:r>
          </a:p>
          <a:p>
            <a:pPr marL="0" indent="0">
              <a:buNone/>
            </a:pPr>
            <a:r>
              <a:rPr lang="ru-RU" dirty="0" smtClean="0"/>
              <a:t>2.Определите массу кислорода объемом 33,6 л(</a:t>
            </a:r>
            <a:r>
              <a:rPr lang="ru-RU" dirty="0" err="1" smtClean="0"/>
              <a:t>н.у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r>
              <a:rPr lang="ru-RU" dirty="0" smtClean="0"/>
              <a:t>3.Газовая смесь при </a:t>
            </a:r>
            <a:r>
              <a:rPr lang="ru-RU" dirty="0" err="1" smtClean="0"/>
              <a:t>н.у</a:t>
            </a:r>
            <a:r>
              <a:rPr lang="ru-RU" dirty="0" smtClean="0"/>
              <a:t>. содержит кислород объемом 2,24 л. И оксид серы (</a:t>
            </a:r>
            <a:r>
              <a:rPr lang="en-US" dirty="0" smtClean="0"/>
              <a:t>IV)</a:t>
            </a:r>
            <a:r>
              <a:rPr lang="ru-RU" dirty="0" smtClean="0"/>
              <a:t> объемом 3,36 л. Определите массу смеси.</a:t>
            </a:r>
          </a:p>
          <a:p>
            <a:pPr marL="0" indent="0">
              <a:buNone/>
            </a:pPr>
            <a:r>
              <a:rPr lang="ru-RU" dirty="0" smtClean="0"/>
              <a:t>4.Вычислите массовую долю фосфора в оксиде фосфора (</a:t>
            </a:r>
            <a:r>
              <a:rPr lang="en-US" dirty="0" smtClean="0"/>
              <a:t>V)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7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18388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5. Оксид элемента имеет состав ЭО</a:t>
            </a:r>
            <a:r>
              <a:rPr lang="ru-RU" baseline="-25000" dirty="0" smtClean="0"/>
              <a:t>3</a:t>
            </a:r>
            <a:r>
              <a:rPr lang="ru-RU" dirty="0" smtClean="0"/>
              <a:t> Массовая доля кислорода в этом оксиде составляет 60%. Определите какой элемент образует оксид.</a:t>
            </a:r>
          </a:p>
          <a:p>
            <a:r>
              <a:rPr lang="ru-RU" dirty="0" smtClean="0"/>
              <a:t>6.Определите массу фосфора, содержащегося в 40 г смеси, состоящей из 40% оксида фосфора </a:t>
            </a:r>
            <a:r>
              <a:rPr lang="en-US" dirty="0" smtClean="0"/>
              <a:t>(III) </a:t>
            </a:r>
            <a:r>
              <a:rPr lang="ru-RU" dirty="0" smtClean="0"/>
              <a:t>и 60% оксида фосфора </a:t>
            </a:r>
            <a:r>
              <a:rPr lang="en-US" dirty="0" smtClean="0"/>
              <a:t>(V)</a:t>
            </a:r>
            <a:endParaRPr lang="ru-RU" dirty="0" smtClean="0"/>
          </a:p>
          <a:p>
            <a:r>
              <a:rPr lang="ru-RU" dirty="0" smtClean="0"/>
              <a:t>7.Вычислите относительную плотность хлора по водороду и по воздуху.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7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Хлорид элемента имеет состав ЭС</a:t>
            </a:r>
            <a:r>
              <a:rPr lang="en-US" sz="3600" dirty="0" smtClean="0"/>
              <a:t>l</a:t>
            </a:r>
            <a:r>
              <a:rPr lang="en-US" sz="3600" baseline="-25000" dirty="0" smtClean="0"/>
              <a:t>2</a:t>
            </a:r>
            <a:r>
              <a:rPr lang="ru-RU" sz="3600" dirty="0" smtClean="0"/>
              <a:t> Массовая доля хлора в этом хлориде составляет 52,21%. Определите какой элемент образует хлорид.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187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Определите молярную массу оксида углерода, плотность которого по воздуху составляет 1,51. Какой это оксид углерода?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38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Решить самостоятельно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4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12687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30896"/>
          </a:xfrm>
        </p:spPr>
        <p:txBody>
          <a:bodyPr>
            <a:noAutofit/>
          </a:bodyPr>
          <a:lstStyle/>
          <a:p>
            <a:r>
              <a:rPr lang="ru-RU" sz="3200" dirty="0"/>
              <a:t>Массовые доли  углерода, азота и водорода равны соответственно 53,33, 31,11 и 15,5</a:t>
            </a:r>
            <a:r>
              <a:rPr lang="ru-RU" sz="3200" dirty="0" smtClean="0"/>
              <a:t>%. </a:t>
            </a:r>
            <a:r>
              <a:rPr lang="ru-RU" sz="3200" dirty="0"/>
              <a:t>Вывести молекулярную формулу.</a:t>
            </a:r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2029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Массовые доли углерода, кислорода и водорода равны соответственно 62,07, 27,59 и 10,34 Вывести молекулярную формулу.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163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Задачи на растворы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29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r>
              <a:rPr lang="ru-RU" dirty="0" smtClean="0"/>
              <a:t>В 300 г воды растворили 20 г глюкозы. Определите массовую долю глюкозы в полученном растворе.</a:t>
            </a:r>
          </a:p>
          <a:p>
            <a:r>
              <a:rPr lang="ru-RU" dirty="0"/>
              <a:t> </a:t>
            </a:r>
            <a:r>
              <a:rPr lang="ru-RU" dirty="0" smtClean="0"/>
              <a:t>Вычислите массу  сульфита натрия в 5 л раствора (р-1,075г/мл), если массовая доля сульфита натрия составляет 8%.</a:t>
            </a:r>
          </a:p>
          <a:p>
            <a:r>
              <a:rPr lang="ru-RU" dirty="0" smtClean="0"/>
              <a:t>Из 700г раствора с массовой  долей серной кислоты 60% выпариванием удалили 200г воды. Чему равна массовая доля серной кислоты в оставшемся растворе?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173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10 кг раствора с массовой долей хлорида натрия 20% при охлаждении выделилось 400г. соли. Чему равна массовая доля хлорида натрия в охлажденном растворе?</a:t>
            </a:r>
          </a:p>
          <a:p>
            <a:r>
              <a:rPr lang="ru-RU" dirty="0" smtClean="0"/>
              <a:t>Какую массу раствора с массовой долей серной кислоты 30% надо прибавить  к 300 г воды для получения раствора с массовой долей кислоты 10%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554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Какую массу раствора с массовой долей гидроксида калия 20% надо прибавить к 1 кг раствора с массовой долей гидроксида калия 50%, чтобы получить раствор с массовой долей гидроксида калия 25%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20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Моль – </a:t>
            </a:r>
            <a:r>
              <a:rPr lang="ru-RU" dirty="0"/>
              <a:t>такое количество вещества, в котором содержится 6∙10</a:t>
            </a:r>
            <a:r>
              <a:rPr lang="ru-RU" baseline="30000" dirty="0"/>
              <a:t>23</a:t>
            </a:r>
            <a:r>
              <a:rPr lang="ru-RU" dirty="0"/>
              <a:t> молекул этого вещества.</a:t>
            </a:r>
          </a:p>
          <a:p>
            <a:r>
              <a:rPr lang="ru-RU" b="1" dirty="0"/>
              <a:t>Молярная масса – </a:t>
            </a:r>
            <a:r>
              <a:rPr lang="ru-RU" dirty="0"/>
              <a:t>масса 1 моль вещества.</a:t>
            </a:r>
          </a:p>
          <a:p>
            <a:r>
              <a:rPr lang="ru-RU" b="1" dirty="0"/>
              <a:t>Постоянная Авогадро – </a:t>
            </a:r>
            <a:r>
              <a:rPr lang="ru-RU" dirty="0"/>
              <a:t>число молекул, содержащееся в 1 моль любого вещества - 6∙10</a:t>
            </a:r>
            <a:r>
              <a:rPr lang="ru-RU" baseline="30000" dirty="0"/>
              <a:t>23</a:t>
            </a:r>
            <a:endParaRPr lang="ru-RU" dirty="0"/>
          </a:p>
          <a:p>
            <a:r>
              <a:rPr lang="ru-RU" b="1" dirty="0"/>
              <a:t>Молярный объем – </a:t>
            </a:r>
            <a:r>
              <a:rPr lang="ru-RU" dirty="0"/>
              <a:t>объем газа количеством вещества 1 моль, измеренный при </a:t>
            </a:r>
            <a:r>
              <a:rPr lang="ru-RU" dirty="0" err="1"/>
              <a:t>н.у</a:t>
            </a:r>
            <a:r>
              <a:rPr lang="ru-RU" dirty="0"/>
              <a:t>. – 22,4 л/моль</a:t>
            </a:r>
          </a:p>
          <a:p>
            <a:r>
              <a:rPr lang="ru-RU" b="1" dirty="0"/>
              <a:t>Относительная плотность газа</a:t>
            </a:r>
            <a:r>
              <a:rPr lang="ru-RU" dirty="0"/>
              <a:t> – отношение массы определенного объема газа к массе такого же объема другого газа</a:t>
            </a:r>
          </a:p>
          <a:p>
            <a:r>
              <a:rPr lang="ru-RU" b="1" dirty="0"/>
              <a:t>Закон Авогадро</a:t>
            </a:r>
            <a:r>
              <a:rPr lang="ru-RU" dirty="0"/>
              <a:t>: одинаковые объемы различных газов при одинаковых условиях содержат одинаковое число молекул</a:t>
            </a:r>
          </a:p>
          <a:p>
            <a:r>
              <a:rPr lang="ru-RU" b="1" dirty="0"/>
              <a:t>Следствие из закона Авогадро</a:t>
            </a:r>
            <a:r>
              <a:rPr lang="ru-RU" dirty="0"/>
              <a:t>: при одинаковых условиях 1 моль любого газа занимает одинаковый объем</a:t>
            </a:r>
          </a:p>
          <a:p>
            <a:r>
              <a:rPr lang="ru-RU" b="1" dirty="0"/>
              <a:t>Закон объемных отношений</a:t>
            </a:r>
            <a:r>
              <a:rPr lang="ru-RU" dirty="0"/>
              <a:t>: при одинаковых условиях объемы газов, вступающих в реакцию, относятся друг к другу, а также к объемам газообразных продуктов как небольшие целые числа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1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Вычислить </a:t>
            </a:r>
            <a:r>
              <a:rPr lang="ru-RU" sz="3200" dirty="0"/>
              <a:t>среднюю скорость  реакции</a:t>
            </a:r>
          </a:p>
          <a:p>
            <a:pPr marL="0" indent="0">
              <a:buNone/>
            </a:pPr>
            <a:r>
              <a:rPr lang="en-US" sz="3200" dirty="0"/>
              <a:t>     CO + </a:t>
            </a:r>
            <a:r>
              <a:rPr lang="en-US" sz="3200" dirty="0" smtClean="0"/>
              <a:t>NO</a:t>
            </a:r>
            <a:r>
              <a:rPr lang="ru-RU" sz="2400" dirty="0" smtClean="0"/>
              <a:t>2</a:t>
            </a:r>
            <a:r>
              <a:rPr lang="en-US" sz="3200" dirty="0" smtClean="0"/>
              <a:t>  </a:t>
            </a:r>
            <a:r>
              <a:rPr lang="en-US" sz="3200" dirty="0"/>
              <a:t>= </a:t>
            </a:r>
            <a:r>
              <a:rPr lang="en-US" sz="3200" dirty="0" smtClean="0"/>
              <a:t>CO</a:t>
            </a:r>
            <a:r>
              <a:rPr lang="ru-RU" sz="2400" dirty="0"/>
              <a:t>2</a:t>
            </a:r>
            <a:r>
              <a:rPr lang="en-US" sz="3200" dirty="0" smtClean="0"/>
              <a:t>  </a:t>
            </a:r>
            <a:r>
              <a:rPr lang="en-US" sz="3200" dirty="0"/>
              <a:t>+ NO</a:t>
            </a:r>
          </a:p>
          <a:p>
            <a:pPr marL="0" indent="0">
              <a:buNone/>
            </a:pPr>
            <a:r>
              <a:rPr lang="ru-RU" sz="3200" dirty="0"/>
              <a:t>если начальная </a:t>
            </a:r>
            <a:r>
              <a:rPr lang="ru-RU" sz="3200" dirty="0" smtClean="0"/>
              <a:t>концентрация </a:t>
            </a:r>
            <a:r>
              <a:rPr lang="en-US" sz="3200" dirty="0" smtClean="0"/>
              <a:t>CO</a:t>
            </a:r>
            <a:r>
              <a:rPr lang="ru-RU" sz="3200" dirty="0" smtClean="0"/>
              <a:t> </a:t>
            </a:r>
            <a:r>
              <a:rPr lang="ru-RU" sz="3200" dirty="0"/>
              <a:t>была </a:t>
            </a:r>
            <a:r>
              <a:rPr lang="ru-RU" sz="3200" dirty="0" smtClean="0"/>
              <a:t>2 </a:t>
            </a:r>
            <a:r>
              <a:rPr lang="ru-RU" sz="3200" dirty="0"/>
              <a:t>моль/л, а через 15 с</a:t>
            </a:r>
            <a:r>
              <a:rPr lang="ru-RU" sz="3200" dirty="0" smtClean="0"/>
              <a:t> . стала 0,5 моль/л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2664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Задачи по теме скорость химических реакций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37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Как изменится  скорость химической реакции при повышении температуры реакционной смеси от 20  градусов до 50, если известно, что температурный коэффициент реакции равен 2?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27252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Во сколько раз изменится  скорость реакции, уравнение которой</a:t>
            </a:r>
          </a:p>
          <a:p>
            <a:pPr marL="0" indent="0">
              <a:buNone/>
            </a:pPr>
            <a:r>
              <a:rPr lang="ru-RU" sz="4000" dirty="0" smtClean="0"/>
              <a:t>2</a:t>
            </a:r>
            <a:r>
              <a:rPr lang="en-US" sz="4000" dirty="0" smtClean="0"/>
              <a:t>NO + O</a:t>
            </a:r>
            <a:r>
              <a:rPr lang="ru-RU" dirty="0" smtClean="0"/>
              <a:t>2</a:t>
            </a:r>
            <a:r>
              <a:rPr lang="en-US" sz="4000" dirty="0" smtClean="0"/>
              <a:t> = 2NO</a:t>
            </a:r>
            <a:r>
              <a:rPr lang="ru-RU" dirty="0"/>
              <a:t>2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 smtClean="0"/>
              <a:t>При увеличении концентрации реагирующих веществ в 3 раза?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32743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 температуре 20 градусов некоторая реакция заканчивается через 40 минут. Вычислить, через сколько минут закончится эта реакция при температуре 80 градусов. Температурный коэффициент скорости реакции равен 2.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5161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Вычислите как изменится скорость реакции:</a:t>
            </a:r>
          </a:p>
          <a:p>
            <a:r>
              <a:rPr lang="ru-RU" sz="3200" dirty="0"/>
              <a:t>а</a:t>
            </a:r>
            <a:r>
              <a:rPr lang="ru-RU" sz="3200" dirty="0" smtClean="0"/>
              <a:t>) при повышении температуры на 30 градусов.</a:t>
            </a:r>
          </a:p>
          <a:p>
            <a:r>
              <a:rPr lang="ru-RU" sz="3200" dirty="0"/>
              <a:t>б</a:t>
            </a:r>
            <a:r>
              <a:rPr lang="ru-RU" sz="3200" dirty="0" smtClean="0"/>
              <a:t>) при понижении температуры на 20 градусов, если температурный коэффициент скорости реакции равен 3.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344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Реакция при температуре 150 градусов протекает за 16 минут. </a:t>
            </a:r>
            <a:r>
              <a:rPr lang="ru-RU" sz="3200" smtClean="0"/>
              <a:t>Вычислить </a:t>
            </a:r>
            <a:r>
              <a:rPr lang="ru-RU" sz="3200" dirty="0" smtClean="0"/>
              <a:t>за сколько времени закончится эта реакция:</a:t>
            </a:r>
          </a:p>
          <a:p>
            <a:r>
              <a:rPr lang="ru-RU" sz="3200" dirty="0"/>
              <a:t>а</a:t>
            </a:r>
            <a:r>
              <a:rPr lang="ru-RU" sz="3200" dirty="0" smtClean="0"/>
              <a:t>) при 200 градусах</a:t>
            </a:r>
          </a:p>
          <a:p>
            <a:pPr marL="0" indent="0">
              <a:buNone/>
            </a:pPr>
            <a:r>
              <a:rPr lang="ru-RU" sz="3200" dirty="0" smtClean="0"/>
              <a:t> Температурный коэффициент скорости реакции равен 2,5.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991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Буквенные обозначения: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Количество вещества - </a:t>
            </a:r>
            <a:r>
              <a:rPr lang="en-US" dirty="0"/>
              <a:t>n</a:t>
            </a:r>
            <a:endParaRPr lang="ru-RU" dirty="0"/>
          </a:p>
          <a:p>
            <a:r>
              <a:rPr lang="ru-RU" dirty="0"/>
              <a:t>Молярный объем - </a:t>
            </a:r>
            <a:r>
              <a:rPr lang="en-US" dirty="0" err="1"/>
              <a:t>Vm</a:t>
            </a:r>
            <a:endParaRPr lang="ru-RU" dirty="0"/>
          </a:p>
          <a:p>
            <a:r>
              <a:rPr lang="ru-RU" dirty="0"/>
              <a:t>Молярная масса - </a:t>
            </a:r>
            <a:r>
              <a:rPr lang="en-US" dirty="0"/>
              <a:t>M</a:t>
            </a:r>
            <a:endParaRPr lang="ru-RU" dirty="0"/>
          </a:p>
          <a:p>
            <a:r>
              <a:rPr lang="ru-RU" dirty="0"/>
              <a:t>Масса - </a:t>
            </a:r>
            <a:r>
              <a:rPr lang="en-US" dirty="0"/>
              <a:t>m</a:t>
            </a:r>
            <a:endParaRPr lang="ru-RU" dirty="0"/>
          </a:p>
          <a:p>
            <a:r>
              <a:rPr lang="ru-RU" dirty="0"/>
              <a:t>Число молекул - </a:t>
            </a:r>
            <a:r>
              <a:rPr lang="en-US" dirty="0"/>
              <a:t>N</a:t>
            </a:r>
            <a:endParaRPr lang="ru-RU" dirty="0"/>
          </a:p>
          <a:p>
            <a:r>
              <a:rPr lang="ru-RU" dirty="0"/>
              <a:t>Постоянная Авогадро - </a:t>
            </a:r>
            <a:r>
              <a:rPr lang="en-US" dirty="0"/>
              <a:t>Na</a:t>
            </a:r>
            <a:endParaRPr lang="ru-RU" dirty="0"/>
          </a:p>
          <a:p>
            <a:r>
              <a:rPr lang="ru-RU" dirty="0"/>
              <a:t>Объем – </a:t>
            </a:r>
            <a:r>
              <a:rPr lang="en-US" dirty="0"/>
              <a:t>V</a:t>
            </a:r>
            <a:endParaRPr lang="ru-RU" dirty="0"/>
          </a:p>
          <a:p>
            <a:r>
              <a:rPr lang="ru-RU" dirty="0"/>
              <a:t>Относительная плотность газа по другому газу – </a:t>
            </a:r>
            <a:r>
              <a:rPr lang="en-US" dirty="0"/>
              <a:t>D</a:t>
            </a:r>
            <a:endParaRPr lang="ru-RU" dirty="0"/>
          </a:p>
          <a:p>
            <a:r>
              <a:rPr lang="ru-RU" dirty="0"/>
              <a:t>Плотность вещества - </a:t>
            </a:r>
            <a:r>
              <a:rPr lang="en-US" dirty="0"/>
              <a:t>ρ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0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Основные формулы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144995"/>
              </p:ext>
            </p:extLst>
          </p:nvPr>
        </p:nvGraphicFramePr>
        <p:xfrm>
          <a:off x="323528" y="1484784"/>
          <a:ext cx="8496944" cy="538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57"/>
                <a:gridCol w="1198574"/>
                <a:gridCol w="1208947"/>
                <a:gridCol w="1206553"/>
                <a:gridCol w="1102018"/>
                <a:gridCol w="1238472"/>
                <a:gridCol w="1337423"/>
              </a:tblGrid>
              <a:tr h="131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Масса</a:t>
                      </a:r>
                      <a:r>
                        <a:rPr lang="en-US" sz="2000" dirty="0">
                          <a:effectLst/>
                        </a:rPr>
                        <a:t> (m)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вещества</a:t>
                      </a:r>
                      <a:r>
                        <a:rPr lang="en-US" sz="2000" dirty="0">
                          <a:effectLst/>
                        </a:rPr>
                        <a:t> (n)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Молярная масса</a:t>
                      </a:r>
                      <a:r>
                        <a:rPr lang="en-US" sz="2000" dirty="0">
                          <a:effectLst/>
                        </a:rPr>
                        <a:t> (M)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Объем</a:t>
                      </a:r>
                      <a:r>
                        <a:rPr lang="en-US" sz="2000">
                          <a:effectLst/>
                        </a:rPr>
                        <a:t> (V)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Молярный объем</a:t>
                      </a:r>
                      <a:r>
                        <a:rPr lang="en-US" sz="2000">
                          <a:effectLst/>
                        </a:rPr>
                        <a:t> (Vm)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Число Авогадро</a:t>
                      </a:r>
                      <a:r>
                        <a:rPr lang="en-US" sz="2000">
                          <a:effectLst/>
                        </a:rPr>
                        <a:t> (Na)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основная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моль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моль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</a:t>
                      </a:r>
                      <a:r>
                        <a:rPr lang="en-US" sz="2000">
                          <a:effectLst/>
                        </a:rPr>
                        <a:t>/</a:t>
                      </a:r>
                      <a:r>
                        <a:rPr lang="ru-RU" sz="2000">
                          <a:effectLst/>
                        </a:rPr>
                        <a:t>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66∙10</a:t>
                      </a:r>
                      <a:r>
                        <a:rPr lang="ru-RU" sz="2000" baseline="30000">
                          <a:effectLst/>
                        </a:rPr>
                        <a:t>23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молекул</a:t>
                      </a:r>
                      <a:r>
                        <a:rPr lang="en-US" sz="2000">
                          <a:effectLst/>
                        </a:rPr>
                        <a:t>/</a:t>
                      </a:r>
                      <a:r>
                        <a:rPr lang="ru-RU" sz="2000">
                          <a:effectLst/>
                        </a:rPr>
                        <a:t>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1000 раз больше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кг</a:t>
                      </a:r>
                      <a:r>
                        <a:rPr lang="en-US" sz="2000">
                          <a:effectLst/>
                        </a:rPr>
                        <a:t>/</a:t>
                      </a:r>
                      <a:r>
                        <a:rPr lang="ru-RU" sz="2000">
                          <a:effectLst/>
                        </a:rPr>
                        <a:t>кмоль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</a:t>
                      </a:r>
                      <a:r>
                        <a:rPr lang="ru-RU" sz="2000" baseline="30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</a:t>
                      </a:r>
                      <a:r>
                        <a:rPr lang="ru-RU" sz="2000" baseline="30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 err="1">
                          <a:effectLst/>
                        </a:rPr>
                        <a:t>кмоль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66∙10</a:t>
                      </a:r>
                      <a:r>
                        <a:rPr lang="ru-RU" sz="2000" baseline="30000">
                          <a:effectLst/>
                        </a:rPr>
                        <a:t>26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молекул</a:t>
                      </a:r>
                      <a:r>
                        <a:rPr lang="en-US" sz="2000">
                          <a:effectLst/>
                        </a:rPr>
                        <a:t>/</a:t>
                      </a:r>
                      <a:r>
                        <a:rPr lang="ru-RU" sz="2000">
                          <a:effectLst/>
                        </a:rPr>
                        <a:t>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1000 раз меньше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мг</a:t>
                      </a:r>
                      <a:r>
                        <a:rPr lang="en-US" sz="2000">
                          <a:effectLst/>
                        </a:rPr>
                        <a:t>/</a:t>
                      </a:r>
                      <a:r>
                        <a:rPr lang="ru-RU" sz="2000">
                          <a:effectLst/>
                        </a:rPr>
                        <a:t>ммоль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мл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мл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 err="1">
                          <a:effectLst/>
                        </a:rPr>
                        <a:t>ммоль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66∙10</a:t>
                      </a:r>
                      <a:r>
                        <a:rPr lang="ru-RU" sz="2000" baseline="30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молекул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моль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9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/>
              <a:t>Масс</a:t>
            </a:r>
            <a:r>
              <a:rPr lang="ru-RU" i="1" u="sng" dirty="0"/>
              <a:t>о</a:t>
            </a:r>
            <a:r>
              <a:rPr lang="ru-RU" b="1" i="1" u="sng" dirty="0"/>
              <a:t>вая доля.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Массовая доля элементов в веществе.</a:t>
            </a:r>
            <a:endParaRPr lang="ru-RU" dirty="0"/>
          </a:p>
          <a:p>
            <a:r>
              <a:rPr lang="ru-RU" b="1" i="1" dirty="0"/>
              <a:t>Буквенные обозначения</a:t>
            </a:r>
            <a:endParaRPr lang="ru-RU" dirty="0"/>
          </a:p>
          <a:p>
            <a:r>
              <a:rPr lang="ru-RU" dirty="0"/>
              <a:t>ω – массовая доля (в долях от целого или в %)</a:t>
            </a:r>
          </a:p>
          <a:p>
            <a:r>
              <a:rPr lang="en-US" dirty="0" err="1"/>
              <a:t>Ar</a:t>
            </a:r>
            <a:r>
              <a:rPr lang="ru-RU" dirty="0"/>
              <a:t> – относительная атомная масса элемента</a:t>
            </a:r>
          </a:p>
          <a:p>
            <a:r>
              <a:rPr lang="en-US" dirty="0" err="1"/>
              <a:t>Mr</a:t>
            </a:r>
            <a:r>
              <a:rPr lang="ru-RU" dirty="0"/>
              <a:t> – относительная молекулярная масса химического соединения</a:t>
            </a:r>
          </a:p>
          <a:p>
            <a:r>
              <a:rPr lang="ru-RU" b="1" i="1" dirty="0"/>
              <a:t>Основные формулы:</a:t>
            </a:r>
            <a:endParaRPr lang="ru-RU" dirty="0"/>
          </a:p>
          <a:p>
            <a:r>
              <a:rPr lang="ru-RU" dirty="0"/>
              <a:t>ω= </a:t>
            </a:r>
            <a:r>
              <a:rPr lang="ru-RU" dirty="0" smtClean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4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Массовая </a:t>
            </a:r>
            <a:r>
              <a:rPr lang="ru-RU" b="1" i="1" u="sng" dirty="0"/>
              <a:t>и объемная доли компонентов смеси (раствора).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Буквенные обозначения	</a:t>
            </a:r>
            <a:endParaRPr lang="ru-RU" dirty="0"/>
          </a:p>
          <a:p>
            <a:r>
              <a:rPr lang="ru-RU" dirty="0"/>
              <a:t>ω – массовая доля (в долях от целого или в %)</a:t>
            </a:r>
          </a:p>
          <a:p>
            <a:r>
              <a:rPr lang="ru-RU" dirty="0"/>
              <a:t>φ – объемная доля (в долях от целого, реже в %)</a:t>
            </a:r>
          </a:p>
          <a:p>
            <a:r>
              <a:rPr lang="ru-RU" b="1" i="1" dirty="0"/>
              <a:t>Основные формулы:</a:t>
            </a:r>
            <a:endParaRPr lang="ru-RU" dirty="0"/>
          </a:p>
          <a:p>
            <a:r>
              <a:rPr lang="en-US" dirty="0"/>
              <a:t>m</a:t>
            </a:r>
            <a:r>
              <a:rPr lang="ru-RU" dirty="0"/>
              <a:t>=</a:t>
            </a:r>
            <a:r>
              <a:rPr lang="en-US" dirty="0"/>
              <a:t>ρ</a:t>
            </a:r>
            <a:r>
              <a:rPr lang="ru-RU" dirty="0"/>
              <a:t>∙</a:t>
            </a:r>
            <a:r>
              <a:rPr lang="en-US" dirty="0"/>
              <a:t>V</a:t>
            </a:r>
            <a:r>
              <a:rPr lang="ru-RU" dirty="0"/>
              <a:t> (</a:t>
            </a:r>
            <a:r>
              <a:rPr lang="en-US" dirty="0"/>
              <a:t>ρ</a:t>
            </a:r>
            <a:r>
              <a:rPr lang="ru-RU" dirty="0"/>
              <a:t> – плотность вещества, </a:t>
            </a:r>
            <a:r>
              <a:rPr lang="en-US" dirty="0"/>
              <a:t>V</a:t>
            </a:r>
            <a:r>
              <a:rPr lang="ru-RU" dirty="0"/>
              <a:t> – объем вещества)</a:t>
            </a:r>
          </a:p>
          <a:p>
            <a:r>
              <a:rPr lang="ru-RU" dirty="0"/>
              <a:t>ω= ?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φ = </a:t>
            </a:r>
            <a:r>
              <a:rPr lang="ru-RU" dirty="0" smtClean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>Расчет </a:t>
            </a:r>
            <a:r>
              <a:rPr lang="ru-RU" sz="2400" b="1" u="sng" dirty="0"/>
              <a:t>массовой или объемной доли выхода продукта реакции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u="sng" dirty="0"/>
              <a:t> от теоретически возможного.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Выход продукта реакции от теоретически возможного </a:t>
            </a:r>
            <a:r>
              <a:rPr lang="ru-RU" b="1" i="1" dirty="0"/>
              <a:t>(η)</a:t>
            </a:r>
            <a:r>
              <a:rPr lang="ru-RU" dirty="0"/>
              <a:t> – это отношение массы (объема, количества) реально полученного вещества к его теоретически возможной массе (объему, количеству), которое рассчитывается по уравнению химической реакции.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3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Расчет теплового эффекта реакции.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0000" lnSpcReduction="20000"/>
          </a:bodyPr>
          <a:lstStyle/>
          <a:p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Экзотермические реакции –</a:t>
            </a: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 протекают с выделением теплоты +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Эндотермические реакции</a:t>
            </a: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 – протекают с поглощением теплоты –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Теплоту реакции записывают в конце уравнения, называют </a:t>
            </a:r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тепловым эффектом реакции</a:t>
            </a: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, измеряется в Дж и кДж.</a:t>
            </a:r>
          </a:p>
          <a:p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Термохимические уравнения</a:t>
            </a: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 – химические уравнения, в которых указывается тепловой эффект.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Для термохимических уравнений существует прямо пропорциональная зависимость между количеством исходного вещества и количеством выделившейся или поглощенной теплоты.</a:t>
            </a:r>
          </a:p>
          <a:p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9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Алгоритм решения задачи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. Внимательно прочтите условия задачи 2-3 раза.</a:t>
            </a:r>
          </a:p>
          <a:p>
            <a:r>
              <a:rPr lang="ru-RU" dirty="0"/>
              <a:t>2. Кратко запишите, что дано (известно) по условию задачи, что надо определить.</a:t>
            </a:r>
          </a:p>
          <a:p>
            <a:r>
              <a:rPr lang="ru-RU" dirty="0"/>
              <a:t>3. Выявите химическую сущность задачи.</a:t>
            </a:r>
          </a:p>
          <a:p>
            <a:r>
              <a:rPr lang="ru-RU" dirty="0"/>
              <a:t>4. Составьте необходимые для расчета уравнения всех химических реакций или формулы в зависимости от условия задачи.</a:t>
            </a:r>
          </a:p>
          <a:p>
            <a:r>
              <a:rPr lang="ru-RU" dirty="0"/>
              <a:t>5. На основе логического анализа условия задачи запишите расчетные формулы, необходимые для ее решения.</a:t>
            </a:r>
          </a:p>
          <a:p>
            <a:r>
              <a:rPr lang="ru-RU" dirty="0"/>
              <a:t>6. Определите, какие единицы массы, объема или количества вещества наиболее рационально использовать в данной задаче.</a:t>
            </a:r>
          </a:p>
          <a:p>
            <a:r>
              <a:rPr lang="ru-RU" dirty="0"/>
              <a:t>7. Проведите математические расчеты и запишите ответ.</a:t>
            </a:r>
          </a:p>
          <a:p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6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</TotalTime>
  <Words>1052</Words>
  <Application>Microsoft Office PowerPoint</Application>
  <PresentationFormat>Экран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Основные физические и химические величины.</vt:lpstr>
      <vt:lpstr>Презентация PowerPoint</vt:lpstr>
      <vt:lpstr>Буквенные обозначения: </vt:lpstr>
      <vt:lpstr>Основные формулы</vt:lpstr>
      <vt:lpstr>Массовая доля. </vt:lpstr>
      <vt:lpstr> Массовая и объемная доли компонентов смеси (раствора). </vt:lpstr>
      <vt:lpstr> Расчет массовой или объемной доли выхода продукта реакции  от теоретически возможного. </vt:lpstr>
      <vt:lpstr>Расчет теплового эффекта реакции. </vt:lpstr>
      <vt:lpstr>Алгоритм решения задачи 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физические и химические величины.</dc:title>
  <cp:lastModifiedBy>777</cp:lastModifiedBy>
  <cp:revision>14</cp:revision>
  <dcterms:modified xsi:type="dcterms:W3CDTF">2016-04-03T17:42:58Z</dcterms:modified>
</cp:coreProperties>
</file>