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sldIdLst>
    <p:sldId id="300" r:id="rId2"/>
    <p:sldId id="259" r:id="rId3"/>
    <p:sldId id="303" r:id="rId4"/>
    <p:sldId id="302" r:id="rId5"/>
    <p:sldId id="305" r:id="rId6"/>
    <p:sldId id="315" r:id="rId7"/>
    <p:sldId id="308" r:id="rId8"/>
    <p:sldId id="309" r:id="rId9"/>
    <p:sldId id="295" r:id="rId10"/>
    <p:sldId id="31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11A7"/>
    <a:srgbClr val="990000"/>
    <a:srgbClr val="6600CC"/>
    <a:srgbClr val="00CCFF"/>
    <a:srgbClr val="9900CC"/>
    <a:srgbClr val="CC0099"/>
    <a:srgbClr val="0066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AE74-91C6-4B6E-A9D6-420DDC72F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9B4B-17D3-4FB5-AB8B-9BB7A632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17F2-74E6-4AA5-9B5B-81CA38BE9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032250" y="1598613"/>
            <a:ext cx="3617913" cy="449738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34B77-A095-4953-BEDE-89FBC0917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63525" y="1598613"/>
            <a:ext cx="7386638" cy="449738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88B57-E9F8-4D7D-B044-A258EE3C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2F11-13FF-4559-9C30-3FCBAE21B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7E15E-8EA9-435B-9997-C1FFFD7C6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0FC55-2756-47B8-A73D-8F2C11221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39D3-3483-4B90-B49C-45E75AFE3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9E205-1C47-4EB7-B81D-87472C50F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92B90-BF47-4D59-9320-C841207F3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3E56-6B87-480E-9D7D-C1A3708C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84BA-D20A-443C-9BF3-95C27CF9A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F94B-A577-4EFB-9721-9EC99F388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FF"/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00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90E5D5-A457-44A6-8F27-1D4119BD6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  <p:sldLayoutId id="2147484346" r:id="rId12"/>
    <p:sldLayoutId id="2147484347" r:id="rId13"/>
    <p:sldLayoutId id="214748434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 rot="-996227">
            <a:off x="420688" y="954088"/>
            <a:ext cx="3289300" cy="235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Будем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знакомы</a:t>
            </a:r>
          </a:p>
        </p:txBody>
      </p:sp>
      <p:pic>
        <p:nvPicPr>
          <p:cNvPr id="5123" name="Picture 18" descr="http://i056.radikal.ru/0905/c2/6355f9c27a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79651">
            <a:off x="3284538" y="1349375"/>
            <a:ext cx="2209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img1.liveinternet.ru/images/attach/c/1/56/291/56291771_022bb9891dd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8667">
            <a:off x="974725" y="4552950"/>
            <a:ext cx="361791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 rot="20404971">
            <a:off x="5235575" y="2230776"/>
            <a:ext cx="3200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A62697"/>
                </a:solidFill>
              </a:rPr>
              <a:t>Классный </a:t>
            </a:r>
          </a:p>
          <a:p>
            <a:pPr algn="ctr"/>
            <a:r>
              <a:rPr lang="ru-RU" b="1" i="1" dirty="0">
                <a:solidFill>
                  <a:srgbClr val="A62697"/>
                </a:solidFill>
              </a:rPr>
              <a:t>   руководитель</a:t>
            </a:r>
          </a:p>
          <a:p>
            <a:pPr algn="ctr"/>
            <a:r>
              <a:rPr lang="ru-RU" b="1" i="1" dirty="0">
                <a:solidFill>
                  <a:srgbClr val="A62697"/>
                </a:solidFill>
              </a:rPr>
              <a:t> 5 класса </a:t>
            </a:r>
          </a:p>
          <a:p>
            <a:pPr algn="ctr"/>
            <a:r>
              <a:rPr lang="ru-RU" b="1" i="1" dirty="0" err="1" smtClean="0">
                <a:solidFill>
                  <a:srgbClr val="A62697"/>
                </a:solidFill>
              </a:rPr>
              <a:t>Вереитина</a:t>
            </a:r>
            <a:r>
              <a:rPr lang="ru-RU" b="1" i="1" dirty="0" smtClean="0">
                <a:solidFill>
                  <a:srgbClr val="A62697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srgbClr val="A62697"/>
                </a:solidFill>
              </a:rPr>
              <a:t>Лариса Анатольевна.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127" name="Rectangle 29"/>
          <p:cNvSpPr>
            <a:spLocks noChangeArrowheads="1"/>
          </p:cNvSpPr>
          <p:nvPr/>
        </p:nvSpPr>
        <p:spPr bwMode="auto">
          <a:xfrm>
            <a:off x="3962400" y="553243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6600CC"/>
                </a:solidFill>
              </a:rPr>
              <a:t>Образование: высшее, </a:t>
            </a:r>
            <a:r>
              <a:rPr lang="ru-RU" b="1" i="1" dirty="0" smtClean="0">
                <a:solidFill>
                  <a:srgbClr val="6600CC"/>
                </a:solidFill>
              </a:rPr>
              <a:t>КГУ, 1997г</a:t>
            </a:r>
            <a:endParaRPr lang="ru-RU" b="1" i="1" dirty="0">
              <a:solidFill>
                <a:srgbClr val="6600CC"/>
              </a:solidFill>
            </a:endParaRPr>
          </a:p>
          <a:p>
            <a:r>
              <a:rPr lang="ru-RU" b="1" i="1" dirty="0">
                <a:solidFill>
                  <a:srgbClr val="6600CC"/>
                </a:solidFill>
              </a:rPr>
              <a:t>Стаж работы  </a:t>
            </a:r>
            <a:r>
              <a:rPr lang="ru-RU" b="1" i="1" dirty="0" smtClean="0">
                <a:solidFill>
                  <a:srgbClr val="6600CC"/>
                </a:solidFill>
              </a:rPr>
              <a:t>учителем – логопедом</a:t>
            </a:r>
          </a:p>
          <a:p>
            <a:r>
              <a:rPr lang="ru-RU" b="1" i="1" dirty="0" smtClean="0">
                <a:solidFill>
                  <a:srgbClr val="6600CC"/>
                </a:solidFill>
              </a:rPr>
              <a:t>17 лет.</a:t>
            </a:r>
            <a:endParaRPr lang="ru-RU" b="1" i="1" dirty="0">
              <a:solidFill>
                <a:srgbClr val="6600CC"/>
              </a:solidFill>
            </a:endParaRPr>
          </a:p>
          <a:p>
            <a:endParaRPr lang="ru-RU" b="1" i="1" dirty="0">
              <a:solidFill>
                <a:srgbClr val="6600CC"/>
              </a:solidFill>
            </a:endParaRPr>
          </a:p>
        </p:txBody>
      </p:sp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 rot="20617245">
            <a:off x="1013253" y="3412758"/>
            <a:ext cx="3102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A62697"/>
                </a:solidFill>
                <a:latin typeface="Times New Roman" pitchFamily="18" charset="0"/>
                <a:cs typeface="Times New Roman" pitchFamily="18" charset="0"/>
              </a:rPr>
              <a:t>Вереитина</a:t>
            </a:r>
            <a:r>
              <a:rPr lang="ru-RU" sz="2400" b="1" dirty="0" smtClean="0">
                <a:solidFill>
                  <a:srgbClr val="A626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A6269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A62697"/>
                </a:solidFill>
                <a:latin typeface="Times New Roman" pitchFamily="18" charset="0"/>
                <a:cs typeface="Times New Roman" pitchFamily="18" charset="0"/>
              </a:rPr>
              <a:t>Лариса Анатольевна</a:t>
            </a:r>
            <a:endParaRPr lang="ru-RU" sz="2400" b="1" dirty="0">
              <a:solidFill>
                <a:srgbClr val="A6269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Text Box 32"/>
          <p:cNvSpPr txBox="1">
            <a:spLocks noChangeArrowheads="1"/>
          </p:cNvSpPr>
          <p:nvPr/>
        </p:nvSpPr>
        <p:spPr bwMode="auto">
          <a:xfrm>
            <a:off x="3454400" y="6324600"/>
            <a:ext cx="55345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9911A7"/>
                </a:solidFill>
              </a:rPr>
              <a:t>Имею </a:t>
            </a:r>
            <a:r>
              <a:rPr lang="ru-RU" b="1" i="1" dirty="0" smtClean="0">
                <a:solidFill>
                  <a:srgbClr val="9911A7"/>
                </a:solidFill>
              </a:rPr>
              <a:t>первую </a:t>
            </a:r>
            <a:r>
              <a:rPr lang="ru-RU" b="1" i="1" dirty="0">
                <a:solidFill>
                  <a:srgbClr val="9911A7"/>
                </a:solidFill>
              </a:rPr>
              <a:t>квалификационную категорию</a:t>
            </a:r>
          </a:p>
        </p:txBody>
      </p:sp>
      <p:pic>
        <p:nvPicPr>
          <p:cNvPr id="10" name="Рисунок 9" descr="http://cs311429.vk.me/v311429971/86ea/NAahXy2dTx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8869">
            <a:off x="4810478" y="709173"/>
            <a:ext cx="1915203" cy="153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5127" grpId="0"/>
      <p:bldP spid="5128" grpId="0"/>
      <p:bldP spid="51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 rot="20603773">
            <a:off x="306642" y="1925945"/>
            <a:ext cx="3730534" cy="21572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33"/>
              </a:avLst>
            </a:prstTxWarp>
          </a:bodyPr>
          <a:lstStyle/>
          <a:p>
            <a:pPr algn="ctr">
              <a:defRPr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Автор:</a:t>
            </a:r>
          </a:p>
          <a:p>
            <a:pPr algn="ctr">
              <a:defRPr/>
            </a:pPr>
            <a:r>
              <a:rPr lang="ru-RU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  <a:cs typeface="Times New Roman"/>
              </a:rPr>
              <a:t>Вереитина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  <a:cs typeface="Times New Roman"/>
              </a:rPr>
              <a:t>Лариса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  <a:p>
            <a:pPr algn="ctr">
              <a:defRPr/>
            </a:pP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Monotype Corsiva" pitchFamily="66" charset="0"/>
                <a:cs typeface="Times New Roman"/>
              </a:rPr>
              <a:t>Анатольевна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latin typeface="Monotype Corsiva" pitchFamily="66" charset="0"/>
              <a:cs typeface="Times New Roman"/>
            </a:endParaRPr>
          </a:p>
        </p:txBody>
      </p:sp>
      <p:pic>
        <p:nvPicPr>
          <p:cNvPr id="14339" name="Picture 18" descr="http://i056.radikal.ru/0905/c2/6355f9c27a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879651">
            <a:off x="3192463" y="1060450"/>
            <a:ext cx="22098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http://img1.liveinternet.ru/images/attach/c/1/56/291/56291771_022bb9891dd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8667">
            <a:off x="974725" y="4552950"/>
            <a:ext cx="3617913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 rot="-905257">
            <a:off x="4311650" y="4860925"/>
            <a:ext cx="4778375" cy="1554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До свиданья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До новых  встреч!</a:t>
            </a:r>
          </a:p>
        </p:txBody>
      </p:sp>
      <p:pic>
        <p:nvPicPr>
          <p:cNvPr id="8" name="Рисунок 7" descr="http://cs311429.vk.me/v311429971/86ea/NAahXy2dTx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2157">
            <a:off x="4936649" y="648016"/>
            <a:ext cx="1842527" cy="200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7650163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  </a:t>
            </a:r>
          </a:p>
          <a:p>
            <a:pPr eaLnBrk="1" hangingPunct="1">
              <a:buFontTx/>
              <a:buNone/>
            </a:pPr>
            <a:r>
              <a:rPr lang="ru-RU" b="1" smtClean="0"/>
              <a:t> </a:t>
            </a:r>
            <a:endParaRPr lang="ru-RU" b="1" smtClean="0">
              <a:solidFill>
                <a:srgbClr val="A62697"/>
              </a:solidFill>
              <a:latin typeface="Monotype Corsiva" pitchFamily="66" charset="0"/>
            </a:endParaRP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457200" y="227013"/>
            <a:ext cx="8153400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Кредо педагогической работы: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0" y="1371600"/>
            <a:ext cx="762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A62697"/>
                </a:solidFill>
                <a:latin typeface="Monotype Corsiva" pitchFamily="66" charset="0"/>
              </a:rPr>
              <a:t>«Развитие  личности ребёнка через доброту,  любовь, доверие, творчество,</a:t>
            </a:r>
            <a:r>
              <a:rPr lang="en-US" sz="3200" b="1">
                <a:solidFill>
                  <a:srgbClr val="A62697"/>
                </a:solidFill>
                <a:latin typeface="Monotype Corsiva" pitchFamily="66" charset="0"/>
              </a:rPr>
              <a:t> </a:t>
            </a:r>
            <a:r>
              <a:rPr lang="ru-RU" sz="3200" b="1">
                <a:solidFill>
                  <a:srgbClr val="A62697"/>
                </a:solidFill>
                <a:latin typeface="Monotype Corsiva" pitchFamily="66" charset="0"/>
              </a:rPr>
              <a:t>сотрудничество, диалог».</a:t>
            </a:r>
          </a:p>
          <a:p>
            <a:endParaRPr lang="ru-RU" sz="2800" b="1">
              <a:solidFill>
                <a:srgbClr val="A62697"/>
              </a:solidFill>
              <a:latin typeface="Monotype Corsiva" pitchFamily="66" charset="0"/>
            </a:endParaRPr>
          </a:p>
          <a:p>
            <a:r>
              <a:rPr lang="ru-RU" sz="2800" b="1">
                <a:solidFill>
                  <a:srgbClr val="A62697"/>
                </a:solidFill>
              </a:rPr>
              <a:t>  </a:t>
            </a:r>
          </a:p>
          <a:p>
            <a:endParaRPr lang="ru-RU" sz="2800" b="1">
              <a:solidFill>
                <a:srgbClr val="A62697"/>
              </a:solidFill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886200" y="3276600"/>
            <a:ext cx="44751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A62697"/>
                </a:solidFill>
                <a:latin typeface="Monotype Corsiva" pitchFamily="66" charset="0"/>
              </a:rPr>
              <a:t>Всё начинается с любви:</a:t>
            </a:r>
          </a:p>
          <a:p>
            <a:r>
              <a:rPr lang="ru-RU" sz="2800" b="1">
                <a:solidFill>
                  <a:srgbClr val="A62697"/>
                </a:solidFill>
                <a:latin typeface="Monotype Corsiva" pitchFamily="66" charset="0"/>
              </a:rPr>
              <a:t> И озаренье, и работа,</a:t>
            </a:r>
          </a:p>
          <a:p>
            <a:r>
              <a:rPr lang="ru-RU" sz="2800" b="1">
                <a:solidFill>
                  <a:srgbClr val="A62697"/>
                </a:solidFill>
                <a:latin typeface="Monotype Corsiva" pitchFamily="66" charset="0"/>
              </a:rPr>
              <a:t> Глаза цветов, глаза ребёнка –</a:t>
            </a:r>
          </a:p>
          <a:p>
            <a:r>
              <a:rPr lang="ru-RU" sz="2800" b="1">
                <a:solidFill>
                  <a:srgbClr val="A62697"/>
                </a:solidFill>
                <a:latin typeface="Monotype Corsiva" pitchFamily="66" charset="0"/>
              </a:rPr>
              <a:t> Всё начинается с любви…</a:t>
            </a:r>
          </a:p>
          <a:p>
            <a:r>
              <a:rPr lang="ru-RU" sz="2800" b="1">
                <a:solidFill>
                  <a:srgbClr val="A62697"/>
                </a:solidFill>
                <a:latin typeface="Monotype Corsiva" pitchFamily="66" charset="0"/>
              </a:rPr>
              <a:t>                      Р. Рождественский</a:t>
            </a:r>
          </a:p>
          <a:p>
            <a:endParaRPr lang="ru-RU" sz="2800">
              <a:latin typeface="Monotype Corsiva" pitchFamily="66" charset="0"/>
            </a:endParaRPr>
          </a:p>
        </p:txBody>
      </p:sp>
      <p:pic>
        <p:nvPicPr>
          <p:cNvPr id="6150" name="Picture 12" descr="http://s57.radikal.ru/i157/1005/cf/534b1d3f6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37338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7" grpId="0" autoUpdateAnimBg="0"/>
      <p:bldP spid="9626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://school2.pudozh.iso.karelia.ru/images/gp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810000"/>
            <a:ext cx="2590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http://900igr.net/datai/obschestvoznanie/Semja-1/0105-051-CHetyre-aspekta-ljubvi-v-se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3657600"/>
            <a:ext cx="3429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0" descr="http://static.diary.ru/userdir/2/1/7/6/2176834/685613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981200"/>
            <a:ext cx="1143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219200" y="76200"/>
            <a:ext cx="6934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Организация деятельности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классного коллектива</a:t>
            </a: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2369975">
            <a:off x="5302250" y="3619500"/>
            <a:ext cx="1646238" cy="249238"/>
          </a:xfrm>
          <a:prstGeom prst="leftRightArrow">
            <a:avLst>
              <a:gd name="adj1" fmla="val 50000"/>
              <a:gd name="adj2" fmla="val 113020"/>
            </a:avLst>
          </a:prstGeom>
          <a:solidFill>
            <a:srgbClr val="9911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>
            <a:off x="3200400" y="5943600"/>
            <a:ext cx="2971800" cy="228600"/>
          </a:xfrm>
          <a:prstGeom prst="leftRightArrow">
            <a:avLst>
              <a:gd name="adj1" fmla="val 50000"/>
              <a:gd name="adj2" fmla="val 139991"/>
            </a:avLst>
          </a:prstGeom>
          <a:solidFill>
            <a:srgbClr val="9911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 rot="-2532196">
            <a:off x="2241550" y="3617913"/>
            <a:ext cx="1563688" cy="242887"/>
          </a:xfrm>
          <a:prstGeom prst="leftRightArrow">
            <a:avLst>
              <a:gd name="adj1" fmla="val 50000"/>
              <a:gd name="adj2" fmla="val 116300"/>
            </a:avLst>
          </a:prstGeom>
          <a:solidFill>
            <a:srgbClr val="9911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Прямоугольник 16"/>
          <p:cNvSpPr>
            <a:spLocks noChangeArrowheads="1"/>
          </p:cNvSpPr>
          <p:nvPr/>
        </p:nvSpPr>
        <p:spPr bwMode="auto">
          <a:xfrm>
            <a:off x="2895600" y="3200400"/>
            <a:ext cx="3352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Классный </a:t>
            </a:r>
          </a:p>
          <a:p>
            <a:pPr algn="ctr"/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руководитель</a:t>
            </a:r>
          </a:p>
        </p:txBody>
      </p:sp>
      <p:sp>
        <p:nvSpPr>
          <p:cNvPr id="7178" name="Прямоугольник 18"/>
          <p:cNvSpPr>
            <a:spLocks noChangeArrowheads="1"/>
          </p:cNvSpPr>
          <p:nvPr/>
        </p:nvSpPr>
        <p:spPr bwMode="auto">
          <a:xfrm>
            <a:off x="-228600" y="6211888"/>
            <a:ext cx="4419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Родительский</a:t>
            </a:r>
            <a:r>
              <a:rPr lang="en-US" sz="2800" b="1" i="1">
                <a:solidFill>
                  <a:srgbClr val="A62697"/>
                </a:solidFill>
                <a:latin typeface="Monotype Corsiva" pitchFamily="66" charset="0"/>
              </a:rPr>
              <a:t> </a:t>
            </a: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коллектив</a:t>
            </a:r>
          </a:p>
        </p:txBody>
      </p:sp>
      <p:sp>
        <p:nvSpPr>
          <p:cNvPr id="7179" name="Прямоугольник 20"/>
          <p:cNvSpPr>
            <a:spLocks noChangeArrowheads="1"/>
          </p:cNvSpPr>
          <p:nvPr/>
        </p:nvSpPr>
        <p:spPr bwMode="auto">
          <a:xfrm>
            <a:off x="4953000" y="6211888"/>
            <a:ext cx="4191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Детский коллектив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81000" y="227013"/>
            <a:ext cx="8153400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 pitchFamily="66" charset="0"/>
                <a:cs typeface="Arial"/>
              </a:rPr>
              <a:t>Самое главное в общении с детьми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 pitchFamily="66" charset="0"/>
                <a:cs typeface="Arial"/>
              </a:rPr>
              <a:t>: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00400" y="11430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Справедливость</a:t>
            </a: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0400" y="5105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Современность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0400" y="37338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Сдержанность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0400" y="2438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Отзывчивость 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00800" y="5105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Серьёзность</a:t>
            </a: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00400" y="61722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Monotype Corsiva" pitchFamily="66" charset="0"/>
              </a:rPr>
              <a:t>Чувство юмора  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52400" y="2438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Гуманизм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00800" y="37338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Искренность 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400800" y="2438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Monotype Corsiva" pitchFamily="66" charset="0"/>
              </a:rPr>
              <a:t>Открытость 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28600" y="51054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Внимание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00800" y="11430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Понимание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52400" y="11430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Доброта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152400" y="3733800"/>
            <a:ext cx="20574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Забота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6" name="WordArt 4"/>
          <p:cNvSpPr>
            <a:spLocks noChangeArrowheads="1" noChangeShapeType="1" noTextEdit="1"/>
          </p:cNvSpPr>
          <p:nvPr/>
        </p:nvSpPr>
        <p:spPr bwMode="auto">
          <a:xfrm>
            <a:off x="381000" y="227013"/>
            <a:ext cx="8153400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 pitchFamily="66" charset="0"/>
                <a:cs typeface="Arial"/>
              </a:rPr>
              <a:t>Самое главное в общении с родителями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 pitchFamily="66" charset="0"/>
                <a:cs typeface="Arial"/>
              </a:rPr>
              <a:t>: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52400" y="3733800"/>
            <a:ext cx="3352800" cy="533400"/>
          </a:xfrm>
          <a:prstGeom prst="roundRect">
            <a:avLst/>
          </a:prstGeom>
          <a:gradFill>
            <a:gsLst>
              <a:gs pos="0">
                <a:srgbClr val="00B0F0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Деликатность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181600" y="37338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Вежливость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81600" y="24384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Спокойствие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152400" y="24384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Терпеливость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105400" y="11430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Честность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52400" y="11430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Справедливость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67000" y="61722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Культура общения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181600" y="51054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Современность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28600" y="5105400"/>
            <a:ext cx="3352800" cy="533400"/>
          </a:xfrm>
          <a:prstGeom prst="roundRect">
            <a:avLst/>
          </a:prstGeom>
          <a:gradFill>
            <a:gsLst>
              <a:gs pos="0">
                <a:srgbClr val="00CCFF"/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Monotype Corsiva" pitchFamily="66" charset="0"/>
              </a:rPr>
              <a:t>Внимательность  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4" grpId="0" animBg="1"/>
      <p:bldP spid="65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6477000" cy="4800600"/>
          </a:xfrm>
        </p:spPr>
        <p:txBody>
          <a:bodyPr/>
          <a:lstStyle/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открытости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деятельности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свободы участия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обратной связи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сотворчества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успешности</a:t>
            </a:r>
          </a:p>
          <a:p>
            <a:pPr marL="273050" indent="-273050" eaLnBrk="1" hangingPunct="1">
              <a:buFont typeface="Arial" charset="0"/>
              <a:buNone/>
            </a:pPr>
            <a:r>
              <a:rPr lang="en-US" sz="3600" b="1" i="1" smtClean="0">
                <a:solidFill>
                  <a:srgbClr val="A62697"/>
                </a:solidFill>
                <a:latin typeface="Monotype Corsiva" pitchFamily="66" charset="0"/>
              </a:rPr>
              <a:t>- </a:t>
            </a:r>
            <a:r>
              <a:rPr lang="ru-RU" sz="3600" b="1" i="1" smtClean="0">
                <a:solidFill>
                  <a:srgbClr val="A62697"/>
                </a:solidFill>
                <a:latin typeface="Monotype Corsiva" pitchFamily="66" charset="0"/>
              </a:rPr>
              <a:t>привлекательности будущего дела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endParaRPr lang="ru-RU" sz="3600" b="1" i="1" smtClean="0">
              <a:solidFill>
                <a:srgbClr val="A62697"/>
              </a:solidFill>
              <a:latin typeface="Monotype Corsiva" pitchFamily="66" charset="0"/>
            </a:endParaRP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8153400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Мои правила эффективного взаимодействия:</a:t>
            </a:r>
          </a:p>
        </p:txBody>
      </p:sp>
      <p:pic>
        <p:nvPicPr>
          <p:cNvPr id="9220" name="Picture 6" descr="http://900igr.net/datai/obschestvoznanie/Semja-1/0105-051-CHetyre-aspekta-ljubvi-v-se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5481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533400" y="227013"/>
            <a:ext cx="8153400" cy="763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Мои принципы классного руководителя: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Воспитывая учащихся, делай то, что  говоришь.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Ставь чёткие цели и реализуй их практически.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Используй обратную связь с учениками.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С первых дней существования детского коллектива запускай механизм успеха.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Все воспитательные мероприятия направляй на развитие детской инициативы и позитивного мышления.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Будь терпелив в воспитании учащихся.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800" b="1" i="1">
                <a:solidFill>
                  <a:srgbClr val="A62697"/>
                </a:solidFill>
                <a:latin typeface="Monotype Corsiva" pitchFamily="66" charset="0"/>
              </a:rPr>
              <a:t>Стимулируй саморазвитие и самосовершенствование личности учащегося.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b="1" i="1">
              <a:solidFill>
                <a:srgbClr val="A62697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7" descr="http://detsad-kitty.ru/uploads/posts/2010-09/1284293907_8b2f9106dc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724400"/>
            <a:ext cx="1276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78"/>
          <p:cNvSpPr txBox="1">
            <a:spLocks noChangeArrowheads="1"/>
          </p:cNvSpPr>
          <p:nvPr/>
        </p:nvSpPr>
        <p:spPr bwMode="auto">
          <a:xfrm>
            <a:off x="0" y="1912938"/>
            <a:ext cx="441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11A7"/>
                </a:solidFill>
                <a:latin typeface="Monotype Corsiva" pitchFamily="66" charset="0"/>
                <a:cs typeface="Times New Roman" pitchFamily="18" charset="0"/>
              </a:rPr>
              <a:t>Диагностика, коррекция, развитие личности воспитанников</a:t>
            </a:r>
          </a:p>
        </p:txBody>
      </p:sp>
      <p:sp>
        <p:nvSpPr>
          <p:cNvPr id="10244" name="TextBox 81"/>
          <p:cNvSpPr txBox="1">
            <a:spLocks noChangeArrowheads="1"/>
          </p:cNvSpPr>
          <p:nvPr/>
        </p:nvSpPr>
        <p:spPr bwMode="auto">
          <a:xfrm>
            <a:off x="5791200" y="1955800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Диагностика, коррекция,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развитие классного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коллектива</a:t>
            </a:r>
          </a:p>
        </p:txBody>
      </p:sp>
      <p:sp>
        <p:nvSpPr>
          <p:cNvPr id="10245" name="TextBox 82"/>
          <p:cNvSpPr txBox="1">
            <a:spLocks noChangeArrowheads="1"/>
          </p:cNvSpPr>
          <p:nvPr/>
        </p:nvSpPr>
        <p:spPr bwMode="auto">
          <a:xfrm>
            <a:off x="76200" y="30480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Общественная и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общешкольная </a:t>
            </a:r>
          </a:p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246" name="TextBox 83"/>
          <p:cNvSpPr txBox="1">
            <a:spLocks noChangeArrowheads="1"/>
          </p:cNvSpPr>
          <p:nvPr/>
        </p:nvSpPr>
        <p:spPr bwMode="auto">
          <a:xfrm>
            <a:off x="6477000" y="31242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11A7"/>
                </a:solidFill>
                <a:latin typeface="Monotype Corsiva" pitchFamily="66" charset="0"/>
                <a:cs typeface="Times New Roman" pitchFamily="18" charset="0"/>
              </a:rPr>
              <a:t>Интеллектуально-</a:t>
            </a:r>
          </a:p>
          <a:p>
            <a:r>
              <a:rPr lang="ru-RU" sz="2400" b="1">
                <a:solidFill>
                  <a:srgbClr val="9911A7"/>
                </a:solidFill>
                <a:latin typeface="Monotype Corsiva" pitchFamily="66" charset="0"/>
                <a:cs typeface="Times New Roman" pitchFamily="18" charset="0"/>
              </a:rPr>
              <a:t>познавательная </a:t>
            </a:r>
          </a:p>
          <a:p>
            <a:r>
              <a:rPr lang="ru-RU" sz="2400" b="1">
                <a:solidFill>
                  <a:srgbClr val="9911A7"/>
                </a:solidFill>
                <a:latin typeface="Monotype Corsiva" pitchFamily="66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247" name="TextBox 84"/>
          <p:cNvSpPr txBox="1">
            <a:spLocks noChangeArrowheads="1"/>
          </p:cNvSpPr>
          <p:nvPr/>
        </p:nvSpPr>
        <p:spPr bwMode="auto">
          <a:xfrm>
            <a:off x="0" y="44196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62697"/>
                </a:solidFill>
                <a:latin typeface="Monotype Corsiva" pitchFamily="66" charset="0"/>
                <a:cs typeface="Times New Roman" pitchFamily="18" charset="0"/>
              </a:rPr>
              <a:t>Художественно-эстетическая деятельность</a:t>
            </a:r>
          </a:p>
        </p:txBody>
      </p:sp>
      <p:sp>
        <p:nvSpPr>
          <p:cNvPr id="10248" name="TextBox 85"/>
          <p:cNvSpPr txBox="1">
            <a:spLocks noChangeArrowheads="1"/>
          </p:cNvSpPr>
          <p:nvPr/>
        </p:nvSpPr>
        <p:spPr bwMode="auto">
          <a:xfrm>
            <a:off x="5105400" y="44196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Физкультурно-оздоровительная деятельность</a:t>
            </a:r>
          </a:p>
        </p:txBody>
      </p:sp>
      <p:sp>
        <p:nvSpPr>
          <p:cNvPr id="10249" name="TextBox 86"/>
          <p:cNvSpPr txBox="1">
            <a:spLocks noChangeArrowheads="1"/>
          </p:cNvSpPr>
          <p:nvPr/>
        </p:nvSpPr>
        <p:spPr bwMode="auto">
          <a:xfrm>
            <a:off x="0" y="52578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Трудовая и экологическая деятельность</a:t>
            </a:r>
          </a:p>
        </p:txBody>
      </p:sp>
      <p:sp>
        <p:nvSpPr>
          <p:cNvPr id="10250" name="TextBox 89"/>
          <p:cNvSpPr txBox="1">
            <a:spLocks noChangeArrowheads="1"/>
          </p:cNvSpPr>
          <p:nvPr/>
        </p:nvSpPr>
        <p:spPr bwMode="auto">
          <a:xfrm>
            <a:off x="6477000" y="520065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11A7"/>
                </a:solidFill>
                <a:latin typeface="Monotype Corsiva" pitchFamily="66" charset="0"/>
                <a:cs typeface="Times New Roman" pitchFamily="18" charset="0"/>
              </a:rPr>
              <a:t>Ценностно-ориентировочная деятельность</a:t>
            </a:r>
          </a:p>
        </p:txBody>
      </p:sp>
      <p:sp>
        <p:nvSpPr>
          <p:cNvPr id="10251" name="TextBox 90"/>
          <p:cNvSpPr txBox="1">
            <a:spLocks noChangeArrowheads="1"/>
          </p:cNvSpPr>
          <p:nvPr/>
        </p:nvSpPr>
        <p:spPr bwMode="auto">
          <a:xfrm>
            <a:off x="2895600" y="6019800"/>
            <a:ext cx="411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A62697"/>
                </a:solidFill>
                <a:latin typeface="Monotype Corsiva" pitchFamily="66" charset="0"/>
                <a:cs typeface="Times New Roman" pitchFamily="18" charset="0"/>
              </a:rPr>
              <a:t>Коммуникативно-игровая деятельность</a:t>
            </a:r>
          </a:p>
        </p:txBody>
      </p:sp>
      <p:sp>
        <p:nvSpPr>
          <p:cNvPr id="11276" name="WordArt 4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8991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Основные направления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воспитательной работы </a:t>
            </a:r>
          </a:p>
        </p:txBody>
      </p:sp>
      <p:sp>
        <p:nvSpPr>
          <p:cNvPr id="11277" name="TextBox 16"/>
          <p:cNvSpPr txBox="1">
            <a:spLocks noChangeArrowheads="1"/>
          </p:cNvSpPr>
          <p:nvPr/>
        </p:nvSpPr>
        <p:spPr bwMode="auto">
          <a:xfrm>
            <a:off x="0" y="1301750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исходят из цели «Создание условий для саморазвития и самореализации личности учащихся»</a:t>
            </a:r>
          </a:p>
        </p:txBody>
      </p:sp>
      <p:pic>
        <p:nvPicPr>
          <p:cNvPr id="11278" name="Picture 8" descr="http://school2.pudozh.iso.karelia.ru/images/gp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157413"/>
            <a:ext cx="2590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76200"/>
            <a:ext cx="9144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Реализация воспитательной программы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 по следующим направлениям: 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-228600" y="154305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Интеллектуально –познавательное: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«Умники и умницы»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5486400" y="20574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Спортивно-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оздоровительное: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«Здоровье»</a:t>
            </a:r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0" y="3208338"/>
            <a:ext cx="2590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Социальное: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«Мир детства»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5181600" y="39624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Художественно - эстетическое,</a:t>
            </a:r>
          </a:p>
          <a:p>
            <a:pPr algn="ctr"/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творческое: «Как прекрасен этот мир!»</a:t>
            </a:r>
          </a:p>
        </p:txBody>
      </p:sp>
      <p:sp>
        <p:nvSpPr>
          <p:cNvPr id="9" name="Rectangle 35"/>
          <p:cNvSpPr>
            <a:spLocks noChangeArrowheads="1"/>
          </p:cNvSpPr>
          <p:nvPr/>
        </p:nvSpPr>
        <p:spPr bwMode="auto">
          <a:xfrm>
            <a:off x="2971800" y="5410200"/>
            <a:ext cx="571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Ценностно-ориентированное: 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«Я и мир вокруг»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152400" y="4876800"/>
            <a:ext cx="3444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Досуговое:</a:t>
            </a:r>
          </a:p>
          <a:p>
            <a:pPr algn="ctr"/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«Я, моя семья,</a:t>
            </a:r>
            <a:r>
              <a:rPr lang="en-US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6600CC"/>
                </a:solidFill>
                <a:latin typeface="Monotype Corsiva" pitchFamily="66" charset="0"/>
                <a:cs typeface="Times New Roman" pitchFamily="18" charset="0"/>
              </a:rPr>
              <a:t>мои друзья»</a:t>
            </a:r>
          </a:p>
        </p:txBody>
      </p:sp>
      <p:pic>
        <p:nvPicPr>
          <p:cNvPr id="12297" name="Picture 10" descr="http://900igr.net/datai/istorija/3-Maslenitsa.files/0011-015-Vtornik-zaigrys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75" y="1547813"/>
            <a:ext cx="35020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50000">
              <a:schemeClr val="tx2">
                <a:lumMod val="60000"/>
                <a:lumOff val="40000"/>
              </a:schemeClr>
            </a:gs>
            <a:gs pos="100000">
              <a:srgbClr val="00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28600" y="228600"/>
            <a:ext cx="8610600" cy="6477000"/>
          </a:xfrm>
          <a:prstGeom prst="roundRect">
            <a:avLst/>
          </a:prstGeom>
          <a:solidFill>
            <a:schemeClr val="bg1"/>
          </a:solidFill>
          <a:ln w="1428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2051050" y="381000"/>
            <a:ext cx="5354638" cy="6248400"/>
            <a:chOff x="2051720" y="0"/>
            <a:chExt cx="5354384" cy="6845826"/>
          </a:xfrm>
        </p:grpSpPr>
        <p:pic>
          <p:nvPicPr>
            <p:cNvPr id="133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7039" y="5373216"/>
              <a:ext cx="4391185" cy="1472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0"/>
              <a:ext cx="5354384" cy="551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6" name="Picture 14" descr="http://asyabukova.files.wordpress.com/2010/09/handmadeanembroideryonseptember1st3.png?w=300&amp;h=2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621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http://900igr.net/datai/obschestvoznanie/Semja-1/0105-051-CHetyre-aspekta-ljubvi-v-se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87875"/>
            <a:ext cx="25908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344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Monotype Corsiva</vt:lpstr>
      <vt:lpstr>Wingdings 2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пк</dc:creator>
  <cp:lastModifiedBy>пк</cp:lastModifiedBy>
  <cp:revision>148</cp:revision>
  <cp:lastPrinted>1601-01-01T00:00:00Z</cp:lastPrinted>
  <dcterms:created xsi:type="dcterms:W3CDTF">1601-01-01T00:00:00Z</dcterms:created>
  <dcterms:modified xsi:type="dcterms:W3CDTF">2014-09-16T19:01:52Z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