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  <p:sldMasterId id="2147483713" r:id="rId3"/>
    <p:sldMasterId id="2147483765" r:id="rId4"/>
    <p:sldMasterId id="2147483791" r:id="rId5"/>
    <p:sldMasterId id="2147483804" r:id="rId6"/>
    <p:sldMasterId id="2147483817" r:id="rId7"/>
    <p:sldMasterId id="2147483830" r:id="rId8"/>
  </p:sldMasterIdLst>
  <p:sldIdLst>
    <p:sldId id="256" r:id="rId9"/>
    <p:sldId id="257" r:id="rId10"/>
    <p:sldId id="278" r:id="rId11"/>
    <p:sldId id="260" r:id="rId12"/>
    <p:sldId id="269" r:id="rId13"/>
    <p:sldId id="261" r:id="rId14"/>
    <p:sldId id="270" r:id="rId15"/>
    <p:sldId id="268" r:id="rId16"/>
    <p:sldId id="272" r:id="rId17"/>
    <p:sldId id="271" r:id="rId18"/>
    <p:sldId id="281" r:id="rId19"/>
    <p:sldId id="279" r:id="rId20"/>
    <p:sldId id="298" r:id="rId21"/>
    <p:sldId id="300" r:id="rId22"/>
    <p:sldId id="280" r:id="rId23"/>
    <p:sldId id="282" r:id="rId24"/>
    <p:sldId id="283" r:id="rId25"/>
    <p:sldId id="284" r:id="rId26"/>
    <p:sldId id="285" r:id="rId27"/>
    <p:sldId id="286" r:id="rId28"/>
    <p:sldId id="302" r:id="rId29"/>
    <p:sldId id="287" r:id="rId30"/>
    <p:sldId id="288" r:id="rId31"/>
    <p:sldId id="289" r:id="rId32"/>
    <p:sldId id="290" r:id="rId33"/>
    <p:sldId id="304" r:id="rId34"/>
    <p:sldId id="305" r:id="rId35"/>
    <p:sldId id="29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00"/>
    <a:srgbClr val="FF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90941" autoAdjust="0"/>
  </p:normalViewPr>
  <p:slideViewPr>
    <p:cSldViewPr>
      <p:cViewPr>
        <p:scale>
          <a:sx n="70" d="100"/>
          <a:sy n="70" d="100"/>
        </p:scale>
        <p:origin x="-3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4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CE47857-AD84-400D-B214-1E2F37B94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7857-AD84-400D-B214-1E2F37B94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9FBB6-1623-4FDD-B8CF-5BD2F86C2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47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122F421-0C13-4333-BFD8-636D6DEB6A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CE47857-AD84-400D-B214-1E2F37B94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76F4BB1-65E1-4DD0-B15F-8167EAFF7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9FBB6-1623-4FDD-B8CF-5BD2F86C2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47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23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7857-AD84-400D-B214-1E2F37B9489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02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01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05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4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02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55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41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DC9FBB6-1623-4FDD-B8CF-5BD2F86C20B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811680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50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50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57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7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7857-AD84-400D-B214-1E2F37B9489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46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3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11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69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14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24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385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DC9FBB6-1623-4FDD-B8CF-5BD2F86C20B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858089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243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4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69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75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7857-AD84-400D-B214-1E2F37B9489E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25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>
                <a:solidFill>
                  <a:srgbClr val="1D364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33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028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5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67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051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59495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9FBB6-1623-4FDD-B8CF-5BD2F86C20BD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807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547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285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50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80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7857-AD84-400D-B214-1E2F37B9489E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1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>
                <a:solidFill>
                  <a:srgbClr val="1D364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32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686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144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05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2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33464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9FBB6-1623-4FDD-B8CF-5BD2F86C20BD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69617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88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243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89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2F421-0C13-4333-BFD8-636D6DEB6A53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828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7857-AD84-400D-B214-1E2F37B9489E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90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FA3F-E5C7-4A79-990E-5CCE746DAF0F}" type="slidenum">
              <a:rPr lang="ru-RU" smtClean="0">
                <a:solidFill>
                  <a:srgbClr val="1D364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07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E59B-3952-4C16-9255-1A80D92C0A3A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271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F4BB1-65E1-4DD0-B15F-8167EAFF7D81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DC9FBB6-1623-4FDD-B8CF-5BD2F86C2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927B-021D-4FC2-B112-F74783EBB812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08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25000-7BBF-496C-88C4-72757569C3EC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181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A8A7B-0768-4A02-BB70-3DAE337B3C1C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21584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9FBB6-1623-4FDD-B8CF-5BD2F86C20BD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1742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03E5-137A-4846-94BF-C170DE5C6D76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90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AF9DC-AB05-4D4B-ADF8-03C409E63C93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36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FB3E-323A-4535-BDC3-E1720975BADE}" type="slidenum">
              <a:rPr lang="ru-RU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1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46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51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2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55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88B70B-8C64-4D9E-BE7E-19124FC90F55}" type="slidenum">
              <a:rPr lang="ru-RU" smtClean="0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35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6629400" y="5581650"/>
            <a:ext cx="259080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История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России</a:t>
            </a:r>
          </a:p>
        </p:txBody>
      </p:sp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3276600" y="5695950"/>
            <a:ext cx="19812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XX 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век</a:t>
            </a:r>
          </a:p>
        </p:txBody>
      </p:sp>
      <p:sp>
        <p:nvSpPr>
          <p:cNvPr id="2052" name="WordArt 9" descr="Частый вертикальный"/>
          <p:cNvSpPr>
            <a:spLocks noChangeArrowheads="1" noChangeShapeType="1"/>
          </p:cNvSpPr>
          <p:nvPr/>
        </p:nvSpPr>
        <p:spPr bwMode="auto">
          <a:xfrm>
            <a:off x="3048000" y="1219200"/>
            <a:ext cx="5921375" cy="3505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Россия</a:t>
            </a:r>
          </a:p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в Первой </a:t>
            </a:r>
          </a:p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мировой</a:t>
            </a:r>
          </a:p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войне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9247" y="1281926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</a:rPr>
              <a:t>Первая мировая война 1914-1918 годов − одно из крупнейших, переломных событий мировой истории, отношений. </a:t>
            </a:r>
          </a:p>
        </p:txBody>
      </p:sp>
      <p:pic>
        <p:nvPicPr>
          <p:cNvPr id="11271" name="Picture 7" descr="http://im7-tub-ru.yandex.net/i?id=296010535-3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95" y="1096005"/>
            <a:ext cx="409972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im2-tub-ru.yandex.net/i?id=23506451-0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6" y="3515844"/>
            <a:ext cx="3471702" cy="24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2969606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Этот беспрецедентный по масштабам катаклизм привел к потере миллионов человеческих жизней, падению нескольких могущественных империй, становлению новых национальных государств, коренным переменам в системе международных </a:t>
            </a:r>
            <a:r>
              <a:rPr lang="ru-RU" dirty="0" smtClean="0">
                <a:solidFill>
                  <a:prstClr val="black"/>
                </a:solidFill>
              </a:rPr>
              <a:t>отношений.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1124744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55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Он предопределил весь последующий ход событий, включая Вторую мировую войну. Как отмечал американский политолог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Дж.Кеннан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«все, что произошло в мире в ХХ веке, вышло из Первой мировой».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9154" name="Picture 2" descr="http://im0-tub-ru.yandex.net/i?id=274553581-6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3"/>
            <a:ext cx="2304256" cy="30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297" y="4287952"/>
            <a:ext cx="2489205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0" i="0" dirty="0" smtClean="0">
                <a:effectLst/>
                <a:cs typeface="Times New Roman" panose="02020603050405020304" pitchFamily="18" charset="0"/>
              </a:rPr>
              <a:t>1845 Джордж </a:t>
            </a:r>
            <a:r>
              <a:rPr lang="ru-RU" sz="1200" dirty="0" err="1">
                <a:cs typeface="Times New Roman" panose="02020603050405020304" pitchFamily="18" charset="0"/>
              </a:rPr>
              <a:t>Кеннан</a:t>
            </a:r>
            <a:r>
              <a:rPr lang="ru-RU" sz="1200" b="0" i="0" dirty="0" smtClean="0">
                <a:effectLst/>
                <a:cs typeface="Times New Roman" panose="02020603050405020304" pitchFamily="18" charset="0"/>
              </a:rPr>
              <a:t>(</a:t>
            </a:r>
            <a:r>
              <a:rPr lang="ru-RU" sz="1200" b="0" i="0" dirty="0" err="1" smtClean="0">
                <a:effectLst/>
                <a:cs typeface="Times New Roman" panose="02020603050405020304" pitchFamily="18" charset="0"/>
              </a:rPr>
              <a:t>George</a:t>
            </a:r>
            <a:r>
              <a:rPr lang="ru-RU" sz="1200" b="0" i="0" dirty="0" smtClean="0">
                <a:effectLst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 err="1" smtClean="0">
                <a:cs typeface="Times New Roman" panose="02020603050405020304" pitchFamily="18" charset="0"/>
              </a:rPr>
              <a:t>Kennan</a:t>
            </a:r>
            <a:r>
              <a:rPr lang="ru-RU" sz="1200" b="0" i="0" dirty="0" smtClean="0">
                <a:effectLst/>
                <a:cs typeface="Times New Roman" panose="02020603050405020304" pitchFamily="18" charset="0"/>
              </a:rPr>
              <a:t>) американский журналист</a:t>
            </a:r>
            <a:endParaRPr lang="ru-RU" sz="1200" b="0" i="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3095985"/>
            <a:ext cx="6431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Для России как одного из ключевых государств – участников войны она обернулась самыми трагическими последствиями.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697" y="4869160"/>
            <a:ext cx="8652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kern="0" dirty="0">
                <a:solidFill>
                  <a:prstClr val="black"/>
                </a:solidFill>
              </a:rPr>
              <a:t>Страна была ввергнута в хаос революции и гражданской войны. С приходом к власти большевиков, она оказалась в уникальной ситуации, капитулировав перед проигравшей войну Германией. </a:t>
            </a:r>
          </a:p>
        </p:txBody>
      </p:sp>
    </p:spTree>
    <p:extLst>
      <p:ext uri="{BB962C8B-B14F-4D97-AF65-F5344CB8AC3E}">
        <p14:creationId xmlns:p14="http://schemas.microsoft.com/office/powerpoint/2010/main" val="27548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89287" y="620688"/>
            <a:ext cx="5375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000" kern="0" dirty="0">
                <a:solidFill>
                  <a:schemeClr val="bg1"/>
                </a:solidFill>
              </a:rPr>
              <a:t>В последующий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период – война, которая в дореволюционной России получила название Второй Отечественной, была, по оценке Президента Российской Федерации </a:t>
            </a:r>
            <a:r>
              <a:rPr lang="ru-RU" sz="2000" dirty="0" err="1" smtClean="0">
                <a:solidFill>
                  <a:schemeClr val="bg1"/>
                </a:solidFill>
                <a:effectLst/>
              </a:rPr>
              <a:t>В.В.Путина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, «незаслуженно забыта, фактически по ряду политических, идеологических соображений вычеркнута из нашей исторической памяти и из истории».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2226" name="Picture 2" descr="http://im0-tub-ru.yandex.net/i?id=12325696-4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2" y="620688"/>
            <a:ext cx="31990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im4-tub-ru.yandex.net/i?id=49615679-0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7" y="2636911"/>
            <a:ext cx="3179960" cy="20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http://im5-tub-ru.yandex.net/i?id=49607414-2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7" y="4684095"/>
            <a:ext cx="3179960" cy="21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10991" y="3284984"/>
            <a:ext cx="53534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000" dirty="0" smtClean="0">
                <a:solidFill>
                  <a:schemeClr val="bg1"/>
                </a:solidFill>
                <a:effectLst/>
              </a:rPr>
              <a:t>Несправедливому забвению подвергся массовый героизм русских воинов, из которых около двух миллионов погибло на полях сражений и около четырех миллионов пострадало от ран. В стране не было установлено ни одного достойного общенационального памятника героям и жертвам Первой мировой войны.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431800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4.Ход войны в 1915-16 гг.</a:t>
            </a:r>
          </a:p>
        </p:txBody>
      </p:sp>
      <p:sp>
        <p:nvSpPr>
          <p:cNvPr id="3686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58888" y="3429000"/>
            <a:ext cx="7850187" cy="338455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Солдаты собирали винтовки убитых товарищей. Тем не менее сопротивление врагу нарастало и вскоре стали говорить, о «великом отступлении», т.к. немецкие потери достигли огромной цифры. Союзники помочь России отказались, и остановить наступление неприятеля удалось лишь к началу осени.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85938" y="1228725"/>
            <a:ext cx="1595437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prstClr val="black"/>
                </a:solidFill>
              </a:rPr>
              <a:t>Атака</a:t>
            </a:r>
          </a:p>
          <a:p>
            <a:pPr algn="ctr" eaLnBrk="1" hangingPunct="1"/>
            <a:r>
              <a:rPr lang="ru-RU" altLang="ru-RU">
                <a:solidFill>
                  <a:prstClr val="black"/>
                </a:solidFill>
              </a:rPr>
              <a:t>немецкой</a:t>
            </a:r>
          </a:p>
          <a:p>
            <a:pPr algn="ctr" eaLnBrk="1" hangingPunct="1"/>
            <a:r>
              <a:rPr lang="ru-RU" altLang="ru-RU">
                <a:solidFill>
                  <a:prstClr val="black"/>
                </a:solidFill>
              </a:rPr>
              <a:t>пехоты</a:t>
            </a:r>
          </a:p>
        </p:txBody>
      </p:sp>
      <p:pic>
        <p:nvPicPr>
          <p:cNvPr id="13317" name="Picture 7" descr="Рисунок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54038"/>
            <a:ext cx="4824412" cy="28098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3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431800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4.Ход войны в 1915-16 гг.</a:t>
            </a:r>
          </a:p>
        </p:txBody>
      </p:sp>
      <p:sp>
        <p:nvSpPr>
          <p:cNvPr id="3584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918075" y="476250"/>
            <a:ext cx="4191000" cy="633730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FFFF00"/>
                </a:solidFill>
              </a:rPr>
              <a:t>В 1916 г. Германия вновь нанесла удар по Франции Основные события развернулись под Верденом. Это сражение продолжа-лось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полгода.Франция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обратилась за помощью к России и по решению Генштаба ген. Брусилов начал наступление на Юго-Западном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Фронте.В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результате «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Брусиловс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-кого прорыва русская ар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мия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продвинулась на 340 км, и немцам пришлось спасать союзников, сняв ряд частей из-под Верде-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на.Но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успех Брусилова не был поддержан на других фронтах и он отступил.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92238" y="5775325"/>
            <a:ext cx="3395662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prstClr val="black"/>
                </a:solidFill>
              </a:rPr>
              <a:t>Брусиловский прорыв</a:t>
            </a:r>
          </a:p>
        </p:txBody>
      </p:sp>
      <p:pic>
        <p:nvPicPr>
          <p:cNvPr id="14341" name="Picture 8" descr="Рисунок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3452812" cy="42830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7" descr="брусилов"/>
          <p:cNvPicPr>
            <a:picLocks noChangeAspect="1" noChangeArrowheads="1"/>
          </p:cNvPicPr>
          <p:nvPr/>
        </p:nvPicPr>
        <p:blipFill>
          <a:blip r:embed="rId4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92150"/>
            <a:ext cx="1604963" cy="179863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14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2764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81" y="2343656"/>
            <a:ext cx="2047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93676"/>
            <a:ext cx="1924782" cy="225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88035" y="404664"/>
            <a:ext cx="57884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В настоящее время в России при активной поддержке руководства страны развернулось общественное движение за восстановление и увековечение исторической памяти о мужестве и самопожертвовании тех, кто участвовал и отдал жизнь за Отечество в этой войне.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2337583"/>
            <a:ext cx="6233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Создан Оргкомитет по подготовке к 100-летию её начала, принято принципиальное решение об установке в Москве на Поклонной горе памятника ее героям.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20317" y="4010288"/>
            <a:ext cx="63561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В работу на этом направлении активно включились российские Историческое и Военно-историческое общества, другие научные и общественные центры. Россия также намерена участвовать в международных мероприятиях, посвященных 100-летию Первой мировой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32216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6476" y="593822"/>
            <a:ext cx="6276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Россия не хотела этой войны и стремилась ее предотвратить. Вплоть до 1912 года наша дипломатия не теряла надежду сохранить добрые отношения с Германией. И только за полтора-два года до начала войны была сделана ставка на укрепление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784" y="2708920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Антанты в расчете на то, что это было бы действенным фактором сдерживания Берлина и Вены. Переломный момент наступил в конце 1913 года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2494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353694"/>
            <a:ext cx="8169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/>
            <a:r>
              <a:rPr lang="ru-RU" sz="2000" dirty="0">
                <a:solidFill>
                  <a:schemeClr val="bg1"/>
                </a:solidFill>
              </a:rPr>
              <a:t>в Петербурге окончательно пришли к выводу, что дальнейшие уступки германо-австрийскому блоку не только не помогут предотвратить конфликт, но, напротив, будут лишь поощрять его к более агрессивным действиям и ослаблять позиции России в рамках Антанты.</a:t>
            </a:r>
          </a:p>
        </p:txBody>
      </p:sp>
    </p:spTree>
    <p:extLst>
      <p:ext uri="{BB962C8B-B14F-4D97-AF65-F5344CB8AC3E}">
        <p14:creationId xmlns:p14="http://schemas.microsoft.com/office/powerpoint/2010/main" val="38515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dirty="0" smtClean="0">
                <a:solidFill>
                  <a:schemeClr val="bg1"/>
                </a:solidFill>
                <a:effectLst/>
              </a:rPr>
              <a:t>Тем не менее, в ходе кризиса, разразившегося вслед за выстрелами в Сараево, Россия вплоть до последних дней июля 1914 года предпринимала усилия, направленные на дипломатическое урегулирование конфликта между Веной и Белградом. </a:t>
            </a:r>
          </a:p>
          <a:p>
            <a:pPr indent="450850" algn="just"/>
            <a:r>
              <a:rPr lang="ru-RU" dirty="0" smtClean="0">
                <a:solidFill>
                  <a:schemeClr val="bg1"/>
                </a:solidFill>
                <a:effectLst/>
              </a:rPr>
              <a:t>Однако принятие в полном объеме австрийского ультиматума было неприемлемо для Петербурга, поскольку это фактически лишало бы Сербию ее суверенитета и вызвало бы протесты в общественном мнении самой России. К тому же Германия уже сделала свой выбор и активно поощряла агрессивные устремления Австро-Венгрии. </a:t>
            </a:r>
          </a:p>
          <a:p>
            <a:pPr indent="450850" algn="just"/>
            <a:r>
              <a:rPr lang="ru-RU" dirty="0" smtClean="0">
                <a:solidFill>
                  <a:schemeClr val="bg1"/>
                </a:solidFill>
                <a:effectLst/>
              </a:rPr>
              <a:t>Тем самым кризис в Европе принял фатальный характер: 1 августа Германия объявила войну России, а 3 августа – Франции. 4 августа в войну вступила Великобритания.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4824536" cy="21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924944"/>
            <a:ext cx="4096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Мы уходим на Запад, туда, где закатное солнце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Наши судьбы едины с судьбой необъятной страны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Мы вернёмся домой (если только, конечно, вернёмся)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Если только вернёмся мы с этой проклятой войны...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46531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Кто-то, вспомнив о близких, назад обернётся невольно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Кто-то с прошлым расстался, и смотрит с надеждой вперёд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Колыханье штыков, как стальные балтийские волны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И пока ещё полный состав батальонов и рот</a:t>
            </a:r>
          </a:p>
        </p:txBody>
      </p:sp>
    </p:spTree>
    <p:extLst>
      <p:ext uri="{BB962C8B-B14F-4D97-AF65-F5344CB8AC3E}">
        <p14:creationId xmlns:p14="http://schemas.microsoft.com/office/powerpoint/2010/main" val="13040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408" y="447391"/>
            <a:ext cx="398227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Нам бросают цветы. Нам твердят: «Да хранит вас Всевышний!»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Кружат головы марши и призрачной славы вино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Мы когда-нибудь вспомним об этом у стен Перемышля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Как о чём-то, что было не с нами и очень давно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То что целью казалось вчера — оказалось не целью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82001" y="3386899"/>
            <a:ext cx="5281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То что было серьёзно — сегодня уже не всерьёз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Грозы августа хлещут не ливнем с небес, а шрапнелью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По ветвям оголённым не в срок облетевших берёз</a:t>
            </a:r>
          </a:p>
          <a:p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И однажды настанет пора — мы разрушим святыни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Ибо зубы дракона посеяны, не семена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Мы вернёмся домой (если только вернёмся) другими</a:t>
            </a:r>
            <a:b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И не лаской — оскалом нас встретит другая страна...</a:t>
            </a:r>
            <a:endParaRPr lang="ru-RU" sz="160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51" y="447391"/>
            <a:ext cx="4521937" cy="25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3" y="2939900"/>
            <a:ext cx="2736304" cy="34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26876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1600" b="0" dirty="0" smtClean="0">
                <a:effectLst/>
              </a:rPr>
              <a:t>Пусть у каждого проснется гордость быть русским, пусть принадлежность к великому народу, сумевшему творить такие великие дела, наполнит его сердце светлым и теплым счастьем. </a:t>
            </a:r>
          </a:p>
          <a:p>
            <a:pPr indent="355600"/>
            <a:r>
              <a:rPr lang="ru-RU" sz="1600" b="0" dirty="0" smtClean="0">
                <a:effectLst/>
              </a:rPr>
              <a:t>Пусть, наконец, явится у него желание подняться до этих славных предков, проникнуться заветами их, и пойти по пути, указанному нам словами одного из великих иерархов наших: </a:t>
            </a:r>
          </a:p>
          <a:p>
            <a:pPr indent="355600" algn="ctr"/>
            <a:r>
              <a:rPr lang="ru-RU" sz="1600" i="1" dirty="0" smtClean="0">
                <a:effectLst/>
              </a:rPr>
              <a:t>«Они – на небесах,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Им слава не нужна: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К подобным нас делам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Должна вести она!..»</a:t>
            </a:r>
            <a:r>
              <a:rPr lang="ru-RU" sz="1600" dirty="0" smtClean="0">
                <a:effectLst/>
              </a:rPr>
              <a:t> </a:t>
            </a:r>
          </a:p>
          <a:p>
            <a:pPr indent="273050" algn="just"/>
            <a:r>
              <a:rPr lang="ru-RU" sz="1600" b="0" dirty="0" smtClean="0">
                <a:effectLst/>
              </a:rPr>
              <a:t>      Памяти павших на фронтах Великой войны посвящается!</a:t>
            </a:r>
          </a:p>
          <a:p>
            <a:pPr algn="just"/>
            <a:r>
              <a:rPr lang="ru-RU" sz="1600" b="0" dirty="0" smtClean="0">
                <a:effectLst/>
              </a:rPr>
              <a:t>Почти 100 лет назад в мировой истории произошло событие, перевернувшее все мироустройство, захватившее в водоворот боевых действий чуть ли не половину мира, приведшее к развалу могущественных империй и, как следствие, к волне революций – Великая война. В 1914 году Россия была вынуждена вступить в Первую мировую войну, в жестокое противостояние на нескольких театрах боевых действий. В войну ознаменованную применением химического оружия, первым масштабным применением танков и авиации, войну с огромным количеством человеческих жертв. Исход этой войны стал трагичным для России - революция, братоубийственная гражданская война, раскол страны, утрата веры и тысячелетней культуры, раскол всего общества на два непримиримых лагеря. </a:t>
            </a:r>
            <a:endParaRPr lang="ru-RU" sz="16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8680"/>
            <a:ext cx="5184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Классный час.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30785"/>
            <a:ext cx="996702" cy="1169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5-конечная звезда 5"/>
          <p:cNvSpPr/>
          <p:nvPr/>
        </p:nvSpPr>
        <p:spPr>
          <a:xfrm>
            <a:off x="215516" y="666274"/>
            <a:ext cx="648072" cy="6024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" y="6163362"/>
            <a:ext cx="7318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649" y="5949280"/>
            <a:ext cx="7318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542407"/>
            <a:ext cx="7318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4085" y="612917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</a:rPr>
              <a:t>В военном отношении Россия не была полностью готова к войне. Русская армия еще не завершила программу реорганизации, рассчитанную до 1917 года, однако с первых дней войны проявила исключительное мужество и самопожертвование.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1386907" cy="176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3" y="4148341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3704"/>
            <a:ext cx="2315716" cy="152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2" y="2459504"/>
            <a:ext cx="56166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</a:rPr>
              <a:t>В августе 1914 года Франция, столкнувшись с реальной угрозой падения Парижа, обратилась к России с просьбой как можно скорее начать наступление в Восточной Пруссии.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0054" y="4090720"/>
            <a:ext cx="58323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Российское командование не успело в полной мере подготовиться к проведению запланированной операции, но, верное союзническому долгу, пришло на помощь Франции. Платить за это пришлось дорогой ценой – разгромом армии генерала </a:t>
            </a:r>
            <a:r>
              <a:rPr lang="ru-RU" sz="2000" dirty="0" err="1">
                <a:solidFill>
                  <a:schemeClr val="bg1"/>
                </a:solidFill>
              </a:rPr>
              <a:t>А.В.Самсонова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7873" y="13648"/>
            <a:ext cx="5391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Петроградское небо мутилось дождем,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На войну уходил эшелон.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Без конца - взвод за взводом и штык за штыком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Наполнял за вагоном вагон.</a:t>
            </a:r>
            <a:endParaRPr lang="ru-RU" sz="2000" b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3404" y="2277064"/>
            <a:ext cx="4860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Нет, нам не было грустно, нам не было жаль,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Несмотря на дождливую даль.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Это - ясная, твердая, верная сталь,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И нужна ли ей наша печаль?</a:t>
            </a:r>
          </a:p>
          <a:p>
            <a:endParaRPr lang="ru-RU" sz="2000" b="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endParaRPr lang="ru-RU" sz="2000" b="0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Эта жалость - ее заглушает пожар,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Гром орудий и топот коней.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Грусть - ее застилает отравленный пар</a:t>
            </a:r>
            <a:b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С </a:t>
            </a:r>
            <a:r>
              <a:rPr lang="ru-RU" sz="2000" b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галицийских</a:t>
            </a:r>
            <a:r>
              <a:rPr lang="ru-RU" sz="2000" b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кровавых полей...</a:t>
            </a:r>
            <a:endParaRPr lang="ru-RU" sz="2000" b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31874" y="332656"/>
            <a:ext cx="57046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Однако </a:t>
            </a:r>
            <a:r>
              <a:rPr lang="ru-RU" sz="2000" dirty="0">
                <a:solidFill>
                  <a:schemeClr val="bg1"/>
                </a:solidFill>
              </a:rPr>
              <a:t>немцы были вынуждены перебросить с Запада на русский фронт два корпуса, и Париж был спасен. Красноречиво признание маршала </a:t>
            </a:r>
            <a:r>
              <a:rPr lang="ru-RU" sz="2000" dirty="0" err="1">
                <a:solidFill>
                  <a:schemeClr val="bg1"/>
                </a:solidFill>
              </a:rPr>
              <a:t>Фоша</a:t>
            </a:r>
            <a:r>
              <a:rPr lang="ru-RU" sz="2000" dirty="0">
                <a:solidFill>
                  <a:schemeClr val="bg1"/>
                </a:solidFill>
              </a:rPr>
              <a:t>: «Если Франция не была стерта с лица земли и Париж не был взят в первые же несколько месяцев, то это только благодаря жертвенному наступлению русских».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3" y="332656"/>
            <a:ext cx="295136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9" y="4293096"/>
            <a:ext cx="2842299" cy="2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363271" cy="188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189" y="2684163"/>
            <a:ext cx="5364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Действия России, таким образом, внесли крупный вклад в победу Антанты, так как германо-австрийский блок мог выиграть войну только на начальном этапе, в случае быстрой победы на Западном фронте. 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2487" y="4552385"/>
            <a:ext cx="5734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В дальнейшем, с переходом к затяжной позиционной войне, он был обречен на поражение из-за необходимости вести ее на два фронта и очевидного стратегического превосходства Антанты, особенно после вступления в войну США.</a:t>
            </a:r>
          </a:p>
        </p:txBody>
      </p:sp>
    </p:spTree>
    <p:extLst>
      <p:ext uri="{BB962C8B-B14F-4D97-AF65-F5344CB8AC3E}">
        <p14:creationId xmlns:p14="http://schemas.microsoft.com/office/powerpoint/2010/main" val="3109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97307" y="271992"/>
            <a:ext cx="63466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По просьбе французов на Западный фронт в 1916 году был направлен русский экспедиционный корпус в составе четырех бригад (около 40 тысяч солдат и офицеров), который принимал участие в боевых действиях на самых трудных участках и проявил исключительные отвагу и мужество.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103723"/>
            <a:ext cx="6105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 целом, русская армия достойно выполнила свой долг. Ею был выигран ряд крупных сражений в Галиции и Польше, осуществлен успешный «Брусиловский прорыв» и т.д.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247131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36138"/>
            <a:ext cx="2641100" cy="207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4" y="5042714"/>
            <a:ext cx="2424281" cy="149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31398" y="5110300"/>
            <a:ext cx="5878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Первой мировой войне активную патриотическую роль сыграла русская дипломатия. </a:t>
            </a:r>
          </a:p>
        </p:txBody>
      </p:sp>
    </p:spTree>
    <p:extLst>
      <p:ext uri="{BB962C8B-B14F-4D97-AF65-F5344CB8AC3E}">
        <p14:creationId xmlns:p14="http://schemas.microsoft.com/office/powerpoint/2010/main" val="33887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9380" y="3771439"/>
            <a:ext cx="5323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русской дипломатии стали соглашения 1915 года о будущем Константинополя и Черноморских проливов, хотя реализовать их так и не удалось.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0418" name="Picture 2" descr="http://im2-tub-ru.yandex.net/i?id=275758479-4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6565"/>
            <a:ext cx="3119084" cy="20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im0-tub-ru.yandex.net/i?id=122359068-6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57815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6466"/>
            <a:ext cx="3086878" cy="19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http://im7-tub-ru.yandex.net/i?id=302991704-0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21725"/>
            <a:ext cx="352839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2916" y="257815"/>
            <a:ext cx="6739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После начала военных действий ее деятельность сосредоточилась на укреплении союзнических отношений и поисках новых союзников Антанты,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274" y="1827475"/>
            <a:ext cx="5843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обеспечении международной изоляции держав Тройственного союза, разработке послевоенного мироустройства. Исполнением «исторических заветов» </a:t>
            </a:r>
          </a:p>
        </p:txBody>
      </p:sp>
    </p:spTree>
    <p:extLst>
      <p:ext uri="{BB962C8B-B14F-4D97-AF65-F5344CB8AC3E}">
        <p14:creationId xmlns:p14="http://schemas.microsoft.com/office/powerpoint/2010/main" val="37578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68301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1" y="4572446"/>
            <a:ext cx="2802155" cy="17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420887"/>
            <a:ext cx="1944216" cy="233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7" y="476672"/>
            <a:ext cx="5400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В условиях военного времени произошла существенная модернизация внешнеполитического ведомства России, расширение его функций, в том числе за счет обширной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2633455"/>
            <a:ext cx="6264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гуманитарной деятельности: активной помощи военнопленным и раненым, оказания поддержки российским подданным, оказавшимся на территории противника и т.д. Российские дипломаты проявляли личное мужество в чрезвычайных ситуациях, например,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7883" y="4753946"/>
            <a:ext cx="5091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в посольстве в Сербии во время австрийского наступления на Белград. Многие были мобилизованы в действующую армию и пали на полях сражений.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1989"/>
            <a:ext cx="4572000" cy="2626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Мировая первая война,</a:t>
            </a:r>
          </a:p>
          <a:p>
            <a:pPr>
              <a:spcAft>
                <a:spcPts val="1000"/>
              </a:spcAft>
            </a:pPr>
            <a:endParaRPr lang="ru-RU" sz="2000" dirty="0" smtClean="0">
              <a:solidFill>
                <a:prstClr val="white"/>
              </a:solidFill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Сколько жизней она унесла,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Сколько чёрных вестей раздала,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Сколько горя она принесла.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white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204864"/>
            <a:ext cx="40496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России сынов забрала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Православных и мусульман,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Сколько крови она пролила</a:t>
            </a:r>
            <a:endParaRPr lang="ru-RU" sz="2000" dirty="0">
              <a:solidFill>
                <a:prstClr val="white"/>
              </a:solidFill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Солдат из разных стран.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998341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«Дикая дивизия» Кавказа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  Германии «Железную» смела,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Николая второго  фраза: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«Никогда не забудет Россия».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60032" y="2977062"/>
            <a:ext cx="3812386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В разрывах бомб, штыками,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Кто, чем мог,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Сражалис</a:t>
            </a:r>
            <a:r>
              <a:rPr lang="ru-RU" sz="2000" dirty="0" err="1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я</a:t>
            </a: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 с врагами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Кто,  как  смог.</a:t>
            </a:r>
            <a:endParaRPr lang="ru-RU" sz="2000" dirty="0">
              <a:solidFill>
                <a:prstClr val="white"/>
              </a:solidFill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prstClr val="white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97152"/>
            <a:ext cx="36004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Мировая </a:t>
            </a: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первая война,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Россия отпор в ней  дала,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Испытала  все беды страна,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white"/>
                </a:solidFill>
                <a:ea typeface="Calibri"/>
                <a:cs typeface="Times New Roman" panose="02020603050405020304" pitchFamily="18" charset="0"/>
              </a:rPr>
              <a:t>Сквозь огонь и воду прошла.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459504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/>
              <a:t>Брусиловский прорыв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Решил итог войны,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Народный тот порыв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Забыть мы не должны.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4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9365" y="620688"/>
            <a:ext cx="6693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Мировое сообщество должно переосмыслить уроки Первой мировой войны не для сведения «исторических счетов» и деления ее участников на победителей и побежденных. Важно, чтобы историческая память об этой трагедии нацеливала на более активные поиски решения современных проблем безопасности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1790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8672"/>
            <a:ext cx="1359591" cy="208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41" y="4081338"/>
            <a:ext cx="1649806" cy="222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4086376"/>
            <a:ext cx="4898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применительно к евроатлантическому, евразийскому и азиатско-тихоокеанскому пространствам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634" y="2559680"/>
            <a:ext cx="6723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Главное – осознать, что в условиях глобальной турбулентности и растущей взаимозависимости государств и народов единственно надежной страховкой от возможных потрясений является соблюдение универсальных принципов равной и неделимой безопасности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1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5742" y="2851983"/>
            <a:ext cx="58303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400" b="0" dirty="0" smtClean="0">
                <a:effectLst/>
              </a:rPr>
              <a:t>100-летие Первой Мировой войны может стать первым шагом к воссоединению расколотого российского общества, возвращению к вере отцов и дедов, к обретению всем народом России долгожданной национальной идеи, осознанию величия своей Родины. Все это возможно, если всем миром сплотиться и отдать дань памяти героическим предкам.</a:t>
            </a:r>
            <a:endParaRPr lang="ru-RU" sz="1400" b="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60" y="2851983"/>
            <a:ext cx="2225296" cy="18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525742" y="5779915"/>
            <a:ext cx="733890" cy="76661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427984" y="5779916"/>
            <a:ext cx="858762" cy="8233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956376" y="5779916"/>
            <a:ext cx="841004" cy="766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249412" y="568421"/>
            <a:ext cx="727987" cy="8878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283968" y="568421"/>
            <a:ext cx="900521" cy="70875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43508" y="548681"/>
            <a:ext cx="764468" cy="5760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7761" y="1484784"/>
            <a:ext cx="7211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0" dirty="0">
                <a:solidFill>
                  <a:prstClr val="black"/>
                </a:solidFill>
              </a:rPr>
              <a:t>История этой катастрофической для России войны, в угоду идеологии воцарившейся в стране после Октябрьской революции, рассматривалась как исторический факт и то, как война империалистическая, а не война «За веру, Царя и Отечество».</a:t>
            </a:r>
          </a:p>
          <a:p>
            <a:pPr lvl="0" indent="355600" algn="just"/>
            <a:r>
              <a:rPr lang="ru-RU" sz="1400" b="0" dirty="0">
                <a:solidFill>
                  <a:prstClr val="black"/>
                </a:solidFill>
              </a:rPr>
              <a:t> И сейчас наша задача - возрождение и сохранение памяти о Великой войне, о ее героях, о патриотизме всего русского народа, о его моральных и духовных ценностях, и его истории.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2" y="4026893"/>
            <a:ext cx="2021210" cy="168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6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396875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1.Начало войны. </a:t>
            </a:r>
          </a:p>
        </p:txBody>
      </p:sp>
      <p:sp>
        <p:nvSpPr>
          <p:cNvPr id="921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476250"/>
            <a:ext cx="4140200" cy="638175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Противоречия между Антантой и 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Тройст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-венным Союзом при-вели к началу 1 миро вой войны.28 июня 1914 г в Сараево Гав-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риил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Принцип 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заст-релил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наследника 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ав-стрийского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престола Франца-Фердинанда.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Вскоре Австрия под да-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влением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Германии предъявила Сербии ультиматум.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47813" y="5734050"/>
            <a:ext cx="3159125" cy="89852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Мундир </a:t>
            </a:r>
          </a:p>
          <a:p>
            <a:pPr algn="ctr" eaLnBrk="1" hangingPunct="1"/>
            <a:r>
              <a:rPr lang="ru-RU" altLang="ru-RU"/>
              <a:t>Франца-Фердинанда</a:t>
            </a:r>
          </a:p>
        </p:txBody>
      </p:sp>
      <p:pic>
        <p:nvPicPr>
          <p:cNvPr id="5125" name="Picture 8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782638"/>
            <a:ext cx="3332162" cy="45910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396875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1.Начало войны. </a:t>
            </a:r>
          </a:p>
        </p:txBody>
      </p:sp>
      <p:sp>
        <p:nvSpPr>
          <p:cNvPr id="3174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58888" y="3500438"/>
            <a:ext cx="7885112" cy="3357562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FFFF00"/>
                </a:solidFill>
              </a:rPr>
              <a:t>28 июля началась австро-сербская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война.Николай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</a:t>
            </a:r>
            <a:r>
              <a:rPr lang="en-US" altLang="ru-RU" sz="2400" b="1" dirty="0" smtClean="0">
                <a:solidFill>
                  <a:srgbClr val="FFFF00"/>
                </a:solidFill>
              </a:rPr>
              <a:t>II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после долгих колебаний объявил всеобщую мобилизацию, и в ответ 1 августа Германия объявила войну России. В войну было вовлечено 38 государств с населением в 1,5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млрд.Все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они преследовали агрессивные цели, но основная ответственность легла,  на Германию, стремившуюся разгромить Францию и Россию и завладеть английскими и французскими колониями.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51063" y="1228725"/>
            <a:ext cx="1700212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Арест</a:t>
            </a:r>
          </a:p>
          <a:p>
            <a:pPr algn="ctr" eaLnBrk="1" hangingPunct="1"/>
            <a:r>
              <a:rPr lang="ru-RU" altLang="ru-RU"/>
              <a:t>Гавриила</a:t>
            </a:r>
          </a:p>
          <a:p>
            <a:pPr algn="ctr" eaLnBrk="1" hangingPunct="1"/>
            <a:r>
              <a:rPr lang="ru-RU" altLang="ru-RU"/>
              <a:t>Принципа</a:t>
            </a:r>
          </a:p>
        </p:txBody>
      </p:sp>
      <p:pic>
        <p:nvPicPr>
          <p:cNvPr id="6149" name="Picture 8" descr="Рисунок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6413"/>
            <a:ext cx="3671887" cy="292258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58888" y="3500438"/>
            <a:ext cx="7850187" cy="3313112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Начало войны вызвало в России взрыв патриотизма. В крупных городах прошли 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антигерманские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манифестации и погромы. Санкт-Петербург был переименован в Петроград. Уже в 1-е дни на мобилизационные пункты явились почти все военнообязанные. Женщины добровольно работали санитарками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65263" y="1341438"/>
            <a:ext cx="2819400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На Невском</a:t>
            </a:r>
          </a:p>
          <a:p>
            <a:pPr algn="ctr" eaLnBrk="1" hangingPunct="1"/>
            <a:r>
              <a:rPr lang="ru-RU" altLang="ru-RU"/>
              <a:t>после объявления </a:t>
            </a:r>
          </a:p>
          <a:p>
            <a:pPr algn="ctr" eaLnBrk="1" hangingPunct="1"/>
            <a:r>
              <a:rPr lang="ru-RU" altLang="ru-RU"/>
              <a:t>войны.</a:t>
            </a:r>
          </a:p>
        </p:txBody>
      </p:sp>
      <p:pic>
        <p:nvPicPr>
          <p:cNvPr id="7173" name="Picture 6" descr="Рисунок1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4176713" cy="291941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396875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2.Война и русское общество.</a:t>
            </a:r>
          </a:p>
        </p:txBody>
      </p:sp>
      <p:sp>
        <p:nvSpPr>
          <p:cNvPr id="32771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58888" y="3357563"/>
            <a:ext cx="7850187" cy="3455987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altLang="ru-RU" sz="2400" b="1" dirty="0" smtClean="0">
                <a:solidFill>
                  <a:srgbClr val="FFFF00"/>
                </a:solidFill>
              </a:rPr>
              <a:t>Дума приняла решение о поддержке правительства в войне, но среди левых единства не было. Часть от-носилась к патриотам, 2-я группа объявила себя па-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цифистами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, а большевики, считая войну 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империа-листической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, заняли пораженческую позицию, при-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зывая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повернуть штыки против правительств, на-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чавших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мировую бойню. Дума осудила их позицию. Большевистская фракция была лишена депутатской неприкосновенности и отдана под суд.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746250" y="1196975"/>
            <a:ext cx="2033588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Большевики</a:t>
            </a:r>
          </a:p>
          <a:p>
            <a:pPr algn="ctr" eaLnBrk="1" hangingPunct="1"/>
            <a:r>
              <a:rPr lang="ru-RU" altLang="ru-RU"/>
              <a:t>Депутаты</a:t>
            </a:r>
          </a:p>
          <a:p>
            <a:pPr algn="ctr" eaLnBrk="1" hangingPunct="1"/>
            <a:r>
              <a:rPr lang="en-US" altLang="ru-RU"/>
              <a:t>IV </a:t>
            </a:r>
            <a:r>
              <a:rPr lang="ru-RU" altLang="ru-RU"/>
              <a:t>Думы.</a:t>
            </a:r>
          </a:p>
        </p:txBody>
      </p:sp>
      <p:pic>
        <p:nvPicPr>
          <p:cNvPr id="8197" name="Picture 7" descr="Рисунок12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30225"/>
            <a:ext cx="4392613" cy="273843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360363"/>
          </a:xfrm>
          <a:gradFill rotWithShape="0">
            <a:gsLst>
              <a:gs pos="0">
                <a:srgbClr val="6699FF"/>
              </a:gs>
              <a:gs pos="50000">
                <a:srgbClr val="000000"/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3.Начало боевых действий.</a:t>
            </a:r>
          </a:p>
        </p:txBody>
      </p:sp>
      <p:sp>
        <p:nvSpPr>
          <p:cNvPr id="2765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331913" y="3213100"/>
            <a:ext cx="7777162" cy="360045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Немецкий план войны базировался на идее «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блицкрига».Немцы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развертывали свою армию  за 17 дней, а Россия -за 40. Поэтому Германия  хотела вначале разгромить Францию, а затем перебросить свои войска на Восток  и взять верх над Россией. Россия кон-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кретного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плана не имела. Верховным главнокомандующим стал дядя царя -  великий князь Николай Николаевич.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28775" y="1196975"/>
            <a:ext cx="1647825" cy="89852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Планы</a:t>
            </a:r>
          </a:p>
          <a:p>
            <a:pPr algn="ctr" eaLnBrk="1" hangingPunct="1"/>
            <a:r>
              <a:rPr lang="ru-RU" altLang="ru-RU"/>
              <a:t>Германии</a:t>
            </a:r>
          </a:p>
        </p:txBody>
      </p:sp>
      <p:pic>
        <p:nvPicPr>
          <p:cNvPr id="9221" name="Picture 7" descr="Рисунок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4025"/>
            <a:ext cx="4392612" cy="27209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331913" y="3213100"/>
            <a:ext cx="7777162" cy="360045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В августе 1914 немцы начали наступление на Западе. Обойдя линию укреплений на 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франко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-германской границе, они нанесли удар через  территорию Бельгии, и поставили Францию в тяжелое положение. На </a:t>
            </a:r>
            <a:r>
              <a:rPr lang="ru-RU" altLang="ru-RU" sz="2800" b="1" dirty="0" err="1" smtClean="0">
                <a:solidFill>
                  <a:srgbClr val="FFFF00"/>
                </a:solidFill>
              </a:rPr>
              <a:t>р.Марна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 началась тяжелая битва. Французы обратились к России за помощью, прося начать наступление на Восточном Фронте.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692275" y="1085850"/>
            <a:ext cx="2019300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Тела убитых</a:t>
            </a:r>
          </a:p>
          <a:p>
            <a:pPr algn="ctr" eaLnBrk="1" hangingPunct="1"/>
            <a:r>
              <a:rPr lang="ru-RU" altLang="ru-RU"/>
              <a:t>французов</a:t>
            </a:r>
          </a:p>
          <a:p>
            <a:pPr algn="ctr" eaLnBrk="1" hangingPunct="1"/>
            <a:r>
              <a:rPr lang="ru-RU" altLang="ru-RU"/>
              <a:t>на р.Марна.</a:t>
            </a:r>
          </a:p>
        </p:txBody>
      </p:sp>
      <p:pic>
        <p:nvPicPr>
          <p:cNvPr id="10245" name="Picture 8" descr="Рисунок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25450"/>
            <a:ext cx="4608512" cy="27590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550</TotalTime>
  <Words>1866</Words>
  <Application>Microsoft Office PowerPoint</Application>
  <PresentationFormat>Экран (4:3)</PresentationFormat>
  <Paragraphs>123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Поток</vt:lpstr>
      <vt:lpstr>Бумажная</vt:lpstr>
      <vt:lpstr>Трек</vt:lpstr>
      <vt:lpstr>3_Поток</vt:lpstr>
      <vt:lpstr>1_Поток</vt:lpstr>
      <vt:lpstr>1_Паркет</vt:lpstr>
      <vt:lpstr>2_Паркет</vt:lpstr>
      <vt:lpstr>3_Паркет</vt:lpstr>
      <vt:lpstr>Презентация PowerPoint</vt:lpstr>
      <vt:lpstr>Презентация PowerPoint</vt:lpstr>
      <vt:lpstr>Презентация PowerPoint</vt:lpstr>
      <vt:lpstr>1.Начало войны. </vt:lpstr>
      <vt:lpstr>1.Начало войны. </vt:lpstr>
      <vt:lpstr>Презентация PowerPoint</vt:lpstr>
      <vt:lpstr>2.Война и русское общество.</vt:lpstr>
      <vt:lpstr>3.Начало боевых действий.</vt:lpstr>
      <vt:lpstr>Презентация PowerPoint</vt:lpstr>
      <vt:lpstr>Презентация PowerPoint</vt:lpstr>
      <vt:lpstr>Презентация PowerPoint</vt:lpstr>
      <vt:lpstr>Презентация PowerPoint</vt:lpstr>
      <vt:lpstr>4.Ход войны в 1915-16 гг.</vt:lpstr>
      <vt:lpstr>4.Ход войны в 1915-16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46 ЮЗАО Москва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классный час"К 100летию Первой мировой войны"</dc:title>
  <dc:creator>ХасбулаеваА.П.</dc:creator>
  <cp:keywords>Классный час "К 100летию Первой мировой войны"</cp:keywords>
  <cp:lastModifiedBy>Азма</cp:lastModifiedBy>
  <cp:revision>92</cp:revision>
  <dcterms:created xsi:type="dcterms:W3CDTF">2000-07-12T11:32:57Z</dcterms:created>
  <dcterms:modified xsi:type="dcterms:W3CDTF">2014-02-27T08:44:36Z</dcterms:modified>
  <cp:category>Внеклассное мероприятие</cp:category>
</cp:coreProperties>
</file>