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6" r:id="rId6"/>
    <p:sldId id="257" r:id="rId7"/>
    <p:sldId id="262" r:id="rId8"/>
    <p:sldId id="263" r:id="rId9"/>
    <p:sldId id="264" r:id="rId10"/>
    <p:sldId id="265" r:id="rId11"/>
    <p:sldId id="267" r:id="rId12"/>
    <p:sldId id="268" r:id="rId13"/>
    <p:sldId id="276" r:id="rId14"/>
    <p:sldId id="272" r:id="rId15"/>
    <p:sldId id="277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A045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0CFC-0002-4BB5-98C8-3558A2CEE3C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216A-4584-4BD6-BE30-8E050066B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35696" y="260647"/>
          <a:ext cx="7128792" cy="6525357"/>
        </p:xfrm>
        <a:graphic>
          <a:graphicData uri="http://schemas.openxmlformats.org/drawingml/2006/table">
            <a:tbl>
              <a:tblPr/>
              <a:tblGrid>
                <a:gridCol w="4697426"/>
                <a:gridCol w="2431366"/>
              </a:tblGrid>
              <a:tr h="1933912">
                <a:tc>
                  <a:txBody>
                    <a:bodyPr/>
                    <a:lstStyle/>
                    <a:p>
                      <a:r>
                        <a:rPr lang="ru-RU" sz="3600" b="1" i="1" dirty="0">
                          <a:solidFill>
                            <a:srgbClr val="FF33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Солнышко – настроение радостное, </a:t>
                      </a:r>
                      <a:r>
                        <a:rPr lang="ru-RU" sz="3600" b="1" i="1" dirty="0" smtClean="0">
                          <a:solidFill>
                            <a:srgbClr val="FF33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хорошее</a:t>
                      </a:r>
                    </a:p>
                    <a:p>
                      <a:endParaRPr lang="ru-RU" sz="3600" b="1" i="1" dirty="0">
                        <a:solidFill>
                          <a:srgbClr val="FF33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rgbClr val="FF3300"/>
                        </a:solidFill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237">
                <a:tc>
                  <a:txBody>
                    <a:bodyPr/>
                    <a:lstStyle/>
                    <a:p>
                      <a:r>
                        <a:rPr lang="ru-RU" sz="3600" b="1" i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Ёлочка – мне </a:t>
                      </a:r>
                      <a:r>
                        <a:rPr lang="ru-RU" sz="36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безразлично</a:t>
                      </a:r>
                    </a:p>
                    <a:p>
                      <a:endParaRPr lang="ru-RU" sz="3600" b="1" i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3600" b="1" i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237">
                <a:tc>
                  <a:txBody>
                    <a:bodyPr/>
                    <a:lstStyle/>
                    <a:p>
                      <a:r>
                        <a:rPr lang="ru-RU" sz="3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Тучка – настроение плохое, мне </a:t>
                      </a:r>
                      <a:r>
                        <a:rPr lang="ru-RU" sz="3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грустно</a:t>
                      </a:r>
                    </a:p>
                    <a:p>
                      <a:endParaRPr lang="ru-RU" sz="36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Рисунок 10" descr="1230240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32656"/>
            <a:ext cx="2143836" cy="2059581"/>
          </a:xfrm>
          <a:prstGeom prst="rect">
            <a:avLst/>
          </a:prstGeom>
        </p:spPr>
      </p:pic>
      <p:pic>
        <p:nvPicPr>
          <p:cNvPr id="12" name="Рисунок 11" descr="hello_html_37ea8ed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492896"/>
            <a:ext cx="1872208" cy="2159075"/>
          </a:xfrm>
          <a:prstGeom prst="rect">
            <a:avLst/>
          </a:prstGeom>
        </p:spPr>
      </p:pic>
      <p:pic>
        <p:nvPicPr>
          <p:cNvPr id="13" name="Рисунок 12" descr="tuchk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4797152"/>
            <a:ext cx="2256251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80025" y="0"/>
            <a:ext cx="8663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 диссоциации веществ с ионной связью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9792" y="5805264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Уравнение диссоциации хлорида натрия: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⇄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ru-RU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cd-apps.drofa.ru/chemistry_8_fragment/images/r127_.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632848" cy="5104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70485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Степень электролитической диссоциации   -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36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диссоциированных</a:t>
            </a: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молекул </a:t>
            </a: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 общему числу молекул, находящихся в растворе.</a:t>
            </a:r>
            <a:r>
              <a:rPr lang="el-GR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627784" y="4005064"/>
            <a:ext cx="44644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α=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6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6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ShapeType="1"/>
          </p:cNvSpPr>
          <p:nvPr/>
        </p:nvSpPr>
        <p:spPr bwMode="auto">
          <a:xfrm flipH="1">
            <a:off x="2771800" y="1628800"/>
            <a:ext cx="648072" cy="1080120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w="lg" len="lg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5" name="AutoShape 1"/>
          <p:cNvSpPr>
            <a:spLocks noChangeShapeType="1"/>
          </p:cNvSpPr>
          <p:nvPr/>
        </p:nvSpPr>
        <p:spPr bwMode="auto">
          <a:xfrm>
            <a:off x="5508104" y="1628800"/>
            <a:ext cx="792088" cy="11521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71600" y="548680"/>
            <a:ext cx="792479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Классификация электролитов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степени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электролитической диссоциации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560" y="2204864"/>
            <a:ext cx="853244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Сильные электролиты             Слабые электролиты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●все соли                                    ●слабые кислоты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●сильные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кислоты                   ●водный раствор                           ●щелочи                                      аммиака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36912"/>
            <a:ext cx="8229600" cy="1143000"/>
          </a:xfrm>
        </p:spPr>
        <p:txBody>
          <a:bodyPr>
            <a:noAutofit/>
          </a:bodyPr>
          <a:lstStyle/>
          <a:p>
            <a:pPr lvl="0"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Положения ТЭД: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Электролиты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растворах и расплавах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диссоциируют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ионы.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Диссоциация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обратимый процесс.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Растворы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электролитов характеризуются степенью электролитической диссоциации.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При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пропускании через раствор или расплав электролита электрического тока к катоду (-) движутся положительные ионы (катионы), а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аноду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(+) – отрицательные ионы (анионы).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5.Атомы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ионы одного и того же элемента отличаются строением и свойствами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уравнения диссоциации для веществ, являющихся сильными электролитами.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В1. </a:t>
            </a:r>
            <a:r>
              <a:rPr lang="en-US" dirty="0" err="1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AgN</a:t>
            </a:r>
            <a:r>
              <a:rPr lang="ru-RU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HBr</a:t>
            </a:r>
            <a:r>
              <a:rPr lang="ru-RU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ru-RU" baseline="-25000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HI,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PbBr</a:t>
            </a:r>
            <a:r>
              <a:rPr lang="en-US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348880"/>
            <a:ext cx="8229600" cy="121500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В1.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AgN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="1" baseline="-25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⇄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Ag</a:t>
            </a:r>
            <a:r>
              <a:rPr lang="ru-RU" b="1" baseline="30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="1" baseline="-25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baseline="30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HBr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⇄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="1" baseline="30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ru-RU" b="1" baseline="30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⇄ H</a:t>
            </a:r>
            <a:r>
              <a:rPr lang="ru-RU" b="1" baseline="30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baseline="30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996952"/>
            <a:ext cx="7272808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3 - параграф 35, выучить конспект в тетради.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На 4 -  параграф 35, выучить конспект в тетради, используя таблицу растворимости, составить уравнения диссоциации для 5 любых веществ – электролитов.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5 -  параграф 35, выучить конспект в тетради, используя таблицу растворимости, составить уравнения диссоциации для 5 любых веществ – электролитов,  подготовить сообщение о В.А.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Кистяковском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И.А.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Каблукове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или С. Аррениусе.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79712" y="908720"/>
          <a:ext cx="6480720" cy="4770120"/>
        </p:xfrm>
        <a:graphic>
          <a:graphicData uri="http://schemas.openxmlformats.org/drawingml/2006/table">
            <a:tbl>
              <a:tblPr/>
              <a:tblGrid>
                <a:gridCol w="5022130"/>
                <a:gridCol w="1458590"/>
              </a:tblGrid>
              <a:tr h="61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Знания/ умения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Да/ нет (+, –)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Я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знаю: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Какой процесс называют электролитической диссоциацией.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Механизм электролитической диссоциации.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Я умею: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Определять электролиты по таблице растворимости.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Составлять уравнения электролитической диссоциации.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8800" b="1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br>
              <a:rPr lang="ru-RU" sz="8800" b="1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УРОК!</a:t>
            </a:r>
            <a:endParaRPr lang="ru-RU" sz="8800" b="1" dirty="0">
              <a:solidFill>
                <a:srgbClr val="3A045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80928"/>
            <a:ext cx="7380312" cy="1143000"/>
          </a:xfrm>
        </p:spPr>
        <p:txBody>
          <a:bodyPr>
            <a:noAutofit/>
          </a:bodyPr>
          <a:lstStyle/>
          <a:p>
            <a:pPr algn="l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Однородная система, состоящая из частиц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растворѐнного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вещества, растворителя и продуктов их взаимодействия: А) сплав; Б) раствор; В) сложное вещество.</a:t>
            </a:r>
            <a:b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Растворимость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твѐрдых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веществ в воде с повышением температуры: А) увеличивается; Б) уменьшается; В) не изменяется.  </a:t>
            </a:r>
            <a:b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Раствор, в котором при данной температуре вещество больше не растворяется: А) перенасыщенный; Б) ненасыщенный; В) насыщенный. </a:t>
            </a:r>
            <a:b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Медный купорос имеет формулу: А) CaSO</a:t>
            </a:r>
            <a:r>
              <a:rPr lang="ru-RU" sz="1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2H</a:t>
            </a:r>
            <a:r>
              <a:rPr lang="ru-RU" sz="1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O; Б) Na</a:t>
            </a:r>
            <a:r>
              <a:rPr lang="ru-RU" sz="1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1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10H</a:t>
            </a:r>
            <a:r>
              <a:rPr lang="ru-RU" sz="1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O; В) CuSO</a:t>
            </a:r>
            <a:r>
              <a:rPr lang="ru-RU" sz="1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 5H</a:t>
            </a:r>
            <a:r>
              <a:rPr lang="ru-RU" sz="1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O.  </a:t>
            </a:r>
            <a:b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Вещества, которые хорошо растворяются в воде: А) Хлорид калия Б) Сульфат бария В) Нитрат серебра Г) Серная кислота Д)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железа (III)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 2.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Соединения, образующиеся при взаимодействии веществ с водой: А) гидраты; Б) растворы; В) сложные вещества. </a:t>
            </a:r>
            <a:b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 Растворимость газообразных веществ в воде с повышением температуры: А) увеличивается; Б) уменьшается; В) не изменяется. </a:t>
            </a:r>
            <a:b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 Раствор, в котором при данной температуре вещество продолжает растворяться: А) перенасыщенный; Б) ненасыщенный; В) насыщенный. </a:t>
            </a:r>
            <a:b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Поваренная соль </a:t>
            </a: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имеет формулу: А) 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CaSO</a:t>
            </a:r>
            <a:r>
              <a:rPr lang="ru-RU" sz="16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6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NaC</a:t>
            </a:r>
            <a:r>
              <a:rPr lang="en-US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ru-RU" sz="16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5. Вещества, которые хорошо растворяются в воде: А) Хлорид железа (III) Б) Сульфат натрия В) Хлорид серебра Г) Кремниевая кислота Д) </a:t>
            </a:r>
            <a:r>
              <a:rPr lang="ru-RU" sz="1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бария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36912"/>
            <a:ext cx="280831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 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Б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А, В, Г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96" y="1268760"/>
            <a:ext cx="265168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 2.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А </a:t>
            </a:r>
          </a:p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 Б </a:t>
            </a:r>
          </a:p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 Б </a:t>
            </a:r>
          </a:p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 Б </a:t>
            </a:r>
          </a:p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5. А, Б, Д</a:t>
            </a:r>
            <a:b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0"/>
            <a:ext cx="411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Ответы к тесту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924944"/>
            <a:ext cx="7365504" cy="11430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 конце XIX века шведский химик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Сванте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Аррениус проводил исследование различных растворов по отношению к электрическому току. В ходе эксперимента он выяснил, что кислоты, основания и соли, растворимые в воде, проводят электрический ток. Эти вещества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ученый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назвал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электролитами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Причиной электропроводности растворов электролитов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Сванте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Аррениус считал процесс электролитической диссоциации.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Как вы думаете, 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мы будем говорить на уроке?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503040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Электролитическая диссоциация</a:t>
            </a:r>
            <a:endParaRPr lang="ru-RU" sz="6600" dirty="0">
              <a:solidFill>
                <a:srgbClr val="3A045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160" y="2276872"/>
            <a:ext cx="756084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урока: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Изучить понятия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электролиты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неэлектролиты.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Рассмотреть механизм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электролититической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диссоциации веществ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80928"/>
            <a:ext cx="7581528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Вещества, растворы которых проводят электрический ток, называются электролитами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Вещества, растворы которых не проводят электрический ток, называются </a:t>
            </a:r>
            <a:r>
              <a:rPr lang="ru-RU" b="1" i="1" dirty="0" err="1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неэлектролитами</a:t>
            </a:r>
            <a:r>
              <a:rPr lang="ru-RU" b="1" i="1" dirty="0">
                <a:solidFill>
                  <a:srgbClr val="3A045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08920"/>
            <a:ext cx="3744416" cy="1143000"/>
          </a:xfrm>
        </p:spPr>
        <p:txBody>
          <a:bodyPr>
            <a:noAutofit/>
          </a:bodyPr>
          <a:lstStyle/>
          <a:p>
            <a:pPr marL="0" indent="0" algn="l">
              <a:defRPr/>
            </a:pP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Электролитическая диссоциация </a:t>
            </a: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процесс распада молекул электролита на ионы в растворе или расплаве.</a:t>
            </a:r>
            <a:b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1887 г.  </a:t>
            </a: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Сванте</a:t>
            </a: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Аррениус – </a:t>
            </a:r>
            <a:b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Теория электролитической диссоциации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836712"/>
            <a:ext cx="298967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715000" y="4876800"/>
            <a:ext cx="3352800" cy="1077218"/>
          </a:xfrm>
          <a:prstGeom prst="rect">
            <a:avLst/>
          </a:prstGeom>
          <a:solidFill>
            <a:srgbClr val="FFCC99"/>
          </a:solidFill>
          <a:ln w="57150" cmpd="thickThin">
            <a:solidFill>
              <a:srgbClr val="99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00FF"/>
                </a:solidFill>
                <a:latin typeface="Tahoma" pitchFamily="34" charset="0"/>
              </a:rPr>
              <a:t>С. А. Аррениус (1859-1927)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- хороший </a:t>
            </a:r>
            <a:r>
              <a:rPr lang="ru-RU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растворитель, </a:t>
            </a:r>
            <a:br>
              <a:rPr lang="ru-RU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т.к. молекулы воды </a:t>
            </a:r>
            <a:r>
              <a:rPr lang="ru-RU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полярны</a:t>
            </a:r>
            <a:r>
              <a:rPr lang="ru-RU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95736" y="2636912"/>
            <a:ext cx="529553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+         -</a:t>
            </a:r>
            <a:endParaRPr lang="ru-RU" sz="5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1556792"/>
            <a:ext cx="1707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H</a:t>
            </a:r>
            <a:r>
              <a:rPr lang="en-US" sz="6000" b="1" baseline="-25000" dirty="0" smtClean="0">
                <a:solidFill>
                  <a:srgbClr val="FF0000"/>
                </a:solidFill>
              </a:rPr>
              <a:t>2</a:t>
            </a:r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4581128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Диполь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4572570" y="422051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239</Words>
  <Application>Microsoft Office PowerPoint</Application>
  <PresentationFormat>Экран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ТЕСТ  Вариант 1.  1. Однородная система, состоящая из частиц растворѐнного вещества, растворителя и продуктов их взаимодействия: А) сплав; Б) раствор; В) сложное вещество.  2. Растворимость твѐрдых веществ в воде с повышением температуры: А) увеличивается; Б) уменьшается; В) не изменяется.   3. Раствор, в котором при данной температуре вещество больше не растворяется: А) перенасыщенный; Б) ненасыщенный; В) насыщенный.  4. Медный купорос имеет формулу: А) CaSO4 · 2H2O; Б) Na2SO4 · 10H2O; В) CuSO4 · 5H2O.   5. Вещества, которые хорошо растворяются в воде: А) Хлорид калия Б) Сульфат бария В) Нитрат серебра Г) Серная кислота Д) Гидроксид железа (III)  Вариант 2.  1. Соединения, образующиеся при взаимодействии веществ с водой: А) гидраты; Б) растворы; В) сложные вещества.  2. Растворимость газообразных веществ в воде с повышением температуры: А) увеличивается; Б) уменьшается; В) не изменяется.  3. Раствор, в котором при данной температуре вещество продолжает растворяться: А) перенасыщенный; Б) ненасыщенный; В) насыщенный.  4. Поваренная соль имеет формулу: А) CaSO4; Б) NaCl; В) CuSO4. 5. Вещества, которые хорошо растворяются в воде: А) Хлорид железа (III) Б) Сульфат натрия В) Хлорид серебра Г) Кремниевая кислота Д) Гидроксид бария</vt:lpstr>
      <vt:lpstr> Вариант 1.  1. Б  2. А  3. В  4. В  5. А, В, Г </vt:lpstr>
      <vt:lpstr>В конце XIX века шведский химик Сванте Аррениус проводил исследование различных растворов по отношению к электрическому току. В ходе эксперимента он выяснил, что кислоты, основания и соли, растворимые в воде, проводят электрический ток. Эти вещества ученый назвал электролитами. Причиной электропроводности растворов электролитов Сванте Аррениус считал процесс электролитической диссоциации.  Как вы думаете, о чем мы будем говорить на уроке? </vt:lpstr>
      <vt:lpstr>Электролитическая диссоциация</vt:lpstr>
      <vt:lpstr>Цель урока:  1. Изучить понятия  электролиты и неэлектролиты.  2. Рассмотреть механизм электролититической диссоциации веществ </vt:lpstr>
      <vt:lpstr>Вещества, растворы которых проводят электрический ток, называются электролитами.  Вещества, растворы которых не проводят электрический ток, называются неэлектролитами. </vt:lpstr>
      <vt:lpstr>Электролитическая диссоциация - процесс распада молекул электролита на ионы в растворе или расплаве.  1887 г.  - Сванте Аррениус –  Теория электролитической диссоциации</vt:lpstr>
      <vt:lpstr> Вода - хороший растворитель,  т.к. молекулы воды полярны. </vt:lpstr>
      <vt:lpstr>Схема диссоциации веществ с ионной связью</vt:lpstr>
      <vt:lpstr>Степень электролитической диссоциации   - это отношение числа диссоциированных  молекул к общему числу молекул, находящихся в растворе.  </vt:lpstr>
      <vt:lpstr>Слайд 12</vt:lpstr>
      <vt:lpstr>Положения ТЭД: 1. Электролиты в растворах и расплавах диссоциируют на ионы. 2. Диссоциация – обратимый процесс. 3. Растворы электролитов характеризуются степенью электролитической диссоциации. 4. При пропускании через раствор или расплав электролита электрического тока к катоду (-) движутся положительные ионы (катионы), а к  аноду (+) – отрицательные ионы (анионы). 5.Атомы и ионы одного и того же элемента отличаются строением и свойствами.</vt:lpstr>
      <vt:lpstr>Составьте уравнения диссоциации для веществ, являющихся сильными электролитами.   В1. AgNO3, HBr, Fe(OH)2   В2. HI, PbBr2, H2SiO3   </vt:lpstr>
      <vt:lpstr>В1. AgNO3 ⇄ Ag+ + NO3-         HBr ⇄ H+ + Br-   В2. HI ⇄ H+ + I-  </vt:lpstr>
      <vt:lpstr>Домашнее задание :   На 3 - параграф 35, выучить конспект в тетради.  На 4 -  параграф 35, выучить конспект в тетради, используя таблицу растворимости, составить уравнения диссоциации для 5 любых веществ – электролитов. На 5 -  параграф 35, выучить конспект в тетради, используя таблицу растворимости, составить уравнения диссоциации для 5 любых веществ – электролитов,  подготовить сообщение о В.А. Кистяковском, И.А. Каблукове, или С. Аррениусе. </vt:lpstr>
      <vt:lpstr>Рефлексия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Электролитическая диссоциация</dc:title>
  <dc:creator>201</dc:creator>
  <cp:lastModifiedBy>201</cp:lastModifiedBy>
  <cp:revision>56</cp:revision>
  <dcterms:created xsi:type="dcterms:W3CDTF">2016-02-28T12:39:45Z</dcterms:created>
  <dcterms:modified xsi:type="dcterms:W3CDTF">2016-03-10T18:45:29Z</dcterms:modified>
</cp:coreProperties>
</file>