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24" r:id="rId1"/>
  </p:sldMasterIdLst>
  <p:notesMasterIdLst>
    <p:notesMasterId r:id="rId31"/>
  </p:notesMasterIdLst>
  <p:sldIdLst>
    <p:sldId id="256" r:id="rId2"/>
    <p:sldId id="293" r:id="rId3"/>
    <p:sldId id="281" r:id="rId4"/>
    <p:sldId id="262" r:id="rId5"/>
    <p:sldId id="261" r:id="rId6"/>
    <p:sldId id="257" r:id="rId7"/>
    <p:sldId id="291" r:id="rId8"/>
    <p:sldId id="286" r:id="rId9"/>
    <p:sldId id="263" r:id="rId10"/>
    <p:sldId id="267" r:id="rId11"/>
    <p:sldId id="279" r:id="rId12"/>
    <p:sldId id="272" r:id="rId13"/>
    <p:sldId id="275" r:id="rId14"/>
    <p:sldId id="266" r:id="rId15"/>
    <p:sldId id="271" r:id="rId16"/>
    <p:sldId id="264" r:id="rId17"/>
    <p:sldId id="269" r:id="rId18"/>
    <p:sldId id="265" r:id="rId19"/>
    <p:sldId id="260" r:id="rId20"/>
    <p:sldId id="277" r:id="rId21"/>
    <p:sldId id="296" r:id="rId22"/>
    <p:sldId id="280" r:id="rId23"/>
    <p:sldId id="258" r:id="rId24"/>
    <p:sldId id="270" r:id="rId25"/>
    <p:sldId id="287" r:id="rId26"/>
    <p:sldId id="288" r:id="rId27"/>
    <p:sldId id="289" r:id="rId28"/>
    <p:sldId id="290" r:id="rId29"/>
    <p:sldId id="292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</p:showPr>
  <p:clrMru>
    <a:srgbClr val="000099"/>
    <a:srgbClr val="800080"/>
    <a:srgbClr val="8A0000"/>
    <a:srgbClr val="CDCDD1"/>
    <a:srgbClr val="1D9917"/>
    <a:srgbClr val="F4B70C"/>
    <a:srgbClr val="D8992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60" autoAdjust="0"/>
    <p:restoredTop sz="94595" autoAdjust="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83B207-2406-4451-BB91-B3560BDE359A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AADBE9-00B3-4AE0-8818-25704425262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ADBE9-00B3-4AE0-8818-25704425262D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 Unicode MS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Unicode MS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Unicode MS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Unicode MS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Unicode MS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itchFamily="34" charset="-128"/>
              </a:defRPr>
            </a:lvl9pPr>
          </a:lstStyle>
          <a:p>
            <a:pPr eaLnBrk="1" hangingPunct="1"/>
            <a:fld id="{CB9546CD-9774-4464-9C0A-2EC41A0FE08A}" type="slidenum">
              <a:rPr lang="ru-RU">
                <a:latin typeface="Arial" charset="0"/>
              </a:rPr>
              <a:pPr eaLnBrk="1" hangingPunct="1"/>
              <a:t>20</a:t>
            </a:fld>
            <a:endParaRPr lang="ru-RU" dirty="0">
              <a:latin typeface="Arial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dirty="0" smtClean="0">
                <a:latin typeface="Arial" charset="0"/>
              </a:rPr>
              <a:t>Научи щенка читать  слоги.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ADBE9-00B3-4AE0-8818-25704425262D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07.12.2015</a:t>
            </a: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МАЛЬЦЕВА ОКСАНА ВЛАДИМИРОВНА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07.12.2015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МАЛЬЦЕВА ОКСАНА ВЛАДИМИРОВНА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07.12.2015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МАЛЬЦЕВА ОКСАНА ВЛАДИМИРОВНА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07.12.2015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МАЛЬЦЕВА ОКСАНА ВЛАДИМИРОВНА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07.12.2015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МАЛЬЦЕВА ОКСАНА ВЛАДИМИРОВНА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07.12.2015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МАЛЬЦЕВА ОКСАНА ВЛАДИМИРОВНА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07.12.2015</a:t>
            </a: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МАЛЬЦЕВА ОКСАНА ВЛАДИМИРОВНА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07.12.2015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МАЛЬЦЕВА ОКСАНА ВЛАДИМИРОВНА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07.12.2015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МАЛЬЦЕВА ОКСАНА ВЛАДИМИРОВНА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07.12.2015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МАЛЬЦЕВА ОКСАНА ВЛАДИМИРОВНА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07.12.2015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МАЛЬЦЕВА ОКСАНА ВЛАДИМИРОВНА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r>
              <a:rPr lang="ru-RU" smtClean="0"/>
              <a:t>07.12.2015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r>
              <a:rPr lang="ru-RU" smtClean="0"/>
              <a:t>МАЛЬЦЕВА ОКСАНА ВЛАДИМИРОВНА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hf sldNum="0" hdr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edlib.ru/Books/6/0201/6_0201-1.shtml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hyperlink" Target="http://www.pedlib.ru/Books/6/0201/6_0201-1.shtml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10" Type="http://schemas.openxmlformats.org/officeDocument/2006/relationships/image" Target="../media/image29.png"/><Relationship Id="rId4" Type="http://schemas.openxmlformats.org/officeDocument/2006/relationships/image" Target="../media/image23.jpeg"/><Relationship Id="rId9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Relationship Id="rId9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http://www.maaam.ru/upload/blogs/dd7c43ff87a7f9d6cf496b4814b91fde.jpg.jpg" TargetMode="External"/><Relationship Id="rId7" Type="http://schemas.openxmlformats.org/officeDocument/2006/relationships/image" Target="../media/image50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7.xml.rels><?xml version="1.0" encoding="UTF-8" standalone="yes"?>
<Relationships xmlns="http://schemas.openxmlformats.org/package/2006/relationships"><Relationship Id="rId55" Type="http://schemas.openxmlformats.org/officeDocument/2006/relationships/image" Target="../media/image54.png"/><Relationship Id="rId50" Type="http://schemas.microsoft.com/office/2007/relationships/hdphoto" Target="NULL"/><Relationship Id="rId2" Type="http://schemas.openxmlformats.org/officeDocument/2006/relationships/image" Target="../media/image52.jpeg"/><Relationship Id="rId54" Type="http://schemas.microsoft.com/office/2007/relationships/hdphoto" Target="NULL"/><Relationship Id="rId1" Type="http://schemas.openxmlformats.org/officeDocument/2006/relationships/slideLayout" Target="../slideLayouts/slideLayout7.xml"/><Relationship Id="rId53" Type="http://schemas.openxmlformats.org/officeDocument/2006/relationships/image" Target="../media/image53.png"/><Relationship Id="rId58" Type="http://schemas.openxmlformats.org/officeDocument/2006/relationships/image" Target="../media/image56.jpeg"/><Relationship Id="rId57" Type="http://schemas.openxmlformats.org/officeDocument/2006/relationships/image" Target="../media/image55.jpeg"/><Relationship Id="rId52" Type="http://schemas.microsoft.com/office/2007/relationships/hdphoto" Target="NULL"/><Relationship Id="rId56" Type="http://schemas.microsoft.com/office/2007/relationships/hdphoto" Target="NUL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jpeg"/><Relationship Id="rId7" Type="http://schemas.openxmlformats.org/officeDocument/2006/relationships/image" Target="../media/image62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image" Target="../media/image60.jpeg"/><Relationship Id="rId10" Type="http://schemas.openxmlformats.org/officeDocument/2006/relationships/image" Target="../media/image65.png"/><Relationship Id="rId4" Type="http://schemas.openxmlformats.org/officeDocument/2006/relationships/image" Target="../media/image59.png"/><Relationship Id="rId9" Type="http://schemas.openxmlformats.org/officeDocument/2006/relationships/image" Target="../media/image6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itmir.co/a/?id=67072" TargetMode="External"/><Relationship Id="rId2" Type="http://schemas.openxmlformats.org/officeDocument/2006/relationships/hyperlink" Target="http://www.pedlib.ru/Books/6/0201/6_0201-1.shtml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edlib.ru/Books/6/0201/6_0201-1.shtml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500174"/>
            <a:ext cx="8715436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dirty="0" smtClean="0">
                <a:solidFill>
                  <a:srgbClr val="C00000"/>
                </a:solidFill>
                <a:latin typeface="Monotype Corsiva" pitchFamily="66" charset="0"/>
              </a:rPr>
              <a:t>Игры  и </a:t>
            </a:r>
          </a:p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</a:rPr>
              <a:t>упражнения в картинках для автоматизации звука </a:t>
            </a:r>
            <a:r>
              <a:rPr lang="ru-RU" sz="6000" b="1" i="1" dirty="0" smtClean="0">
                <a:solidFill>
                  <a:srgbClr val="C00000"/>
                </a:solidFill>
                <a:latin typeface="Monotype Corsiva" pitchFamily="66" charset="0"/>
              </a:rPr>
              <a:t>«Р»</a:t>
            </a:r>
            <a:endParaRPr lang="ru-RU" sz="6000" b="1" i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1434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643042" y="428604"/>
            <a:ext cx="628654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МУНИЦИПАЛЬНОЕ БЮДЖЕТНОЕ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ОБЩЕОБРАЗОВАТЕЛЬНОЕ УЧРЕЖДЕНИЕ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НАЧАЛЬНАЯ ШКОЛА № 37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00298" y="478632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cs typeface="Arial" pitchFamily="34" charset="0"/>
              </a:rPr>
              <a:t>УЧИТЕЛЬ-ЛОГОПЕД :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cs typeface="Arial" pitchFamily="34" charset="0"/>
              </a:rPr>
              <a:t> МАЛЬЦЕВА ОКСАНА ВЛАДИМИРОВНА</a:t>
            </a:r>
            <a:endParaRPr lang="ru-RU" sz="2800" dirty="0" smtClean="0">
              <a:cs typeface="Arial" pitchFamily="34" charset="0"/>
            </a:endParaRPr>
          </a:p>
        </p:txBody>
      </p:sp>
      <p:pic>
        <p:nvPicPr>
          <p:cNvPr id="8" name="Рисунок 7" descr="вероничка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00034" y="4786322"/>
            <a:ext cx="2355287" cy="1785926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329642" cy="1417638"/>
          </a:xfrm>
        </p:spPr>
        <p:txBody>
          <a:bodyPr>
            <a:normAutofit fontScale="90000"/>
          </a:bodyPr>
          <a:lstStyle/>
          <a:p>
            <a:pPr algn="l"/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>
                <a:solidFill>
                  <a:srgbClr val="C00000"/>
                </a:solidFill>
              </a:rPr>
              <a:t>Игра « Мама – трактористка»</a:t>
            </a: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>Цель: автоматизация звука «Р» в слогах ТРА, ТРО, ТРУ, ТРЫ.</a:t>
            </a:r>
            <a:br>
              <a:rPr lang="ru-RU" sz="1300" dirty="0" smtClean="0"/>
            </a:br>
            <a:r>
              <a:rPr lang="ru-RU" sz="1300" dirty="0" smtClean="0"/>
              <a:t>Мама водит трактор. Мама – трактористка. Мама веселая и трактор у нее веселый, доедет до конца поля  - получается у нее веселая песенка.</a:t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200" dirty="0" smtClean="0">
                <a:solidFill>
                  <a:srgbClr val="FF0000"/>
                </a:solidFill>
              </a:rPr>
              <a:t>Мама водит трактор. Мама – трактористка. Мама веселая и трактор у нее веселый, доедет до конца поля  - </a:t>
            </a:r>
            <a:r>
              <a:rPr lang="ru-RU" sz="1200" dirty="0" smtClean="0">
                <a:solidFill>
                  <a:schemeClr val="bg1"/>
                </a:solidFill>
              </a:rPr>
              <a:t>получается у нее веселая песенка.</a:t>
            </a:r>
            <a:br>
              <a:rPr lang="ru-RU" sz="1200" dirty="0" smtClean="0">
                <a:solidFill>
                  <a:schemeClr val="bg1"/>
                </a:solidFill>
              </a:rPr>
            </a:br>
            <a:r>
              <a:rPr lang="ru-RU" sz="1200" dirty="0" smtClean="0">
                <a:solidFill>
                  <a:schemeClr val="bg1"/>
                </a:solidFill>
              </a:rPr>
              <a:t/>
            </a:r>
            <a:br>
              <a:rPr lang="ru-RU" sz="1200" dirty="0" smtClean="0">
                <a:solidFill>
                  <a:schemeClr val="bg1"/>
                </a:solidFill>
              </a:rPr>
            </a:br>
            <a:r>
              <a:rPr lang="ru-RU" sz="1200" dirty="0" smtClean="0">
                <a:solidFill>
                  <a:schemeClr val="bg1"/>
                </a:solidFill>
              </a:rPr>
              <a:t/>
            </a:r>
            <a:br>
              <a:rPr lang="ru-RU" sz="1200" dirty="0" smtClean="0">
                <a:solidFill>
                  <a:schemeClr val="bg1"/>
                </a:solidFill>
              </a:rPr>
            </a:br>
            <a:r>
              <a:rPr lang="ru-RU" sz="1200" dirty="0" smtClean="0">
                <a:solidFill>
                  <a:schemeClr val="bg1"/>
                </a:solidFill>
              </a:rPr>
              <a:t>Прочитать стихотворение о маме – трактористке:</a:t>
            </a:r>
            <a:br>
              <a:rPr lang="ru-RU" sz="1200" dirty="0" smtClean="0">
                <a:solidFill>
                  <a:schemeClr val="bg1"/>
                </a:solidFill>
              </a:rPr>
            </a:br>
            <a:r>
              <a:rPr lang="ru-RU" sz="1200" dirty="0" smtClean="0">
                <a:solidFill>
                  <a:schemeClr val="bg1"/>
                </a:solidFill>
              </a:rPr>
              <a:t>Наша мама – трактористка.</a:t>
            </a:r>
            <a:br>
              <a:rPr lang="ru-RU" sz="1200" dirty="0" smtClean="0">
                <a:solidFill>
                  <a:schemeClr val="bg1"/>
                </a:solidFill>
              </a:rPr>
            </a:br>
            <a:r>
              <a:rPr lang="ru-RU" sz="1200" dirty="0" smtClean="0">
                <a:solidFill>
                  <a:schemeClr val="bg1"/>
                </a:solidFill>
              </a:rPr>
              <a:t>Маму знает вся страна. </a:t>
            </a:r>
            <a:br>
              <a:rPr lang="ru-RU" sz="1200" dirty="0" smtClean="0">
                <a:solidFill>
                  <a:schemeClr val="bg1"/>
                </a:solidFill>
              </a:rPr>
            </a:br>
            <a:r>
              <a:rPr lang="ru-RU" sz="1200" dirty="0" smtClean="0">
                <a:solidFill>
                  <a:schemeClr val="bg1"/>
                </a:solidFill>
              </a:rPr>
              <a:t>Мы гордимся нашей мамой:</a:t>
            </a:r>
            <a:br>
              <a:rPr lang="ru-RU" sz="1200" dirty="0" smtClean="0">
                <a:solidFill>
                  <a:schemeClr val="bg1"/>
                </a:solidFill>
              </a:rPr>
            </a:br>
            <a:r>
              <a:rPr lang="ru-RU" sz="1200" dirty="0" smtClean="0">
                <a:solidFill>
                  <a:schemeClr val="bg1"/>
                </a:solidFill>
              </a:rPr>
              <a:t>В поле трудится она.</a:t>
            </a:r>
            <a:r>
              <a:rPr lang="ru-RU" sz="1200" dirty="0" smtClean="0">
                <a:solidFill>
                  <a:srgbClr val="FF0000"/>
                </a:solidFill>
              </a:rPr>
              <a:t/>
            </a:r>
            <a:br>
              <a:rPr lang="ru-RU" sz="1200" dirty="0" smtClean="0">
                <a:solidFill>
                  <a:srgbClr val="FF0000"/>
                </a:solidFill>
              </a:rPr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2" name="Рисунок 46" descr="мама"/>
          <p:cNvPicPr>
            <a:picLocks noChangeAspect="1" noChangeArrowheads="1"/>
          </p:cNvPicPr>
          <p:nvPr/>
        </p:nvPicPr>
        <p:blipFill>
          <a:blip r:embed="rId3" cstate="email">
            <a:lum bright="-18000" contrast="60000"/>
          </a:blip>
          <a:srcRect/>
          <a:stretch>
            <a:fillRect/>
          </a:stretch>
        </p:blipFill>
        <p:spPr bwMode="auto">
          <a:xfrm>
            <a:off x="357158" y="3000372"/>
            <a:ext cx="2857501" cy="1752600"/>
          </a:xfrm>
          <a:prstGeom prst="rect">
            <a:avLst/>
          </a:prstGeom>
          <a:noFill/>
        </p:spPr>
      </p:pic>
      <p:sp>
        <p:nvSpPr>
          <p:cNvPr id="2053" name="AutoShape 5"/>
          <p:cNvSpPr>
            <a:spLocks noChangeShapeType="1"/>
          </p:cNvSpPr>
          <p:nvPr/>
        </p:nvSpPr>
        <p:spPr bwMode="auto">
          <a:xfrm flipV="1">
            <a:off x="2786050" y="2143116"/>
            <a:ext cx="4143404" cy="1928826"/>
          </a:xfrm>
          <a:prstGeom prst="straightConnector1">
            <a:avLst/>
          </a:prstGeom>
          <a:noFill/>
          <a:ln w="7620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051" name="AutoShape 3"/>
          <p:cNvSpPr>
            <a:spLocks noChangeShapeType="1"/>
          </p:cNvSpPr>
          <p:nvPr/>
        </p:nvSpPr>
        <p:spPr bwMode="auto">
          <a:xfrm>
            <a:off x="2786050" y="4500570"/>
            <a:ext cx="3929090" cy="1071570"/>
          </a:xfrm>
          <a:prstGeom prst="straightConnector1">
            <a:avLst/>
          </a:prstGeom>
          <a:noFill/>
          <a:ln w="7620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049" name="AutoShape 1"/>
          <p:cNvSpPr>
            <a:spLocks noChangeShapeType="1"/>
          </p:cNvSpPr>
          <p:nvPr/>
        </p:nvSpPr>
        <p:spPr bwMode="auto">
          <a:xfrm>
            <a:off x="2786050" y="4357694"/>
            <a:ext cx="4429156" cy="71438"/>
          </a:xfrm>
          <a:prstGeom prst="straightConnector1">
            <a:avLst/>
          </a:prstGeom>
          <a:noFill/>
          <a:ln w="7620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050" name="AutoShape 2"/>
          <p:cNvSpPr>
            <a:spLocks noChangeShapeType="1"/>
          </p:cNvSpPr>
          <p:nvPr/>
        </p:nvSpPr>
        <p:spPr bwMode="auto">
          <a:xfrm flipV="1">
            <a:off x="3000364" y="3286124"/>
            <a:ext cx="4500594" cy="869962"/>
          </a:xfrm>
          <a:prstGeom prst="straightConnector1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6929454" y="1643050"/>
            <a:ext cx="135732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486400" algn="l"/>
              </a:tabLst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ТРА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4864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91440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4864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5214942" y="3786190"/>
            <a:ext cx="135732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486400" algn="l"/>
              </a:tabLst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4864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79" name="Rectangle 31"/>
          <p:cNvSpPr>
            <a:spLocks noChangeArrowheads="1"/>
          </p:cNvSpPr>
          <p:nvPr/>
        </p:nvSpPr>
        <p:spPr bwMode="auto">
          <a:xfrm>
            <a:off x="7500958" y="2928934"/>
            <a:ext cx="142872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486400" algn="l"/>
              </a:tabLst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ТРО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7286644" y="4000504"/>
            <a:ext cx="14287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Calibri" pitchFamily="34" charset="0"/>
              </a:rPr>
              <a:t>ТРУ</a:t>
            </a:r>
            <a:endParaRPr lang="ru-RU" sz="4800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080" name="Rectangle 32"/>
          <p:cNvSpPr>
            <a:spLocks noChangeArrowheads="1"/>
          </p:cNvSpPr>
          <p:nvPr/>
        </p:nvSpPr>
        <p:spPr bwMode="auto">
          <a:xfrm>
            <a:off x="6715140" y="5286388"/>
            <a:ext cx="135729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48400" algn="l"/>
              </a:tabLst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ТРЫ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07.12.2015</a:t>
            </a:r>
            <a:endParaRPr lang="ru-RU" dirty="0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МАЛЬЦЕВА ОКСАНА ВЛАДИМИРОВНА</a:t>
            </a:r>
            <a:endParaRPr lang="ru-RU" dirty="0"/>
          </a:p>
        </p:txBody>
      </p:sp>
    </p:spTree>
  </p:cSld>
  <p:clrMapOvr>
    <a:masterClrMapping/>
  </p:clrMapOvr>
  <p:transition spd="med">
    <p:wipe dir="r"/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0"/>
                            </p:stCondLst>
                            <p:childTnLst>
                              <p:par>
                                <p:cTn id="2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0"/>
                            </p:stCondLst>
                            <p:childTnLst>
                              <p:par>
                                <p:cTn id="3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1000"/>
                                        <p:tgtEl>
                                          <p:spTgt spid="2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 animBg="1"/>
      <p:bldP spid="2051" grpId="0" animBg="1"/>
      <p:bldP spid="2049" grpId="0" animBg="1"/>
      <p:bldP spid="2050" grpId="0" animBg="1"/>
      <p:bldP spid="2055" grpId="0"/>
      <p:bldP spid="2079" grpId="1"/>
      <p:bldP spid="36" grpId="0"/>
      <p:bldP spid="208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85918" y="1785926"/>
            <a:ext cx="5214974" cy="48468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71604" y="214290"/>
            <a:ext cx="6215106" cy="13573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07.12.2015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МАЛЬЦЕВА ОКСАНА ВЛАДИМИРОВНА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www.pedlib.ru/books1/6/0201/image04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28662" y="428604"/>
            <a:ext cx="7524769" cy="564357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6000768"/>
            <a:ext cx="72866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hlinkClick r:id="rId3"/>
              </a:rPr>
              <a:t>Мальцева М.А., </a:t>
            </a:r>
            <a:r>
              <a:rPr lang="ru-RU" sz="1400" b="1" dirty="0" smtClean="0">
                <a:hlinkClick r:id="rId3"/>
              </a:rPr>
              <a:t>Костыгина</a:t>
            </a:r>
            <a:r>
              <a:rPr lang="ru-RU" sz="1400" b="1" dirty="0" smtClean="0">
                <a:hlinkClick r:id="rId3"/>
              </a:rPr>
              <a:t> В.Н. Мой логопедический альбом/Художник Г. В. Соколов</a:t>
            </a:r>
            <a:endParaRPr lang="ru-RU" sz="1400" b="1" dirty="0" smtClean="0"/>
          </a:p>
          <a:p>
            <a:r>
              <a:rPr lang="ru-RU" sz="1400" dirty="0" smtClean="0"/>
              <a:t>. —— Ярославль: Академия развития: Академия, К0: Академия Холдинг, 2001. — 48 с: ил.</a:t>
            </a:r>
            <a:endParaRPr lang="ru-RU" sz="14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07.12.2015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МАЛЬЦЕВА ОКСАНА ВЛАДИМИРОВНА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214422"/>
            <a:ext cx="8301038" cy="3797304"/>
          </a:xfrm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rgbClr val="FF0000"/>
                </a:solidFill>
                <a:latin typeface="Monotype Corsiva" pitchFamily="66" charset="0"/>
              </a:rPr>
              <a:t>Закрепление </a:t>
            </a:r>
            <a:br>
              <a:rPr lang="ru-RU" sz="66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произношения</a:t>
            </a:r>
            <a:r>
              <a:rPr lang="ru-RU" sz="6600" dirty="0" smtClean="0">
                <a:solidFill>
                  <a:srgbClr val="FF0000"/>
                </a:solidFill>
                <a:latin typeface="Monotype Corsiva" pitchFamily="66" charset="0"/>
              </a:rPr>
              <a:t> изолированного </a:t>
            </a:r>
            <a:br>
              <a:rPr lang="ru-RU" sz="66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6600" dirty="0" smtClean="0">
                <a:solidFill>
                  <a:srgbClr val="FF0000"/>
                </a:solidFill>
                <a:latin typeface="Monotype Corsiva" pitchFamily="66" charset="0"/>
              </a:rPr>
              <a:t>звука</a:t>
            </a:r>
            <a:endParaRPr lang="ru-RU" sz="66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07.12.2015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МАЛЬЦЕВА ОКСАНА ВЛАДИМИРОВНА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истратор\Desktop\ЛОГОПЕДИЯ\комарова\Звук Р\IMG_000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00232" y="1000108"/>
            <a:ext cx="4714905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07.12.2015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МАЛЬЦЕВА ОКСАНА ВЛАДИМИРОВНА</a:t>
            </a:r>
            <a:endParaRPr lang="ru-RU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71472" y="142852"/>
            <a:ext cx="837222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Microsoft Sans Serif" pitchFamily="34" charset="0"/>
              </a:rPr>
              <a:t>Упражнение «Заведи мотор».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Microsoft Sans Serif" pitchFamily="34" charset="0"/>
              </a:rPr>
              <a:t>Проводи пальчиком по дорожке, произнося отчетливо: Р-Р-Р...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http://www.pedlib.ru/books1/6/0201/image04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910" y="428604"/>
            <a:ext cx="7143800" cy="541701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6000768"/>
            <a:ext cx="80010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hlinkClick r:id="rId4"/>
              </a:rPr>
              <a:t>Мальцева М.А., </a:t>
            </a:r>
            <a:r>
              <a:rPr lang="ru-RU" sz="1400" b="1" dirty="0" smtClean="0">
                <a:hlinkClick r:id="rId4"/>
              </a:rPr>
              <a:t>Костыгина</a:t>
            </a:r>
            <a:r>
              <a:rPr lang="ru-RU" sz="1400" b="1" dirty="0" smtClean="0">
                <a:hlinkClick r:id="rId4"/>
              </a:rPr>
              <a:t> В.Н. Мой логопедический альбом/Художник Г. В. Соколов</a:t>
            </a:r>
            <a:endParaRPr lang="ru-RU" sz="1400" b="1" dirty="0" smtClean="0"/>
          </a:p>
          <a:p>
            <a:r>
              <a:rPr lang="ru-RU" sz="1400" dirty="0" smtClean="0"/>
              <a:t>. —— Ярославль: Академия развития: Академия, К0: Академия Холдинг, 2001. — 48 с: ил.</a:t>
            </a:r>
            <a:endParaRPr lang="ru-RU" sz="14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07.12.2015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МАЛЬЦЕВА ОКСАНА ВЛАДИМИРОВНА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1142984"/>
            <a:ext cx="657229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Произнесение звука «Р» </a:t>
            </a:r>
            <a:b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 прямых слогах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07.12.2015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МАЛЬЦЕВА ОКСАНА ВЛАДИМИРОВНА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Documents and Settings\User\Рабочий стол\оксана\СОНОРЫ\р.jpg"/>
          <p:cNvPicPr/>
          <p:nvPr/>
        </p:nvPicPr>
        <p:blipFill rotWithShape="1"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/>
        </p:blipFill>
        <p:spPr bwMode="auto">
          <a:xfrm>
            <a:off x="844550" y="1500173"/>
            <a:ext cx="7013598" cy="46879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/>
            </a:ext>
          </a:extLst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500034" y="285728"/>
            <a:ext cx="8001024" cy="66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Игра «Помоги мальчику добежать до следующей буквы» -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автоматизация звука «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» в прямых слогах.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Если ребенок не умеет читать, взрослый читает получившиеся слоги, а малыш повторяет.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07.12.2015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МАЛЬЦЕВА ОКСАНА ВЛАДИМИРОВНА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истратор\Desktop\ЛОГОПЕДИЯ\комарова\Звук Р\IMG_000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42976" y="500042"/>
            <a:ext cx="6408733" cy="56436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07.12.2015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МАЛЬЦЕВА ОКСАНА ВЛАДИМИРОВНА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сканирование001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14480" y="4000504"/>
            <a:ext cx="1357322" cy="1500198"/>
          </a:xfrm>
          <a:prstGeom prst="rect">
            <a:avLst/>
          </a:prstGeom>
          <a:solidFill>
            <a:srgbClr val="0000FF"/>
          </a:solidFill>
        </p:spPr>
      </p:pic>
      <p:pic>
        <p:nvPicPr>
          <p:cNvPr id="2050" name="Picture 2" descr="сканирование001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643306" y="4000504"/>
            <a:ext cx="1428760" cy="1571636"/>
          </a:xfrm>
          <a:prstGeom prst="rect">
            <a:avLst/>
          </a:prstGeom>
          <a:noFill/>
        </p:spPr>
      </p:pic>
      <p:pic>
        <p:nvPicPr>
          <p:cNvPr id="2059" name="Picture 11" descr="сканирование001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190922">
            <a:off x="5453334" y="3297769"/>
            <a:ext cx="1237728" cy="1449705"/>
          </a:xfrm>
          <a:prstGeom prst="rect">
            <a:avLst/>
          </a:prstGeom>
          <a:noFill/>
        </p:spPr>
      </p:pic>
      <p:pic>
        <p:nvPicPr>
          <p:cNvPr id="2055" name="Picture 7" descr="сканирование001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500958" y="4071942"/>
            <a:ext cx="1285884" cy="1428760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357158" y="5572140"/>
            <a:ext cx="8643998" cy="78579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рррррррррррррррррррррррррррр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2" name="Picture 4" descr="сканирование0014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185049">
            <a:off x="245228" y="895704"/>
            <a:ext cx="1803400" cy="1765300"/>
          </a:xfrm>
          <a:prstGeom prst="rect">
            <a:avLst/>
          </a:prstGeom>
          <a:noFill/>
        </p:spPr>
      </p:pic>
      <p:sp>
        <p:nvSpPr>
          <p:cNvPr id="2056" name="Oval 8"/>
          <p:cNvSpPr>
            <a:spLocks noChangeArrowheads="1"/>
          </p:cNvSpPr>
          <p:nvPr/>
        </p:nvSpPr>
        <p:spPr bwMode="auto">
          <a:xfrm>
            <a:off x="2143108" y="4572008"/>
            <a:ext cx="457200" cy="4572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Arial" pitchFamily="34" charset="0"/>
              </a:rPr>
              <a:t>И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cs typeface="Arial" pitchFamily="34" charset="0"/>
            </a:endParaRPr>
          </a:p>
        </p:txBody>
      </p:sp>
      <p:sp>
        <p:nvSpPr>
          <p:cNvPr id="2057" name="Oval 9"/>
          <p:cNvSpPr>
            <a:spLocks noChangeArrowheads="1"/>
          </p:cNvSpPr>
          <p:nvPr/>
        </p:nvSpPr>
        <p:spPr bwMode="auto">
          <a:xfrm>
            <a:off x="5715008" y="3786190"/>
            <a:ext cx="600076" cy="500066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Arial" pitchFamily="34" charset="0"/>
              </a:rPr>
              <a:t>Ы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cs typeface="Arial" pitchFamily="34" charset="0"/>
            </a:endParaRPr>
          </a:p>
        </p:txBody>
      </p:sp>
      <p:sp>
        <p:nvSpPr>
          <p:cNvPr id="2058" name="Oval 10"/>
          <p:cNvSpPr>
            <a:spLocks noChangeArrowheads="1"/>
          </p:cNvSpPr>
          <p:nvPr/>
        </p:nvSpPr>
        <p:spPr bwMode="auto">
          <a:xfrm>
            <a:off x="7929586" y="4572008"/>
            <a:ext cx="457200" cy="433378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О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214282" y="214290"/>
            <a:ext cx="8786874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5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Игра «Пурга»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5100" algn="l"/>
              </a:tabLst>
            </a:pPr>
            <a:r>
              <a:rPr lang="ru-RU" sz="1400" dirty="0" smtClean="0">
                <a:cs typeface="Arial" pitchFamily="34" charset="0"/>
              </a:rPr>
              <a:t>ЦЕЛЬ: Автоматизация звука «Р»в обратных слогах.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2705100" algn="l"/>
              </a:tabLst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Если ребенок умеет читать, предлагаем ему прочитать песенку пурги. </a:t>
            </a: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51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51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071934" y="4714884"/>
            <a:ext cx="428628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17" name="Picture 4" descr="сканирование0014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185049">
            <a:off x="3638838" y="1410930"/>
            <a:ext cx="1422319" cy="1489554"/>
          </a:xfrm>
          <a:prstGeom prst="rect">
            <a:avLst/>
          </a:prstGeom>
          <a:noFill/>
        </p:spPr>
      </p:pic>
      <p:pic>
        <p:nvPicPr>
          <p:cNvPr id="19" name="Picture 4" descr="сканирование0014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185049">
            <a:off x="5195670" y="1171246"/>
            <a:ext cx="1251740" cy="1372239"/>
          </a:xfrm>
          <a:prstGeom prst="rect">
            <a:avLst/>
          </a:prstGeom>
          <a:noFill/>
        </p:spPr>
      </p:pic>
      <p:pic>
        <p:nvPicPr>
          <p:cNvPr id="20" name="Picture 1" descr="сканирование001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2857496"/>
            <a:ext cx="1357322" cy="1500198"/>
          </a:xfrm>
          <a:prstGeom prst="rect">
            <a:avLst/>
          </a:prstGeom>
          <a:solidFill>
            <a:srgbClr val="0000FF"/>
          </a:solidFill>
        </p:spPr>
      </p:pic>
      <p:sp>
        <p:nvSpPr>
          <p:cNvPr id="21" name="Овал 20"/>
          <p:cNvSpPr/>
          <p:nvPr/>
        </p:nvSpPr>
        <p:spPr>
          <a:xfrm>
            <a:off x="642910" y="3429000"/>
            <a:ext cx="500066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У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rot="1210059" flipH="1">
            <a:off x="1973397" y="1261389"/>
            <a:ext cx="1841025" cy="1829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 rot="1210059" flipH="1">
            <a:off x="6769876" y="771551"/>
            <a:ext cx="1913087" cy="1900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07.12.2015</a:t>
            </a:r>
            <a:endParaRPr lang="ru-RU" dirty="0"/>
          </a:p>
        </p:txBody>
      </p:sp>
      <p:sp>
        <p:nvSpPr>
          <p:cNvPr id="25" name="Нижний колонтитул 2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МАЛЬЦЕВА ОКСАНА ВЛАДИМИРОВНА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 animBg="1"/>
      <p:bldP spid="2057" grpId="0" animBg="1"/>
      <p:bldP spid="2058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357158" y="357166"/>
            <a:ext cx="8143932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Calibri" pitchFamily="34" charset="0"/>
                <a:cs typeface="Times New Roman" pitchFamily="18" charset="0"/>
              </a:rPr>
              <a:t>	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В эту мультимедийную презентацию вошли игры и упражнения для автоматизации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звука 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р».</a:t>
            </a:r>
            <a:r>
              <a:rPr lang="ru-RU" sz="2400" b="1" dirty="0" smtClean="0">
                <a:solidFill>
                  <a:schemeClr val="bg1"/>
                </a:solidFill>
              </a:rPr>
              <a:t> Представлена система упражнений по автоматизации звука Р. Материал, предложенный автором, превращает однообразную и моно-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тонную работу по закреплению произношения звука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в интересную игру. Одновременно с автоматизацией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звука у ребенка совершенствуется навык чтения, развивается мелкая моторика, творческое воображение. Автоматизация звука «Р» проводится по традиционной в логопедии схеме. Сначала проводится комплекс упражнений артикуляционной гимнастики. Затем предлагаются упражнения на автоматизацию звука «Р» в твердом звукосочетании 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ДР, ТР,  изолированно, на материале слогов, слов.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07.12.2015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МАЛЬЦЕВА ОКСАНА ВЛАДИМИРОВНА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92616" y="0"/>
            <a:ext cx="9336616" cy="7002462"/>
          </a:xfrm>
          <a:prstGeom prst="rect">
            <a:avLst/>
          </a:prstGeom>
        </p:spPr>
      </p:pic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640"/>
            <a:ext cx="7931224" cy="936104"/>
          </a:xfrm>
        </p:spPr>
        <p:txBody>
          <a:bodyPr/>
          <a:lstStyle/>
          <a:p>
            <a:pPr eaLnBrk="1" hangingPunct="1"/>
            <a:r>
              <a:rPr lang="ru-RU" sz="3600" dirty="0" smtClean="0">
                <a:solidFill>
                  <a:srgbClr val="6600FF"/>
                </a:solidFill>
              </a:rPr>
              <a:t>Автоматизация Р в слогах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935038" y="3033713"/>
            <a:ext cx="99695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47625">
                <a:solidFill>
                  <a:srgbClr val="000000"/>
                </a:solidFill>
                <a:miter lim="800000"/>
                <a:headEnd/>
                <a:tailEnd type="none" w="med" len="lg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Unicode MS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Unicode MS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Unicode MS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Unicode MS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Unicode MS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itchFamily="34" charset="-128"/>
              </a:defRPr>
            </a:lvl9pPr>
          </a:lstStyle>
          <a:p>
            <a:pPr eaLnBrk="1" hangingPunct="1"/>
            <a:r>
              <a:rPr lang="ru-RU" sz="9600" b="1" dirty="0">
                <a:solidFill>
                  <a:srgbClr val="6600CC"/>
                </a:solidFill>
                <a:latin typeface="Arial" charset="0"/>
              </a:rPr>
              <a:t>Р</a:t>
            </a: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7164388" y="2997200"/>
            <a:ext cx="99695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47625">
                <a:solidFill>
                  <a:srgbClr val="000000"/>
                </a:solidFill>
                <a:miter lim="800000"/>
                <a:headEnd/>
                <a:tailEnd type="none" w="med" len="lg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Unicode MS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Unicode MS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Unicode MS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Unicode MS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Unicode MS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itchFamily="34" charset="-128"/>
              </a:defRPr>
            </a:lvl9pPr>
          </a:lstStyle>
          <a:p>
            <a:pPr eaLnBrk="1" hangingPunct="1"/>
            <a:r>
              <a:rPr lang="ru-RU" sz="9600" b="1" dirty="0">
                <a:solidFill>
                  <a:srgbClr val="6600CC"/>
                </a:solidFill>
                <a:latin typeface="Arial" charset="0"/>
              </a:rPr>
              <a:t>Р</a:t>
            </a:r>
            <a:endParaRPr lang="ru-RU" dirty="0">
              <a:latin typeface="Arial" charset="0"/>
            </a:endParaRP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4140200" y="1376363"/>
            <a:ext cx="75565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47625">
                <a:solidFill>
                  <a:srgbClr val="000000"/>
                </a:solidFill>
                <a:miter lim="800000"/>
                <a:headEnd/>
                <a:tailEnd type="none" w="med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Unicode MS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Unicode MS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Unicode MS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Unicode MS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Unicode MS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itchFamily="34" charset="-128"/>
              </a:defRPr>
            </a:lvl9pPr>
          </a:lstStyle>
          <a:p>
            <a:pPr eaLnBrk="1" hangingPunct="1"/>
            <a:r>
              <a:rPr lang="ru-RU" sz="6600" b="1" dirty="0">
                <a:solidFill>
                  <a:srgbClr val="FF0066"/>
                </a:solidFill>
                <a:latin typeface="Arial" charset="0"/>
              </a:rPr>
              <a:t>А</a:t>
            </a:r>
          </a:p>
        </p:txBody>
      </p:sp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3995738" y="4005263"/>
            <a:ext cx="836612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47625">
                <a:solidFill>
                  <a:srgbClr val="000000"/>
                </a:solidFill>
                <a:miter lim="800000"/>
                <a:headEnd/>
                <a:tailEnd type="none" w="med" len="lg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Unicode MS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Unicode MS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Unicode MS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Unicode MS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Unicode MS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itchFamily="34" charset="-128"/>
              </a:defRPr>
            </a:lvl9pPr>
          </a:lstStyle>
          <a:p>
            <a:pPr eaLnBrk="1" hangingPunct="1"/>
            <a:r>
              <a:rPr lang="ru-RU" sz="6600" b="1" dirty="0">
                <a:solidFill>
                  <a:srgbClr val="FF0066"/>
                </a:solidFill>
                <a:latin typeface="Arial" charset="0"/>
              </a:rPr>
              <a:t>О</a:t>
            </a:r>
          </a:p>
        </p:txBody>
      </p:sp>
      <p:sp>
        <p:nvSpPr>
          <p:cNvPr id="5133" name="Text Box 13"/>
          <p:cNvSpPr txBox="1">
            <a:spLocks noChangeArrowheads="1"/>
          </p:cNvSpPr>
          <p:nvPr/>
        </p:nvSpPr>
        <p:spPr bwMode="auto">
          <a:xfrm>
            <a:off x="3959225" y="2673350"/>
            <a:ext cx="1004888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47625">
                <a:solidFill>
                  <a:srgbClr val="000000"/>
                </a:solidFill>
                <a:miter lim="800000"/>
                <a:headEnd/>
                <a:tailEnd type="none" w="med" len="lg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Unicode MS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Unicode MS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Unicode MS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Unicode MS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Unicode MS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itchFamily="34" charset="-128"/>
              </a:defRPr>
            </a:lvl9pPr>
          </a:lstStyle>
          <a:p>
            <a:pPr eaLnBrk="1" hangingPunct="1"/>
            <a:r>
              <a:rPr lang="ru-RU" sz="6600" b="1" dirty="0">
                <a:solidFill>
                  <a:srgbClr val="FF0066"/>
                </a:solidFill>
                <a:latin typeface="Arial" charset="0"/>
              </a:rPr>
              <a:t>Ы</a:t>
            </a:r>
          </a:p>
        </p:txBody>
      </p:sp>
      <p:sp>
        <p:nvSpPr>
          <p:cNvPr id="5134" name="Text Box 14"/>
          <p:cNvSpPr txBox="1">
            <a:spLocks noChangeArrowheads="1"/>
          </p:cNvSpPr>
          <p:nvPr/>
        </p:nvSpPr>
        <p:spPr bwMode="auto">
          <a:xfrm>
            <a:off x="4067175" y="5373688"/>
            <a:ext cx="70485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47625">
                <a:solidFill>
                  <a:srgbClr val="000000"/>
                </a:solidFill>
                <a:miter lim="800000"/>
                <a:headEnd/>
                <a:tailEnd type="none" w="med" len="lg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Unicode MS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Unicode MS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Unicode MS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Unicode MS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Unicode MS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itchFamily="34" charset="-128"/>
              </a:defRPr>
            </a:lvl9pPr>
          </a:lstStyle>
          <a:p>
            <a:pPr eaLnBrk="1" hangingPunct="1"/>
            <a:r>
              <a:rPr lang="ru-RU" sz="6600" b="1" dirty="0">
                <a:solidFill>
                  <a:srgbClr val="FF0066"/>
                </a:solidFill>
                <a:latin typeface="Arial" charset="0"/>
              </a:rPr>
              <a:t>У</a:t>
            </a:r>
          </a:p>
        </p:txBody>
      </p:sp>
      <p:sp>
        <p:nvSpPr>
          <p:cNvPr id="5137" name="Line 17"/>
          <p:cNvSpPr>
            <a:spLocks noChangeShapeType="1"/>
          </p:cNvSpPr>
          <p:nvPr/>
        </p:nvSpPr>
        <p:spPr bwMode="auto">
          <a:xfrm flipV="1">
            <a:off x="2124075" y="3284538"/>
            <a:ext cx="1727200" cy="360362"/>
          </a:xfrm>
          <a:prstGeom prst="line">
            <a:avLst/>
          </a:prstGeom>
          <a:noFill/>
          <a:ln w="47625">
            <a:solidFill>
              <a:schemeClr val="tx1"/>
            </a:solidFill>
            <a:round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5138" name="Line 18"/>
          <p:cNvSpPr>
            <a:spLocks noChangeShapeType="1"/>
          </p:cNvSpPr>
          <p:nvPr/>
        </p:nvSpPr>
        <p:spPr bwMode="auto">
          <a:xfrm>
            <a:off x="2085975" y="4149725"/>
            <a:ext cx="1692275" cy="431800"/>
          </a:xfrm>
          <a:prstGeom prst="line">
            <a:avLst/>
          </a:prstGeom>
          <a:noFill/>
          <a:ln w="47625">
            <a:solidFill>
              <a:schemeClr val="tx1"/>
            </a:solidFill>
            <a:round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5139" name="Line 19"/>
          <p:cNvSpPr>
            <a:spLocks noChangeShapeType="1"/>
          </p:cNvSpPr>
          <p:nvPr/>
        </p:nvSpPr>
        <p:spPr bwMode="auto">
          <a:xfrm>
            <a:off x="1835150" y="4437063"/>
            <a:ext cx="1908175" cy="1439862"/>
          </a:xfrm>
          <a:prstGeom prst="line">
            <a:avLst/>
          </a:prstGeom>
          <a:noFill/>
          <a:ln w="47625">
            <a:solidFill>
              <a:schemeClr val="tx1"/>
            </a:solidFill>
            <a:round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5140" name="Line 20"/>
          <p:cNvSpPr>
            <a:spLocks noChangeShapeType="1"/>
          </p:cNvSpPr>
          <p:nvPr/>
        </p:nvSpPr>
        <p:spPr bwMode="auto">
          <a:xfrm rot="10800000" flipH="1" flipV="1">
            <a:off x="5292725" y="2060575"/>
            <a:ext cx="1728788" cy="1150938"/>
          </a:xfrm>
          <a:prstGeom prst="line">
            <a:avLst/>
          </a:prstGeom>
          <a:noFill/>
          <a:ln w="47625">
            <a:solidFill>
              <a:schemeClr val="tx1"/>
            </a:solidFill>
            <a:round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5143" name="Line 23"/>
          <p:cNvSpPr>
            <a:spLocks noChangeShapeType="1"/>
          </p:cNvSpPr>
          <p:nvPr/>
        </p:nvSpPr>
        <p:spPr bwMode="auto">
          <a:xfrm>
            <a:off x="5111750" y="3284538"/>
            <a:ext cx="1727200" cy="360362"/>
          </a:xfrm>
          <a:prstGeom prst="line">
            <a:avLst/>
          </a:prstGeom>
          <a:noFill/>
          <a:ln w="47625">
            <a:solidFill>
              <a:schemeClr val="tx1"/>
            </a:solidFill>
            <a:round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5144" name="Line 24"/>
          <p:cNvSpPr>
            <a:spLocks noChangeShapeType="1"/>
          </p:cNvSpPr>
          <p:nvPr/>
        </p:nvSpPr>
        <p:spPr bwMode="auto">
          <a:xfrm flipV="1">
            <a:off x="5111750" y="4076700"/>
            <a:ext cx="1692275" cy="431800"/>
          </a:xfrm>
          <a:prstGeom prst="line">
            <a:avLst/>
          </a:prstGeom>
          <a:noFill/>
          <a:ln w="47625">
            <a:solidFill>
              <a:schemeClr val="tx1"/>
            </a:solidFill>
            <a:round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5145" name="Line 25"/>
          <p:cNvSpPr>
            <a:spLocks noChangeShapeType="1"/>
          </p:cNvSpPr>
          <p:nvPr/>
        </p:nvSpPr>
        <p:spPr bwMode="auto">
          <a:xfrm flipV="1">
            <a:off x="5184775" y="4292600"/>
            <a:ext cx="1908175" cy="1439863"/>
          </a:xfrm>
          <a:prstGeom prst="line">
            <a:avLst/>
          </a:prstGeom>
          <a:noFill/>
          <a:ln w="47625">
            <a:solidFill>
              <a:schemeClr val="tx1"/>
            </a:solidFill>
            <a:round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5147" name="Line 27"/>
          <p:cNvSpPr>
            <a:spLocks noChangeShapeType="1"/>
          </p:cNvSpPr>
          <p:nvPr/>
        </p:nvSpPr>
        <p:spPr bwMode="auto">
          <a:xfrm flipV="1">
            <a:off x="2087563" y="1952625"/>
            <a:ext cx="1728787" cy="1150938"/>
          </a:xfrm>
          <a:prstGeom prst="line">
            <a:avLst/>
          </a:prstGeom>
          <a:noFill/>
          <a:ln w="47625">
            <a:solidFill>
              <a:schemeClr val="tx1"/>
            </a:solidFill>
            <a:round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18125" y="4098379"/>
            <a:ext cx="3810000" cy="2790825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0" y="6211669"/>
            <a:ext cx="600076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u="sng" dirty="0" smtClean="0">
                <a:solidFill>
                  <a:srgbClr val="7030A0"/>
                </a:solidFill>
              </a:rPr>
              <a:t>учитель-логопед: МБДОУ детский сад №19 «Родничок» Сергеева Н.А.</a:t>
            </a:r>
            <a:endParaRPr lang="ru-RU" sz="900" u="sng" dirty="0">
              <a:solidFill>
                <a:srgbClr val="7030A0"/>
              </a:solidFill>
            </a:endParaRPr>
          </a:p>
        </p:txBody>
      </p:sp>
      <p:sp>
        <p:nvSpPr>
          <p:cNvPr id="20" name="Дата 19"/>
          <p:cNvSpPr>
            <a:spLocks noGrp="1"/>
          </p:cNvSpPr>
          <p:nvPr>
            <p:ph type="dt" sz="half" idx="10"/>
          </p:nvPr>
        </p:nvSpPr>
        <p:spPr>
          <a:xfrm>
            <a:off x="0" y="6072207"/>
            <a:ext cx="3786182" cy="709594"/>
          </a:xfrm>
        </p:spPr>
        <p:txBody>
          <a:bodyPr/>
          <a:lstStyle/>
          <a:p>
            <a:r>
              <a:rPr lang="ru-RU" dirty="0" smtClean="0"/>
              <a:t>07.12.2015</a:t>
            </a:r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МАЛЬЦЕВА ОКСАНА ВЛАДИМИРОВНА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47894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8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88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88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88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788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988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7" dur="50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0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3" dur="5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9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0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7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4" dur="10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1" dur="1000"/>
                                        <p:tgtEl>
                                          <p:spTgt spid="5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8" dur="100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5" dur="1000"/>
                                        <p:tgtEl>
                                          <p:spTgt spid="5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9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2" dur="500"/>
                                        <p:tgtEl>
                                          <p:spTgt spid="5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5" dur="50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8" dur="500"/>
                                        <p:tgtEl>
                                          <p:spTgt spid="5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1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6" grpId="0"/>
      <p:bldP spid="5126" grpId="1"/>
      <p:bldP spid="5130" grpId="0"/>
      <p:bldP spid="5130" grpId="1"/>
      <p:bldP spid="5131" grpId="0"/>
      <p:bldP spid="5132" grpId="0"/>
      <p:bldP spid="5133" grpId="0"/>
      <p:bldP spid="5134" grpId="0"/>
      <p:bldP spid="5137" grpId="0" animBg="1"/>
      <p:bldP spid="5137" grpId="1" animBg="1"/>
      <p:bldP spid="5138" grpId="0" animBg="1"/>
      <p:bldP spid="5138" grpId="1" animBg="1"/>
      <p:bldP spid="5139" grpId="0" animBg="1"/>
      <p:bldP spid="5139" grpId="1" animBg="1"/>
      <p:bldP spid="5140" grpId="0" animBg="1"/>
      <p:bldP spid="5140" grpId="1" animBg="1"/>
      <p:bldP spid="5143" grpId="0" animBg="1"/>
      <p:bldP spid="5143" grpId="1" animBg="1"/>
      <p:bldP spid="5144" grpId="0" animBg="1"/>
      <p:bldP spid="5144" grpId="1" animBg="1"/>
      <p:bldP spid="5145" grpId="0" animBg="1"/>
      <p:bldP spid="5145" grpId="1" animBg="1"/>
      <p:bldP spid="5147" grpId="0" animBg="1"/>
      <p:bldP spid="5147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AutoShape 10"/>
          <p:cNvSpPr>
            <a:spLocks noChangeArrowheads="1"/>
          </p:cNvSpPr>
          <p:nvPr/>
        </p:nvSpPr>
        <p:spPr bwMode="auto">
          <a:xfrm>
            <a:off x="7000892" y="4071942"/>
            <a:ext cx="1928826" cy="2128846"/>
          </a:xfrm>
          <a:prstGeom prst="irregularSeal1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ру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4572000" y="1928802"/>
            <a:ext cx="1857388" cy="2143140"/>
          </a:xfrm>
          <a:prstGeom prst="irregularSeal1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ры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500034" y="214290"/>
            <a:ext cx="2271702" cy="2185982"/>
          </a:xfrm>
          <a:prstGeom prst="irregularSeal1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ро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14282" y="2500306"/>
            <a:ext cx="1785950" cy="2147894"/>
          </a:xfrm>
          <a:prstGeom prst="irregularSeal1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3" name="AutoShape 5"/>
          <p:cNvSpPr>
            <a:spLocks noChangeArrowheads="1"/>
          </p:cNvSpPr>
          <p:nvPr/>
        </p:nvSpPr>
        <p:spPr bwMode="auto">
          <a:xfrm>
            <a:off x="1785918" y="3143248"/>
            <a:ext cx="2143140" cy="2143140"/>
          </a:xfrm>
          <a:prstGeom prst="irregularSeal1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ар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AutoShape 4"/>
          <p:cNvSpPr>
            <a:spLocks noChangeArrowheads="1"/>
          </p:cNvSpPr>
          <p:nvPr/>
        </p:nvSpPr>
        <p:spPr bwMode="auto">
          <a:xfrm>
            <a:off x="428596" y="4786322"/>
            <a:ext cx="2001842" cy="2071678"/>
          </a:xfrm>
          <a:prstGeom prst="irregularSeal1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ор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AutoShape 3"/>
          <p:cNvSpPr>
            <a:spLocks noChangeArrowheads="1"/>
          </p:cNvSpPr>
          <p:nvPr/>
        </p:nvSpPr>
        <p:spPr bwMode="auto">
          <a:xfrm>
            <a:off x="3214678" y="0"/>
            <a:ext cx="2233881" cy="1857364"/>
          </a:xfrm>
          <a:prstGeom prst="irregularSeal1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ур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9" name="AutoShape 1"/>
          <p:cNvSpPr>
            <a:spLocks noChangeArrowheads="1"/>
          </p:cNvSpPr>
          <p:nvPr/>
        </p:nvSpPr>
        <p:spPr bwMode="auto">
          <a:xfrm>
            <a:off x="4071934" y="4214818"/>
            <a:ext cx="1857388" cy="2128846"/>
          </a:xfrm>
          <a:prstGeom prst="irregularSeal1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ир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AutoShape 2"/>
          <p:cNvSpPr>
            <a:spLocks noChangeArrowheads="1"/>
          </p:cNvSpPr>
          <p:nvPr/>
        </p:nvSpPr>
        <p:spPr bwMode="auto">
          <a:xfrm>
            <a:off x="6429388" y="428604"/>
            <a:ext cx="2200284" cy="2928958"/>
          </a:xfrm>
          <a:prstGeom prst="irregularSeal1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ыр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5" name="Rectangle 17"/>
          <p:cNvSpPr>
            <a:spLocks noChangeArrowheads="1"/>
          </p:cNvSpPr>
          <p:nvPr/>
        </p:nvSpPr>
        <p:spPr bwMode="auto">
          <a:xfrm>
            <a:off x="45720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63700" algn="l"/>
              </a:tabLst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63700" algn="l"/>
              </a:tabLst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63700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71" name="Rectangle 23"/>
          <p:cNvSpPr>
            <a:spLocks noChangeArrowheads="1"/>
          </p:cNvSpPr>
          <p:nvPr/>
        </p:nvSpPr>
        <p:spPr bwMode="auto">
          <a:xfrm>
            <a:off x="45720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Мальцева Оксана Владимировна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3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3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3000"/>
                                        <p:tgtEl>
                                          <p:spTgt spid="205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0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0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0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0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" grpId="0" build="allAtOnce" animBg="1"/>
      <p:bldP spid="2057" grpId="0" animBg="1"/>
      <p:bldP spid="2056" grpId="0" animBg="1"/>
      <p:bldP spid="2055" grpId="0" animBg="1"/>
      <p:bldP spid="2053" grpId="0" animBg="1"/>
      <p:bldP spid="2052" grpId="0" animBg="1"/>
      <p:bldP spid="2049" grpId="0" animBg="1"/>
      <p:bldP spid="205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21" name="Picture 1" descr="сканирование00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214422"/>
            <a:ext cx="3275009" cy="35655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1500166" y="285728"/>
            <a:ext cx="571504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51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Игра  1 «Мурка»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5100" algn="l"/>
              </a:tabLst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 нас кошка. Зовут ее Мурка. Как она мурлычет?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51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357686" y="2071678"/>
            <a:ext cx="428628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705100" algn="l"/>
              </a:tabLst>
            </a:pPr>
            <a:r>
              <a:rPr lang="ru-RU" sz="40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МУР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705100" algn="l"/>
              </a:tabLst>
            </a:pPr>
            <a:r>
              <a:rPr lang="ru-RU" sz="40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                                                                                  МУР</a:t>
            </a:r>
            <a:endParaRPr lang="ru-RU" sz="4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2705100" algn="l"/>
              </a:tabLst>
            </a:pPr>
            <a:r>
              <a:rPr lang="ru-RU" sz="40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МУР</a:t>
            </a:r>
            <a:endParaRPr lang="ru-RU" sz="4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428596" y="4857760"/>
            <a:ext cx="3714744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51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Кошка Мурка не носит тужурки.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51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 кошки мурки гладкая шкурка.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51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Кошка Мурка не ест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кожурки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51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Дайте Мурке сметаны, икорки,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51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Будет Мурка играть с Егоркой.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5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Игра 2.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5100" algn="l"/>
              </a:tabLst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Сделать кошку Мурку из пальцев.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07.12.2015</a:t>
            </a:r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МАЛЬЦЕВА ОКСАНА ВЛАДИМИРОВНА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600" decel="100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600" decel="100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600" decel="100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 decel="100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00" decel="100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Рисунок 12" descr="крот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86578" y="2928934"/>
            <a:ext cx="1828800" cy="2930525"/>
          </a:xfrm>
          <a:prstGeom prst="rect">
            <a:avLst/>
          </a:prstGeom>
          <a:noFill/>
        </p:spPr>
      </p:pic>
      <p:sp>
        <p:nvSpPr>
          <p:cNvPr id="3075" name="Овал 14"/>
          <p:cNvSpPr>
            <a:spLocks noChangeArrowheads="1"/>
          </p:cNvSpPr>
          <p:nvPr/>
        </p:nvSpPr>
        <p:spPr bwMode="auto">
          <a:xfrm>
            <a:off x="357158" y="3143248"/>
            <a:ext cx="1511300" cy="939800"/>
          </a:xfrm>
          <a:prstGeom prst="ellipse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 w="9525">
            <a:solidFill>
              <a:srgbClr val="000000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" name="Овал 15"/>
          <p:cNvSpPr>
            <a:spLocks noChangeArrowheads="1"/>
          </p:cNvSpPr>
          <p:nvPr/>
        </p:nvSpPr>
        <p:spPr bwMode="auto">
          <a:xfrm>
            <a:off x="1571604" y="1857364"/>
            <a:ext cx="1435100" cy="901700"/>
          </a:xfrm>
          <a:prstGeom prst="ellipse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 w="9525">
            <a:solidFill>
              <a:srgbClr val="000000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Овал 16"/>
          <p:cNvSpPr>
            <a:spLocks noChangeArrowheads="1"/>
          </p:cNvSpPr>
          <p:nvPr/>
        </p:nvSpPr>
        <p:spPr bwMode="auto">
          <a:xfrm>
            <a:off x="1000100" y="5143512"/>
            <a:ext cx="1866900" cy="825500"/>
          </a:xfrm>
          <a:prstGeom prst="ellipse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 w="9525">
            <a:solidFill>
              <a:srgbClr val="000000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81" name="Овал 17"/>
          <p:cNvSpPr>
            <a:spLocks noChangeArrowheads="1"/>
          </p:cNvSpPr>
          <p:nvPr/>
        </p:nvSpPr>
        <p:spPr bwMode="auto">
          <a:xfrm>
            <a:off x="4143372" y="642918"/>
            <a:ext cx="1600200" cy="825500"/>
          </a:xfrm>
          <a:prstGeom prst="ellipse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 w="9525">
            <a:solidFill>
              <a:srgbClr val="000000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ы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80" name="Прямая соединительная линия 18"/>
          <p:cNvSpPr>
            <a:spLocks noChangeShapeType="1"/>
          </p:cNvSpPr>
          <p:nvPr/>
        </p:nvSpPr>
        <p:spPr bwMode="auto">
          <a:xfrm>
            <a:off x="2786050" y="2428868"/>
            <a:ext cx="4929222" cy="2786082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9" name="Прямая соединительная линия 19"/>
          <p:cNvSpPr>
            <a:spLocks noChangeShapeType="1"/>
          </p:cNvSpPr>
          <p:nvPr/>
        </p:nvSpPr>
        <p:spPr bwMode="auto">
          <a:xfrm>
            <a:off x="1714480" y="3571876"/>
            <a:ext cx="5214974" cy="142876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8" name="Прямая соединительная линия 20"/>
          <p:cNvSpPr>
            <a:spLocks noChangeShapeType="1"/>
          </p:cNvSpPr>
          <p:nvPr/>
        </p:nvSpPr>
        <p:spPr bwMode="auto">
          <a:xfrm>
            <a:off x="5072066" y="1285860"/>
            <a:ext cx="2214578" cy="3286148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7" name="Прямая соединительная линия 21"/>
          <p:cNvSpPr>
            <a:spLocks noChangeShapeType="1"/>
          </p:cNvSpPr>
          <p:nvPr/>
        </p:nvSpPr>
        <p:spPr bwMode="auto">
          <a:xfrm flipV="1">
            <a:off x="2714612" y="5286388"/>
            <a:ext cx="4500594" cy="285752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0" y="214290"/>
            <a:ext cx="3899594" cy="17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Крот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Автоматизация звука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слогах КРА, КРО, КРУ, КРЫ.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 нам во двор пробрался крот,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Роет землю у ворот.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же надо там кроту?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Потемнее темноту.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87" name="Rectangle 1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Дата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07.12.2015</a:t>
            </a:r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МАЛЬЦЕВА ОКСАНА ВЛАДИМИРОВНА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1" name="Picture 5" descr="сканирование001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1857364"/>
            <a:ext cx="2490284" cy="3286148"/>
          </a:xfrm>
          <a:prstGeom prst="rect">
            <a:avLst/>
          </a:prstGeom>
          <a:noFill/>
        </p:spPr>
      </p:pic>
      <p:pic>
        <p:nvPicPr>
          <p:cNvPr id="29702" name="Picture 6" descr="сканирование001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29190" y="3571876"/>
            <a:ext cx="1052087" cy="1285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3" name="Picture 7" descr="сканирование001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572396" y="3500438"/>
            <a:ext cx="1071538" cy="109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697" name="Picture 1" descr="сканирование001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00430" y="3071810"/>
            <a:ext cx="1190642" cy="1428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699" name="Picture 3" descr="сканирование001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071934" y="5072074"/>
            <a:ext cx="1071570" cy="1371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0" name="Picture 4" descr="сканирование001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358082" y="5286388"/>
            <a:ext cx="1071570" cy="1160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698" name="Picture 2" descr="сканирование0012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929322" y="5429264"/>
            <a:ext cx="835825" cy="928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4" name="Picture 8" descr="сканирование0012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357950" y="4143380"/>
            <a:ext cx="703101" cy="785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214282" y="0"/>
            <a:ext cx="8643998" cy="2745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539580" rIns="91440" bIns="68558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7630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	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7630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Игра «Собери бруснику»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7630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Цель: автоматизация звука «Р», практическое усвоение согласования существительных с числительными. Развитие мелкой моторики пальцев рук.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7630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</a:b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7630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9" name="Rectangle 1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3571868" y="1785926"/>
            <a:ext cx="2000264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</a:rPr>
              <a:t>Я бруснику найду.</a:t>
            </a:r>
          </a:p>
          <a:p>
            <a:r>
              <a:rPr lang="ru-RU" sz="1400" dirty="0" smtClean="0">
                <a:solidFill>
                  <a:schemeClr val="bg1"/>
                </a:solidFill>
              </a:rPr>
              <a:t>Если нет лукошка,</a:t>
            </a:r>
          </a:p>
          <a:p>
            <a:r>
              <a:rPr lang="ru-RU" sz="1400" dirty="0" smtClean="0">
                <a:solidFill>
                  <a:schemeClr val="bg1"/>
                </a:solidFill>
              </a:rPr>
              <a:t>Соберу в ладошку. </a:t>
            </a:r>
          </a:p>
          <a:p>
            <a:r>
              <a:rPr lang="ru-RU" sz="1400" dirty="0" smtClean="0">
                <a:solidFill>
                  <a:schemeClr val="bg1"/>
                </a:solidFill>
              </a:rPr>
              <a:t>Прыгну через лужицу,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7630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7630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1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5429256" y="1785926"/>
            <a:ext cx="15001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8763000" algn="l"/>
              </a:tabLst>
            </a:pPr>
            <a:r>
              <a:rPr lang="ru-RU" sz="1200" dirty="0" smtClean="0">
                <a:solidFill>
                  <a:schemeClr val="bg1"/>
                </a:solidFill>
                <a:ea typeface="Times New Roman" pitchFamily="18" charset="0"/>
                <a:cs typeface="Arial" pitchFamily="34" charset="0"/>
              </a:rPr>
              <a:t>Голова закружится</a:t>
            </a:r>
            <a:endParaRPr lang="ru-RU" sz="1200" dirty="0" smtClean="0">
              <a:solidFill>
                <a:schemeClr val="bg1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8763000" algn="l"/>
              </a:tabLst>
            </a:pPr>
            <a:r>
              <a:rPr lang="ru-RU" sz="1200" dirty="0" smtClean="0">
                <a:solidFill>
                  <a:schemeClr val="bg1"/>
                </a:solidFill>
                <a:ea typeface="Times New Roman" pitchFamily="18" charset="0"/>
                <a:cs typeface="Arial" pitchFamily="34" charset="0"/>
              </a:rPr>
              <a:t>И в траве брусника…</a:t>
            </a:r>
            <a:endParaRPr lang="ru-RU" sz="1200" dirty="0" smtClean="0">
              <a:solidFill>
                <a:schemeClr val="bg1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8763000" algn="l"/>
              </a:tabLst>
            </a:pPr>
            <a:r>
              <a:rPr lang="ru-RU" sz="1200" dirty="0" smtClean="0">
                <a:solidFill>
                  <a:schemeClr val="bg1"/>
                </a:solidFill>
                <a:ea typeface="Times New Roman" pitchFamily="18" charset="0"/>
                <a:cs typeface="Arial" pitchFamily="34" charset="0"/>
              </a:rPr>
              <a:t>Тут ее найди-ка</a:t>
            </a:r>
            <a:endParaRPr lang="ru-RU" sz="1200" dirty="0" smtClean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07.12.2015</a:t>
            </a:r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МАЛЬЦЕВА ОКСАНА ВЛАДИМИРОВНА</a:t>
            </a:r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63" name="Рисунок 8" descr="https://encrypted-tbn3.gstatic.com/images?q=tbn:ANd9GcT0MInFW18odfn-1yfBu50iUxVxyC-IAIWseIdzQP3nmLM8n2gZ2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1928802"/>
            <a:ext cx="3632200" cy="36322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61" name="Рисунок 14" descr="http://img01.chitalnya.ru/upload2/592/4342907690443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72330" y="3857628"/>
            <a:ext cx="1905000" cy="1168400"/>
          </a:xfrm>
          <a:prstGeom prst="rect">
            <a:avLst/>
          </a:prstGeom>
          <a:noFill/>
        </p:spPr>
      </p:pic>
      <p:pic>
        <p:nvPicPr>
          <p:cNvPr id="34869" name="Рисунок 32" descr="http://img01.chitalnya.ru/upload2/592/4342907690443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67238" y="679450"/>
            <a:ext cx="1905000" cy="1168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68" name="Рисунок 15" descr="http://img01.chitalnya.ru/upload2/592/4342907690443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72330" y="1000108"/>
            <a:ext cx="1905000" cy="1168400"/>
          </a:xfrm>
          <a:prstGeom prst="rect">
            <a:avLst/>
          </a:prstGeom>
          <a:noFill/>
        </p:spPr>
      </p:pic>
      <p:pic>
        <p:nvPicPr>
          <p:cNvPr id="34866" name="Рисунок 10" descr="http://img01.chitalnya.ru/upload2/592/4342907690443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93663" y="1411288"/>
            <a:ext cx="1905001" cy="1168400"/>
          </a:xfrm>
          <a:prstGeom prst="rect">
            <a:avLst/>
          </a:prstGeom>
          <a:noFill/>
        </p:spPr>
      </p:pic>
      <p:pic>
        <p:nvPicPr>
          <p:cNvPr id="34862" name="Рисунок 18" descr="http://img01.chitalnya.ru/upload2/592/4342907690443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2438" y="3203575"/>
            <a:ext cx="1905000" cy="1168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854" name="Рисунок 30" descr="http://img01.chitalnya.ru/upload2/592/4342907690443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15140" y="5429264"/>
            <a:ext cx="1905000" cy="1168400"/>
          </a:xfrm>
          <a:prstGeom prst="rect">
            <a:avLst/>
          </a:prstGeom>
          <a:noFill/>
        </p:spPr>
      </p:pic>
      <p:pic>
        <p:nvPicPr>
          <p:cNvPr id="34855" name="Рисунок 33" descr="http://www.stihi.ru/pics/2011/11/13/733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90488" y="4619625"/>
            <a:ext cx="2714626" cy="21971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4860" name="AutoShape 44"/>
          <p:cNvSpPr>
            <a:spLocks noChangeShapeType="1"/>
          </p:cNvSpPr>
          <p:nvPr/>
        </p:nvSpPr>
        <p:spPr bwMode="auto">
          <a:xfrm>
            <a:off x="2357422" y="3786190"/>
            <a:ext cx="2286000" cy="63500"/>
          </a:xfrm>
          <a:prstGeom prst="straightConnector1">
            <a:avLst/>
          </a:prstGeom>
          <a:noFill/>
          <a:ln w="76200">
            <a:solidFill>
              <a:srgbClr val="FFC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67" name="AutoShape 51"/>
          <p:cNvSpPr>
            <a:spLocks noChangeShapeType="1"/>
          </p:cNvSpPr>
          <p:nvPr/>
        </p:nvSpPr>
        <p:spPr bwMode="auto">
          <a:xfrm flipV="1">
            <a:off x="4714876" y="1214422"/>
            <a:ext cx="1087450" cy="1428760"/>
          </a:xfrm>
          <a:prstGeom prst="straightConnector1">
            <a:avLst/>
          </a:prstGeom>
          <a:noFill/>
          <a:ln w="76200">
            <a:solidFill>
              <a:srgbClr val="FFC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64" name="AutoShape 48"/>
          <p:cNvSpPr>
            <a:spLocks noChangeShapeType="1"/>
          </p:cNvSpPr>
          <p:nvPr/>
        </p:nvSpPr>
        <p:spPr bwMode="auto">
          <a:xfrm>
            <a:off x="1620838" y="2397125"/>
            <a:ext cx="2413000" cy="1104900"/>
          </a:xfrm>
          <a:prstGeom prst="straightConnector1">
            <a:avLst/>
          </a:prstGeom>
          <a:noFill/>
          <a:ln w="76200">
            <a:solidFill>
              <a:srgbClr val="FFC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65" name="AutoShape 49"/>
          <p:cNvSpPr>
            <a:spLocks noChangeShapeType="1"/>
          </p:cNvSpPr>
          <p:nvPr/>
        </p:nvSpPr>
        <p:spPr bwMode="auto">
          <a:xfrm flipV="1">
            <a:off x="6000760" y="1714488"/>
            <a:ext cx="2286000" cy="1219200"/>
          </a:xfrm>
          <a:prstGeom prst="straightConnector1">
            <a:avLst/>
          </a:prstGeom>
          <a:noFill/>
          <a:ln w="76200">
            <a:solidFill>
              <a:srgbClr val="FFC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58" name="AutoShape 42"/>
          <p:cNvSpPr>
            <a:spLocks noChangeShapeType="1"/>
          </p:cNvSpPr>
          <p:nvPr/>
        </p:nvSpPr>
        <p:spPr bwMode="auto">
          <a:xfrm>
            <a:off x="6143636" y="3714752"/>
            <a:ext cx="1857388" cy="642942"/>
          </a:xfrm>
          <a:prstGeom prst="straightConnector1">
            <a:avLst/>
          </a:prstGeom>
          <a:noFill/>
          <a:ln w="76200">
            <a:solidFill>
              <a:srgbClr val="FFC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56" name="AutoShape 40"/>
          <p:cNvSpPr>
            <a:spLocks noChangeShapeType="1"/>
          </p:cNvSpPr>
          <p:nvPr/>
        </p:nvSpPr>
        <p:spPr bwMode="auto">
          <a:xfrm>
            <a:off x="5715008" y="4714884"/>
            <a:ext cx="2000264" cy="1571636"/>
          </a:xfrm>
          <a:prstGeom prst="straightConnector1">
            <a:avLst/>
          </a:prstGeom>
          <a:noFill/>
          <a:ln w="76200">
            <a:solidFill>
              <a:srgbClr val="FFC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59" name="AutoShape 43"/>
          <p:cNvSpPr>
            <a:spLocks noChangeShapeType="1"/>
          </p:cNvSpPr>
          <p:nvPr/>
        </p:nvSpPr>
        <p:spPr bwMode="auto">
          <a:xfrm flipV="1">
            <a:off x="2357422" y="4357694"/>
            <a:ext cx="2133600" cy="939800"/>
          </a:xfrm>
          <a:prstGeom prst="straightConnector1">
            <a:avLst/>
          </a:prstGeom>
          <a:noFill/>
          <a:ln w="76200">
            <a:solidFill>
              <a:srgbClr val="FFC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57" name="Oval 41"/>
          <p:cNvSpPr>
            <a:spLocks noChangeArrowheads="1"/>
          </p:cNvSpPr>
          <p:nvPr/>
        </p:nvSpPr>
        <p:spPr bwMode="auto">
          <a:xfrm>
            <a:off x="4857752" y="3429000"/>
            <a:ext cx="609600" cy="669925"/>
          </a:xfrm>
          <a:prstGeom prst="ellipse">
            <a:avLst/>
          </a:pr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Р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70" name="Rectangle 5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МИР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71" name="Rectangle 55"/>
          <p:cNvSpPr>
            <a:spLocks noChangeArrowheads="1"/>
          </p:cNvSpPr>
          <p:nvPr/>
        </p:nvSpPr>
        <p:spPr bwMode="auto">
          <a:xfrm>
            <a:off x="0" y="285728"/>
            <a:ext cx="9001156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Принц не любил войны, а любил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(скажи слово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наоборот)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МИР предлагаем ребенку возвратить лучик от облака к солнышку, произнося слоги АР, ОР, УР, ИР, ЕР, ИР.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72" name="Rectangle 56"/>
          <p:cNvSpPr>
            <a:spLocks noChangeArrowheads="1"/>
          </p:cNvSpPr>
          <p:nvPr/>
        </p:nvSpPr>
        <p:spPr bwMode="auto">
          <a:xfrm>
            <a:off x="0" y="914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74" name="Rectangle 58"/>
          <p:cNvSpPr>
            <a:spLocks noChangeArrowheads="1"/>
          </p:cNvSpPr>
          <p:nvPr/>
        </p:nvSpPr>
        <p:spPr bwMode="auto">
          <a:xfrm>
            <a:off x="500034" y="1357299"/>
            <a:ext cx="121444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А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75" name="Rectangle 59"/>
          <p:cNvSpPr>
            <a:spLocks noChangeArrowheads="1"/>
          </p:cNvSpPr>
          <p:nvPr/>
        </p:nvSpPr>
        <p:spPr bwMode="auto">
          <a:xfrm>
            <a:off x="0" y="2286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77" name="Rectangle 61"/>
          <p:cNvSpPr>
            <a:spLocks noChangeArrowheads="1"/>
          </p:cNvSpPr>
          <p:nvPr/>
        </p:nvSpPr>
        <p:spPr bwMode="auto">
          <a:xfrm>
            <a:off x="0" y="3200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78" name="Rectangle 62"/>
          <p:cNvSpPr>
            <a:spLocks noChangeArrowheads="1"/>
          </p:cNvSpPr>
          <p:nvPr/>
        </p:nvSpPr>
        <p:spPr bwMode="auto">
          <a:xfrm>
            <a:off x="0" y="36576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2976" y="3429000"/>
            <a:ext cx="76495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 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07.12.2015</a:t>
            </a:r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МАЛЬЦЕВА ОКСАНА ВЛАДИМИРОВНА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9" name="Picture 13" descr="Дидактические игры по лексическим темам. Тема: «Грибы. Ягоды.»"/>
          <p:cNvPicPr>
            <a:picLocks noChangeAspect="1" noChangeArrowheads="1"/>
          </p:cNvPicPr>
          <p:nvPr/>
        </p:nvPicPr>
        <p:blipFill>
          <a:blip r:embed="rId2" r:link="rId3" cstate="email"/>
          <a:srcRect/>
          <a:stretch>
            <a:fillRect/>
          </a:stretch>
        </p:blipFill>
        <p:spPr bwMode="auto">
          <a:xfrm>
            <a:off x="3175000" y="481013"/>
            <a:ext cx="1592263" cy="1924050"/>
          </a:xfrm>
          <a:prstGeom prst="rect">
            <a:avLst/>
          </a:prstGeom>
          <a:noFill/>
        </p:spPr>
      </p:pic>
      <p:pic>
        <p:nvPicPr>
          <p:cNvPr id="34821" name="Picture 5" descr="Дидактические игры по лексическим темам. Тема: «Грибы. Ягоды.»"/>
          <p:cNvPicPr>
            <a:picLocks noChangeAspect="1" noChangeArrowheads="1"/>
          </p:cNvPicPr>
          <p:nvPr/>
        </p:nvPicPr>
        <p:blipFill>
          <a:blip r:embed="rId4" r:link="rId3"/>
          <a:srcRect/>
          <a:stretch>
            <a:fillRect/>
          </a:stretch>
        </p:blipFill>
        <p:spPr bwMode="auto">
          <a:xfrm>
            <a:off x="6643702" y="2500306"/>
            <a:ext cx="2170113" cy="2251075"/>
          </a:xfrm>
          <a:prstGeom prst="rect">
            <a:avLst/>
          </a:prstGeom>
          <a:noFill/>
        </p:spPr>
      </p:pic>
      <p:pic>
        <p:nvPicPr>
          <p:cNvPr id="34817" name="Picture 1" descr="Дидактические игры по лексическим темам. Тема: «Грибы. Ягоды.»"/>
          <p:cNvPicPr>
            <a:picLocks noChangeAspect="1" noChangeArrowheads="1"/>
          </p:cNvPicPr>
          <p:nvPr/>
        </p:nvPicPr>
        <p:blipFill>
          <a:blip r:embed="rId5" r:link="rId3"/>
          <a:srcRect/>
          <a:stretch>
            <a:fillRect/>
          </a:stretch>
        </p:blipFill>
        <p:spPr bwMode="auto">
          <a:xfrm>
            <a:off x="714348" y="4606925"/>
            <a:ext cx="1592262" cy="2251075"/>
          </a:xfrm>
          <a:prstGeom prst="rect">
            <a:avLst/>
          </a:prstGeom>
          <a:noFill/>
        </p:spPr>
      </p:pic>
      <p:pic>
        <p:nvPicPr>
          <p:cNvPr id="34825" name="Picture 9" descr="2-3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0" y="3000372"/>
            <a:ext cx="2481263" cy="2727325"/>
          </a:xfrm>
          <a:prstGeom prst="rect">
            <a:avLst/>
          </a:prstGeom>
          <a:noFill/>
        </p:spPr>
      </p:pic>
      <p:sp>
        <p:nvSpPr>
          <p:cNvPr id="34831" name="Oval 15"/>
          <p:cNvSpPr>
            <a:spLocks noChangeArrowheads="1"/>
          </p:cNvSpPr>
          <p:nvPr/>
        </p:nvSpPr>
        <p:spPr bwMode="auto">
          <a:xfrm>
            <a:off x="6572264" y="3500438"/>
            <a:ext cx="889000" cy="97790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8" name="Oval 12"/>
          <p:cNvSpPr>
            <a:spLocks noChangeArrowheads="1"/>
          </p:cNvSpPr>
          <p:nvPr/>
        </p:nvSpPr>
        <p:spPr bwMode="auto">
          <a:xfrm>
            <a:off x="3286116" y="1643050"/>
            <a:ext cx="825500" cy="13335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3929058" y="3714752"/>
            <a:ext cx="850900" cy="8001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6" name="AutoShape 10"/>
          <p:cNvSpPr>
            <a:spLocks noChangeArrowheads="1"/>
          </p:cNvSpPr>
          <p:nvPr/>
        </p:nvSpPr>
        <p:spPr bwMode="auto">
          <a:xfrm rot="9030097">
            <a:off x="1999636" y="5521609"/>
            <a:ext cx="1649413" cy="431800"/>
          </a:xfrm>
          <a:prstGeom prst="rightArrow">
            <a:avLst>
              <a:gd name="adj1" fmla="val 50000"/>
              <a:gd name="adj2" fmla="val 95496"/>
            </a:avLst>
          </a:prstGeom>
          <a:solidFill>
            <a:srgbClr val="000000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7F7F7F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27" name="AutoShape 11"/>
          <p:cNvSpPr>
            <a:spLocks noChangeArrowheads="1"/>
          </p:cNvSpPr>
          <p:nvPr/>
        </p:nvSpPr>
        <p:spPr bwMode="auto">
          <a:xfrm rot="-2633904">
            <a:off x="4315203" y="1480581"/>
            <a:ext cx="420687" cy="1695450"/>
          </a:xfrm>
          <a:prstGeom prst="downArrow">
            <a:avLst>
              <a:gd name="adj1" fmla="val 50000"/>
              <a:gd name="adj2" fmla="val 100755"/>
            </a:avLst>
          </a:prstGeom>
          <a:solidFill>
            <a:srgbClr val="000000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7F7F7F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24" name="AutoShape 8"/>
          <p:cNvSpPr>
            <a:spLocks noChangeArrowheads="1"/>
          </p:cNvSpPr>
          <p:nvPr/>
        </p:nvSpPr>
        <p:spPr bwMode="auto">
          <a:xfrm rot="8615858">
            <a:off x="4914124" y="2414326"/>
            <a:ext cx="1997075" cy="365125"/>
          </a:xfrm>
          <a:prstGeom prst="rightArrow">
            <a:avLst>
              <a:gd name="adj1" fmla="val 50000"/>
              <a:gd name="adj2" fmla="val 136739"/>
            </a:avLst>
          </a:prstGeom>
          <a:solidFill>
            <a:srgbClr val="000000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7F7F7F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18" name="AutoShape 2"/>
          <p:cNvSpPr>
            <a:spLocks noChangeArrowheads="1"/>
          </p:cNvSpPr>
          <p:nvPr/>
        </p:nvSpPr>
        <p:spPr bwMode="auto">
          <a:xfrm rot="7784356">
            <a:off x="5170450" y="4620807"/>
            <a:ext cx="384175" cy="1736726"/>
          </a:xfrm>
          <a:prstGeom prst="downArrow">
            <a:avLst>
              <a:gd name="adj1" fmla="val 50000"/>
              <a:gd name="adj2" fmla="val 113017"/>
            </a:avLst>
          </a:prstGeom>
          <a:solidFill>
            <a:srgbClr val="000000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7F7F7F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22" name="AutoShape 6"/>
          <p:cNvSpPr>
            <a:spLocks noChangeArrowheads="1"/>
          </p:cNvSpPr>
          <p:nvPr/>
        </p:nvSpPr>
        <p:spPr bwMode="auto">
          <a:xfrm rot="9088109">
            <a:off x="5900227" y="4322129"/>
            <a:ext cx="2046287" cy="398463"/>
          </a:xfrm>
          <a:prstGeom prst="rightArrow">
            <a:avLst>
              <a:gd name="adj1" fmla="val 50000"/>
              <a:gd name="adj2" fmla="val 128386"/>
            </a:avLst>
          </a:prstGeom>
          <a:solidFill>
            <a:srgbClr val="000000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7F7F7F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4834" name="Picture 18" descr="сканирование0013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500042"/>
            <a:ext cx="2771775" cy="3657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32" name="Picture 16" descr="Дидактические игры по лексическим темам. Тема: «Грибы. Ягоды.»"/>
          <p:cNvPicPr>
            <a:picLocks noChangeAspect="1" noChangeArrowheads="1"/>
          </p:cNvPicPr>
          <p:nvPr/>
        </p:nvPicPr>
        <p:blipFill>
          <a:blip r:embed="rId2" r:link="rId3" cstate="email"/>
          <a:srcRect/>
          <a:stretch>
            <a:fillRect/>
          </a:stretch>
        </p:blipFill>
        <p:spPr bwMode="auto">
          <a:xfrm>
            <a:off x="5715008" y="4933950"/>
            <a:ext cx="1592262" cy="1924050"/>
          </a:xfrm>
          <a:prstGeom prst="rect">
            <a:avLst/>
          </a:prstGeom>
          <a:noFill/>
        </p:spPr>
      </p:pic>
      <p:pic>
        <p:nvPicPr>
          <p:cNvPr id="34833" name="Picture 17" descr="Дидактические игры по лексическим темам. Тема: «Грибы. Ягоды.»"/>
          <p:cNvPicPr>
            <a:picLocks noChangeAspect="1" noChangeArrowheads="1"/>
          </p:cNvPicPr>
          <p:nvPr/>
        </p:nvPicPr>
        <p:blipFill>
          <a:blip r:embed="rId8" r:link="rId3" cstate="email"/>
          <a:srcRect/>
          <a:stretch>
            <a:fillRect/>
          </a:stretch>
        </p:blipFill>
        <p:spPr bwMode="auto">
          <a:xfrm>
            <a:off x="6429388" y="500042"/>
            <a:ext cx="1752600" cy="1574800"/>
          </a:xfrm>
          <a:prstGeom prst="rect">
            <a:avLst/>
          </a:prstGeom>
          <a:noFill/>
        </p:spPr>
      </p:pic>
      <p:sp>
        <p:nvSpPr>
          <p:cNvPr id="34830" name="Oval 14"/>
          <p:cNvSpPr>
            <a:spLocks noChangeArrowheads="1"/>
          </p:cNvSpPr>
          <p:nvPr/>
        </p:nvSpPr>
        <p:spPr bwMode="auto">
          <a:xfrm>
            <a:off x="1071538" y="5816600"/>
            <a:ext cx="914400" cy="10414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3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 «Собери грибы с Машенькой» - </a:t>
            </a:r>
            <a:r>
              <a:rPr kumimoji="0" lang="ru-RU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автоматизация звука «Р» в обратных слогах.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36" name="Rectangle 20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Если ребенок не умеет читать, взрослый читает получившиеся слоги, а малыш повторяет.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37" name="Rectangle 2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41" name="Rectangle 2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42" name="Rectangle 2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44" name="Rectangle 28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45" name="Rectangle 29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49" name="Rectangle 3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0" name="Oval 4"/>
          <p:cNvSpPr>
            <a:spLocks noChangeArrowheads="1"/>
          </p:cNvSpPr>
          <p:nvPr/>
        </p:nvSpPr>
        <p:spPr bwMode="auto">
          <a:xfrm>
            <a:off x="5929322" y="5929330"/>
            <a:ext cx="1012825" cy="11176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ы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3" name="Oval 7"/>
          <p:cNvSpPr>
            <a:spLocks noChangeArrowheads="1"/>
          </p:cNvSpPr>
          <p:nvPr/>
        </p:nvSpPr>
        <p:spPr bwMode="auto">
          <a:xfrm>
            <a:off x="6357950" y="1142984"/>
            <a:ext cx="889000" cy="12192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Дата 2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07.12.2015</a:t>
            </a:r>
            <a:endParaRPr lang="ru-RU"/>
          </a:p>
        </p:txBody>
      </p:sp>
      <p:sp>
        <p:nvSpPr>
          <p:cNvPr id="30" name="Нижний колонтитул 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МАЛЬЦЕВА ОКСАНА ВЛАДИМИРОВНА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rc_mi" descr="http://www.sibutramineonline.info/wp-content/uploads/2010/10/Sibutramine-Online1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>
                  <a14:imgLayer r:embed="rId52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352665" y="2714620"/>
            <a:ext cx="1791335" cy="3073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irc_mi" descr="http://www.sibutramineonline.info/wp-content/uploads/2010/10/Sibutramine-Online1.jpg"/>
          <p:cNvPicPr>
            <a:picLocks noChangeAspect="1"/>
          </p:cNvPicPr>
          <p:nvPr/>
        </p:nvPicPr>
        <p:blipFill>
          <a:blip r:embed="rId53">
            <a:extLst>
              <a:ext uri="{BEBA8EAE-BF5A-486C-A8C5-ECC9F3942E4B}">
                <a14:imgProps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>
                  <a14:imgLayer r:embed="rId5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929058" y="2500306"/>
            <a:ext cx="2234565" cy="3429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http://www.sibutramineonline.info/wp-content/uploads/2010/10/Sibutramine-Online1.jpg"/>
          <p:cNvPicPr/>
          <p:nvPr/>
        </p:nvPicPr>
        <p:blipFill>
          <a:blip r:embed="rId55">
            <a:extLst>
              <a:ext uri="{BEBA8EAE-BF5A-486C-A8C5-ECC9F3942E4B}">
                <a14:imgProps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>
                  <a14:imgLayer r:embed="rId5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00100" y="2928934"/>
            <a:ext cx="1943100" cy="2717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1212" name="AutoShape 12"/>
          <p:cNvSpPr>
            <a:spLocks noChangeArrowheads="1"/>
          </p:cNvSpPr>
          <p:nvPr/>
        </p:nvSpPr>
        <p:spPr bwMode="auto">
          <a:xfrm>
            <a:off x="617538" y="1417638"/>
            <a:ext cx="1574800" cy="1803400"/>
          </a:xfrm>
          <a:prstGeom prst="irregularSeal1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А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09" name="AutoShape 9"/>
          <p:cNvSpPr>
            <a:spLocks noChangeArrowheads="1"/>
          </p:cNvSpPr>
          <p:nvPr/>
        </p:nvSpPr>
        <p:spPr bwMode="auto">
          <a:xfrm>
            <a:off x="2285984" y="428604"/>
            <a:ext cx="1397000" cy="1739900"/>
          </a:xfrm>
          <a:prstGeom prst="irregularSeal1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У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14" name="AutoShape 14"/>
          <p:cNvSpPr>
            <a:spLocks noChangeArrowheads="1"/>
          </p:cNvSpPr>
          <p:nvPr/>
        </p:nvSpPr>
        <p:spPr bwMode="auto">
          <a:xfrm>
            <a:off x="4071934" y="928670"/>
            <a:ext cx="1625600" cy="1714500"/>
          </a:xfrm>
          <a:prstGeom prst="irregularSeal1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Ы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05" name="AutoShape 5"/>
          <p:cNvSpPr>
            <a:spLocks noChangeArrowheads="1"/>
          </p:cNvSpPr>
          <p:nvPr/>
        </p:nvSpPr>
        <p:spPr bwMode="auto">
          <a:xfrm>
            <a:off x="6408738" y="2268538"/>
            <a:ext cx="1600200" cy="1803400"/>
          </a:xfrm>
          <a:prstGeom prst="irregularSeal1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Э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01" name="AutoShape 1"/>
          <p:cNvSpPr>
            <a:spLocks noChangeArrowheads="1"/>
          </p:cNvSpPr>
          <p:nvPr/>
        </p:nvSpPr>
        <p:spPr bwMode="auto">
          <a:xfrm>
            <a:off x="2851150" y="2687638"/>
            <a:ext cx="1574800" cy="1803400"/>
          </a:xfrm>
          <a:prstGeom prst="irregularSeal1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О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http://images.webpark.ru/uploads52/071113/moon_photo_1.jpg"/>
          <p:cNvPicPr>
            <a:picLocks noChangeAspect="1"/>
          </p:cNvPicPr>
          <p:nvPr/>
        </p:nvPicPr>
        <p:blipFill rotWithShape="1">
          <a:blip r:embed="rId57">
            <a:extLst>
              <a:ext uri="{BEBA8EAE-BF5A-486C-A8C5-ECC9F3942E4B}">
                <a14:imgProps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>
                  <a14:imgLayer r:embed="rId50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/>
        </p:blipFill>
        <p:spPr bwMode="auto">
          <a:xfrm>
            <a:off x="0" y="0"/>
            <a:ext cx="2019300" cy="194437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/>
            </a:ext>
          </a:extLst>
        </p:spPr>
      </p:pic>
      <p:sp>
        <p:nvSpPr>
          <p:cNvPr id="51202" name="Freeform 2"/>
          <p:cNvSpPr>
            <a:spLocks/>
          </p:cNvSpPr>
          <p:nvPr/>
        </p:nvSpPr>
        <p:spPr bwMode="auto">
          <a:xfrm>
            <a:off x="571472" y="4500570"/>
            <a:ext cx="7715272" cy="906463"/>
          </a:xfrm>
          <a:custGeom>
            <a:avLst/>
            <a:gdLst/>
            <a:ahLst/>
            <a:cxnLst>
              <a:cxn ang="0">
                <a:pos x="180" y="1108"/>
              </a:cxn>
              <a:cxn ang="0">
                <a:pos x="940" y="1208"/>
              </a:cxn>
              <a:cxn ang="0">
                <a:pos x="1080" y="1368"/>
              </a:cxn>
              <a:cxn ang="0">
                <a:pos x="1200" y="1428"/>
              </a:cxn>
              <a:cxn ang="0">
                <a:pos x="1380" y="1308"/>
              </a:cxn>
              <a:cxn ang="0">
                <a:pos x="1580" y="1128"/>
              </a:cxn>
              <a:cxn ang="0">
                <a:pos x="1780" y="1008"/>
              </a:cxn>
              <a:cxn ang="0">
                <a:pos x="2000" y="1228"/>
              </a:cxn>
              <a:cxn ang="0">
                <a:pos x="3340" y="1128"/>
              </a:cxn>
              <a:cxn ang="0">
                <a:pos x="3920" y="268"/>
              </a:cxn>
              <a:cxn ang="0">
                <a:pos x="4020" y="8"/>
              </a:cxn>
              <a:cxn ang="0">
                <a:pos x="4200" y="168"/>
              </a:cxn>
              <a:cxn ang="0">
                <a:pos x="4460" y="508"/>
              </a:cxn>
              <a:cxn ang="0">
                <a:pos x="4700" y="788"/>
              </a:cxn>
              <a:cxn ang="0">
                <a:pos x="4820" y="868"/>
              </a:cxn>
              <a:cxn ang="0">
                <a:pos x="5360" y="968"/>
              </a:cxn>
              <a:cxn ang="0">
                <a:pos x="5480" y="948"/>
              </a:cxn>
              <a:cxn ang="0">
                <a:pos x="6080" y="648"/>
              </a:cxn>
              <a:cxn ang="0">
                <a:pos x="6380" y="528"/>
              </a:cxn>
              <a:cxn ang="0">
                <a:pos x="6740" y="668"/>
              </a:cxn>
              <a:cxn ang="0">
                <a:pos x="6880" y="908"/>
              </a:cxn>
              <a:cxn ang="0">
                <a:pos x="7020" y="1048"/>
              </a:cxn>
              <a:cxn ang="0">
                <a:pos x="7360" y="1068"/>
              </a:cxn>
              <a:cxn ang="0">
                <a:pos x="7660" y="768"/>
              </a:cxn>
              <a:cxn ang="0">
                <a:pos x="7940" y="248"/>
              </a:cxn>
              <a:cxn ang="0">
                <a:pos x="8020" y="388"/>
              </a:cxn>
              <a:cxn ang="0">
                <a:pos x="8500" y="628"/>
              </a:cxn>
              <a:cxn ang="0">
                <a:pos x="8700" y="428"/>
              </a:cxn>
              <a:cxn ang="0">
                <a:pos x="9020" y="868"/>
              </a:cxn>
              <a:cxn ang="0">
                <a:pos x="11580" y="1088"/>
              </a:cxn>
              <a:cxn ang="0">
                <a:pos x="11960" y="988"/>
              </a:cxn>
              <a:cxn ang="0">
                <a:pos x="12240" y="628"/>
              </a:cxn>
              <a:cxn ang="0">
                <a:pos x="12420" y="348"/>
              </a:cxn>
              <a:cxn ang="0">
                <a:pos x="13060" y="328"/>
              </a:cxn>
              <a:cxn ang="0">
                <a:pos x="13200" y="468"/>
              </a:cxn>
              <a:cxn ang="0">
                <a:pos x="13460" y="808"/>
              </a:cxn>
              <a:cxn ang="0">
                <a:pos x="14220" y="588"/>
              </a:cxn>
              <a:cxn ang="0">
                <a:pos x="15340" y="788"/>
              </a:cxn>
            </a:cxnLst>
            <a:rect l="0" t="0" r="r" b="b"/>
            <a:pathLst>
              <a:path w="15420" h="1428">
                <a:moveTo>
                  <a:pt x="0" y="1368"/>
                </a:moveTo>
                <a:cubicBezTo>
                  <a:pt x="28" y="1228"/>
                  <a:pt x="62" y="1187"/>
                  <a:pt x="180" y="1108"/>
                </a:cubicBezTo>
                <a:cubicBezTo>
                  <a:pt x="260" y="1115"/>
                  <a:pt x="340" y="1123"/>
                  <a:pt x="420" y="1128"/>
                </a:cubicBezTo>
                <a:cubicBezTo>
                  <a:pt x="675" y="1144"/>
                  <a:pt x="770" y="1094"/>
                  <a:pt x="940" y="1208"/>
                </a:cubicBezTo>
                <a:cubicBezTo>
                  <a:pt x="1047" y="1368"/>
                  <a:pt x="907" y="1175"/>
                  <a:pt x="1040" y="1308"/>
                </a:cubicBezTo>
                <a:cubicBezTo>
                  <a:pt x="1057" y="1325"/>
                  <a:pt x="1061" y="1353"/>
                  <a:pt x="1080" y="1368"/>
                </a:cubicBezTo>
                <a:cubicBezTo>
                  <a:pt x="1096" y="1381"/>
                  <a:pt x="1121" y="1379"/>
                  <a:pt x="1140" y="1388"/>
                </a:cubicBezTo>
                <a:cubicBezTo>
                  <a:pt x="1161" y="1399"/>
                  <a:pt x="1180" y="1415"/>
                  <a:pt x="1200" y="1428"/>
                </a:cubicBezTo>
                <a:cubicBezTo>
                  <a:pt x="1201" y="1428"/>
                  <a:pt x="1330" y="1398"/>
                  <a:pt x="1340" y="1388"/>
                </a:cubicBezTo>
                <a:cubicBezTo>
                  <a:pt x="1361" y="1367"/>
                  <a:pt x="1359" y="1329"/>
                  <a:pt x="1380" y="1308"/>
                </a:cubicBezTo>
                <a:cubicBezTo>
                  <a:pt x="1427" y="1261"/>
                  <a:pt x="1503" y="1243"/>
                  <a:pt x="1540" y="1188"/>
                </a:cubicBezTo>
                <a:cubicBezTo>
                  <a:pt x="1553" y="1168"/>
                  <a:pt x="1561" y="1143"/>
                  <a:pt x="1580" y="1128"/>
                </a:cubicBezTo>
                <a:cubicBezTo>
                  <a:pt x="1596" y="1115"/>
                  <a:pt x="1621" y="1116"/>
                  <a:pt x="1640" y="1108"/>
                </a:cubicBezTo>
                <a:cubicBezTo>
                  <a:pt x="1732" y="1069"/>
                  <a:pt x="1711" y="1077"/>
                  <a:pt x="1780" y="1008"/>
                </a:cubicBezTo>
                <a:cubicBezTo>
                  <a:pt x="1880" y="1041"/>
                  <a:pt x="1833" y="1008"/>
                  <a:pt x="1880" y="1148"/>
                </a:cubicBezTo>
                <a:cubicBezTo>
                  <a:pt x="1899" y="1204"/>
                  <a:pt x="1955" y="1213"/>
                  <a:pt x="2000" y="1228"/>
                </a:cubicBezTo>
                <a:cubicBezTo>
                  <a:pt x="2306" y="1177"/>
                  <a:pt x="2400" y="1194"/>
                  <a:pt x="2800" y="1208"/>
                </a:cubicBezTo>
                <a:cubicBezTo>
                  <a:pt x="3289" y="1184"/>
                  <a:pt x="3072" y="1217"/>
                  <a:pt x="3340" y="1128"/>
                </a:cubicBezTo>
                <a:cubicBezTo>
                  <a:pt x="3510" y="958"/>
                  <a:pt x="3628" y="766"/>
                  <a:pt x="3760" y="568"/>
                </a:cubicBezTo>
                <a:cubicBezTo>
                  <a:pt x="3826" y="470"/>
                  <a:pt x="3865" y="377"/>
                  <a:pt x="3920" y="268"/>
                </a:cubicBezTo>
                <a:cubicBezTo>
                  <a:pt x="3933" y="241"/>
                  <a:pt x="3960" y="188"/>
                  <a:pt x="3960" y="188"/>
                </a:cubicBezTo>
                <a:cubicBezTo>
                  <a:pt x="3963" y="169"/>
                  <a:pt x="3970" y="28"/>
                  <a:pt x="4020" y="8"/>
                </a:cubicBezTo>
                <a:cubicBezTo>
                  <a:pt x="4040" y="0"/>
                  <a:pt x="4060" y="21"/>
                  <a:pt x="4080" y="28"/>
                </a:cubicBezTo>
                <a:cubicBezTo>
                  <a:pt x="4109" y="115"/>
                  <a:pt x="4110" y="138"/>
                  <a:pt x="4200" y="168"/>
                </a:cubicBezTo>
                <a:cubicBezTo>
                  <a:pt x="4234" y="270"/>
                  <a:pt x="4295" y="330"/>
                  <a:pt x="4360" y="408"/>
                </a:cubicBezTo>
                <a:cubicBezTo>
                  <a:pt x="4443" y="508"/>
                  <a:pt x="4350" y="435"/>
                  <a:pt x="4460" y="508"/>
                </a:cubicBezTo>
                <a:cubicBezTo>
                  <a:pt x="4480" y="569"/>
                  <a:pt x="4532" y="666"/>
                  <a:pt x="4580" y="708"/>
                </a:cubicBezTo>
                <a:cubicBezTo>
                  <a:pt x="4616" y="740"/>
                  <a:pt x="4666" y="754"/>
                  <a:pt x="4700" y="788"/>
                </a:cubicBezTo>
                <a:cubicBezTo>
                  <a:pt x="4720" y="808"/>
                  <a:pt x="4736" y="832"/>
                  <a:pt x="4760" y="848"/>
                </a:cubicBezTo>
                <a:cubicBezTo>
                  <a:pt x="4778" y="860"/>
                  <a:pt x="4801" y="859"/>
                  <a:pt x="4820" y="868"/>
                </a:cubicBezTo>
                <a:cubicBezTo>
                  <a:pt x="4900" y="908"/>
                  <a:pt x="4884" y="942"/>
                  <a:pt x="5000" y="948"/>
                </a:cubicBezTo>
                <a:cubicBezTo>
                  <a:pt x="5120" y="955"/>
                  <a:pt x="5240" y="961"/>
                  <a:pt x="5360" y="968"/>
                </a:cubicBezTo>
                <a:cubicBezTo>
                  <a:pt x="5380" y="975"/>
                  <a:pt x="5399" y="991"/>
                  <a:pt x="5420" y="988"/>
                </a:cubicBezTo>
                <a:cubicBezTo>
                  <a:pt x="5444" y="984"/>
                  <a:pt x="5458" y="957"/>
                  <a:pt x="5480" y="948"/>
                </a:cubicBezTo>
                <a:cubicBezTo>
                  <a:pt x="5525" y="929"/>
                  <a:pt x="5574" y="923"/>
                  <a:pt x="5620" y="908"/>
                </a:cubicBezTo>
                <a:cubicBezTo>
                  <a:pt x="5760" y="796"/>
                  <a:pt x="5920" y="728"/>
                  <a:pt x="6080" y="648"/>
                </a:cubicBezTo>
                <a:cubicBezTo>
                  <a:pt x="6118" y="629"/>
                  <a:pt x="6162" y="625"/>
                  <a:pt x="6200" y="608"/>
                </a:cubicBezTo>
                <a:cubicBezTo>
                  <a:pt x="6411" y="512"/>
                  <a:pt x="6200" y="573"/>
                  <a:pt x="6380" y="528"/>
                </a:cubicBezTo>
                <a:cubicBezTo>
                  <a:pt x="6473" y="535"/>
                  <a:pt x="6569" y="527"/>
                  <a:pt x="6660" y="548"/>
                </a:cubicBezTo>
                <a:cubicBezTo>
                  <a:pt x="6724" y="563"/>
                  <a:pt x="6719" y="626"/>
                  <a:pt x="6740" y="668"/>
                </a:cubicBezTo>
                <a:cubicBezTo>
                  <a:pt x="6768" y="724"/>
                  <a:pt x="6809" y="773"/>
                  <a:pt x="6840" y="828"/>
                </a:cubicBezTo>
                <a:cubicBezTo>
                  <a:pt x="6854" y="854"/>
                  <a:pt x="6861" y="885"/>
                  <a:pt x="6880" y="908"/>
                </a:cubicBezTo>
                <a:cubicBezTo>
                  <a:pt x="6902" y="933"/>
                  <a:pt x="6936" y="944"/>
                  <a:pt x="6960" y="968"/>
                </a:cubicBezTo>
                <a:cubicBezTo>
                  <a:pt x="6984" y="992"/>
                  <a:pt x="6992" y="1030"/>
                  <a:pt x="7020" y="1048"/>
                </a:cubicBezTo>
                <a:cubicBezTo>
                  <a:pt x="7055" y="1071"/>
                  <a:pt x="7140" y="1088"/>
                  <a:pt x="7140" y="1088"/>
                </a:cubicBezTo>
                <a:cubicBezTo>
                  <a:pt x="7213" y="1081"/>
                  <a:pt x="7289" y="1086"/>
                  <a:pt x="7360" y="1068"/>
                </a:cubicBezTo>
                <a:cubicBezTo>
                  <a:pt x="7455" y="1044"/>
                  <a:pt x="7466" y="993"/>
                  <a:pt x="7520" y="928"/>
                </a:cubicBezTo>
                <a:cubicBezTo>
                  <a:pt x="7565" y="874"/>
                  <a:pt x="7619" y="826"/>
                  <a:pt x="7660" y="768"/>
                </a:cubicBezTo>
                <a:cubicBezTo>
                  <a:pt x="7735" y="662"/>
                  <a:pt x="7704" y="652"/>
                  <a:pt x="7760" y="548"/>
                </a:cubicBezTo>
                <a:cubicBezTo>
                  <a:pt x="7811" y="454"/>
                  <a:pt x="7879" y="339"/>
                  <a:pt x="7940" y="248"/>
                </a:cubicBezTo>
                <a:cubicBezTo>
                  <a:pt x="7953" y="268"/>
                  <a:pt x="7968" y="287"/>
                  <a:pt x="7980" y="308"/>
                </a:cubicBezTo>
                <a:cubicBezTo>
                  <a:pt x="7995" y="334"/>
                  <a:pt x="8004" y="363"/>
                  <a:pt x="8020" y="388"/>
                </a:cubicBezTo>
                <a:cubicBezTo>
                  <a:pt x="8100" y="516"/>
                  <a:pt x="8218" y="601"/>
                  <a:pt x="8360" y="648"/>
                </a:cubicBezTo>
                <a:cubicBezTo>
                  <a:pt x="8407" y="641"/>
                  <a:pt x="8457" y="647"/>
                  <a:pt x="8500" y="628"/>
                </a:cubicBezTo>
                <a:cubicBezTo>
                  <a:pt x="8521" y="619"/>
                  <a:pt x="8573" y="496"/>
                  <a:pt x="8580" y="488"/>
                </a:cubicBezTo>
                <a:cubicBezTo>
                  <a:pt x="8610" y="452"/>
                  <a:pt x="8659" y="442"/>
                  <a:pt x="8700" y="428"/>
                </a:cubicBezTo>
                <a:cubicBezTo>
                  <a:pt x="8722" y="494"/>
                  <a:pt x="8775" y="715"/>
                  <a:pt x="8820" y="768"/>
                </a:cubicBezTo>
                <a:cubicBezTo>
                  <a:pt x="8860" y="816"/>
                  <a:pt x="8967" y="841"/>
                  <a:pt x="9020" y="868"/>
                </a:cubicBezTo>
                <a:cubicBezTo>
                  <a:pt x="9513" y="830"/>
                  <a:pt x="9782" y="841"/>
                  <a:pt x="10340" y="868"/>
                </a:cubicBezTo>
                <a:cubicBezTo>
                  <a:pt x="10757" y="928"/>
                  <a:pt x="11165" y="1019"/>
                  <a:pt x="11580" y="1088"/>
                </a:cubicBezTo>
                <a:cubicBezTo>
                  <a:pt x="11687" y="1075"/>
                  <a:pt x="11796" y="1075"/>
                  <a:pt x="11900" y="1048"/>
                </a:cubicBezTo>
                <a:cubicBezTo>
                  <a:pt x="11927" y="1041"/>
                  <a:pt x="11938" y="1006"/>
                  <a:pt x="11960" y="988"/>
                </a:cubicBezTo>
                <a:cubicBezTo>
                  <a:pt x="11978" y="973"/>
                  <a:pt x="12000" y="961"/>
                  <a:pt x="12020" y="948"/>
                </a:cubicBezTo>
                <a:cubicBezTo>
                  <a:pt x="12092" y="839"/>
                  <a:pt x="12173" y="740"/>
                  <a:pt x="12240" y="628"/>
                </a:cubicBezTo>
                <a:cubicBezTo>
                  <a:pt x="12269" y="513"/>
                  <a:pt x="12308" y="494"/>
                  <a:pt x="12380" y="408"/>
                </a:cubicBezTo>
                <a:cubicBezTo>
                  <a:pt x="12395" y="390"/>
                  <a:pt x="12402" y="363"/>
                  <a:pt x="12420" y="348"/>
                </a:cubicBezTo>
                <a:cubicBezTo>
                  <a:pt x="12473" y="304"/>
                  <a:pt x="12541" y="283"/>
                  <a:pt x="12600" y="248"/>
                </a:cubicBezTo>
                <a:cubicBezTo>
                  <a:pt x="12963" y="271"/>
                  <a:pt x="12834" y="253"/>
                  <a:pt x="13060" y="328"/>
                </a:cubicBezTo>
                <a:cubicBezTo>
                  <a:pt x="13175" y="500"/>
                  <a:pt x="13022" y="298"/>
                  <a:pt x="13160" y="408"/>
                </a:cubicBezTo>
                <a:cubicBezTo>
                  <a:pt x="13179" y="423"/>
                  <a:pt x="13184" y="450"/>
                  <a:pt x="13200" y="468"/>
                </a:cubicBezTo>
                <a:cubicBezTo>
                  <a:pt x="13225" y="497"/>
                  <a:pt x="13253" y="521"/>
                  <a:pt x="13280" y="548"/>
                </a:cubicBezTo>
                <a:cubicBezTo>
                  <a:pt x="13314" y="649"/>
                  <a:pt x="13386" y="734"/>
                  <a:pt x="13460" y="808"/>
                </a:cubicBezTo>
                <a:cubicBezTo>
                  <a:pt x="13502" y="683"/>
                  <a:pt x="13608" y="714"/>
                  <a:pt x="13720" y="688"/>
                </a:cubicBezTo>
                <a:cubicBezTo>
                  <a:pt x="13890" y="649"/>
                  <a:pt x="14046" y="607"/>
                  <a:pt x="14220" y="588"/>
                </a:cubicBezTo>
                <a:cubicBezTo>
                  <a:pt x="14513" y="595"/>
                  <a:pt x="14807" y="596"/>
                  <a:pt x="15100" y="608"/>
                </a:cubicBezTo>
                <a:cubicBezTo>
                  <a:pt x="15206" y="613"/>
                  <a:pt x="15284" y="710"/>
                  <a:pt x="15340" y="788"/>
                </a:cubicBezTo>
                <a:cubicBezTo>
                  <a:pt x="15371" y="831"/>
                  <a:pt x="15382" y="926"/>
                  <a:pt x="15420" y="888"/>
                </a:cubicBezTo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 descr="Клумба. Анютины глазки"/>
          <p:cNvPicPr>
            <a:picLocks noChangeAspect="1"/>
          </p:cNvPicPr>
          <p:nvPr/>
        </p:nvPicPr>
        <p:blipFill rotWithShape="1">
          <a:blip r:embed="rId58" cstate="email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/>
        </p:blipFill>
        <p:spPr bwMode="auto">
          <a:xfrm>
            <a:off x="642910" y="4643446"/>
            <a:ext cx="8215370" cy="176008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/>
            </a:ext>
          </a:extLst>
        </p:spPr>
      </p:pic>
      <p:sp>
        <p:nvSpPr>
          <p:cNvPr id="51207" name="Rectangle 7"/>
          <p:cNvSpPr>
            <a:spLocks noChangeArrowheads="1"/>
          </p:cNvSpPr>
          <p:nvPr/>
        </p:nvSpPr>
        <p:spPr bwMode="auto">
          <a:xfrm>
            <a:off x="8008938" y="4973638"/>
            <a:ext cx="495300" cy="279400"/>
          </a:xfrm>
          <a:prstGeom prst="rect">
            <a:avLst/>
          </a:prstGeom>
          <a:solidFill>
            <a:srgbClr val="FFFFFF"/>
          </a:solidFill>
          <a:ln w="12700">
            <a:solidFill>
              <a:srgbClr val="8064A2"/>
            </a:solidFill>
            <a:prstDash val="dash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БР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08" name="Rectangle 8"/>
          <p:cNvSpPr>
            <a:spLocks noChangeArrowheads="1"/>
          </p:cNvSpPr>
          <p:nvPr/>
        </p:nvSpPr>
        <p:spPr bwMode="auto">
          <a:xfrm>
            <a:off x="1824038" y="5253038"/>
            <a:ext cx="571500" cy="296862"/>
          </a:xfrm>
          <a:prstGeom prst="rect">
            <a:avLst/>
          </a:prstGeom>
          <a:solidFill>
            <a:srgbClr val="FFFFFF"/>
          </a:solidFill>
          <a:ln w="12700">
            <a:solidFill>
              <a:srgbClr val="C0504D"/>
            </a:solidFill>
            <a:prstDash val="dash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ПР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5126038" y="4973638"/>
            <a:ext cx="482600" cy="279400"/>
          </a:xfrm>
          <a:prstGeom prst="rect">
            <a:avLst/>
          </a:prstGeom>
          <a:solidFill>
            <a:srgbClr val="FFFFFF"/>
          </a:solidFill>
          <a:ln w="12700">
            <a:solidFill>
              <a:srgbClr val="C0504D"/>
            </a:solidFill>
            <a:prstDash val="dash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ПР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15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1218" name="Rectangle 18"/>
          <p:cNvSpPr>
            <a:spLocks noChangeArrowheads="1"/>
          </p:cNvSpPr>
          <p:nvPr/>
        </p:nvSpPr>
        <p:spPr bwMode="auto">
          <a:xfrm>
            <a:off x="5857852" y="0"/>
            <a:ext cx="328614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Прыгуны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Мы </a:t>
            </a:r>
            <a:r>
              <a:rPr lang="ru-RU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допрыгним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до Луны!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Прыгуны, прыгуны,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Дата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07.12.2015</a:t>
            </a:r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МАЛЬЦЕВА ОКСАНА ВЛАДИМИРОВНА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64" name="Рисунок 20" descr="http://img0.liveinternet.ru/images/attach/c/2//70/278/70278100_1296952699_27_podborka_08293456128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9344025"/>
            <a:ext cx="3086100" cy="2657475"/>
          </a:xfrm>
          <a:prstGeom prst="rect">
            <a:avLst/>
          </a:prstGeom>
          <a:noFill/>
        </p:spPr>
      </p:pic>
      <p:pic>
        <p:nvPicPr>
          <p:cNvPr id="14363" name="Рисунок 17" descr="http://demiart.ru/forum/uploads11/post-2439236-134821287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2001500"/>
            <a:ext cx="2305050" cy="2676525"/>
          </a:xfrm>
          <a:prstGeom prst="rect">
            <a:avLst/>
          </a:prstGeom>
          <a:noFill/>
        </p:spPr>
      </p:pic>
      <p:pic>
        <p:nvPicPr>
          <p:cNvPr id="14361" name="Рисунок 5" descr="http://i006.radikal.ru/0901/20/ab751c2cbbd3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012238" y="20451763"/>
            <a:ext cx="1231900" cy="1003300"/>
          </a:xfrm>
          <a:prstGeom prst="rect">
            <a:avLst/>
          </a:prstGeom>
          <a:noFill/>
        </p:spPr>
      </p:pic>
      <p:pic>
        <p:nvPicPr>
          <p:cNvPr id="14351" name="Рисунок 1" descr="https://st.fl.ru/users/krizain/upload/f_4ca0ab66c19b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904606">
            <a:off x="4859338" y="15708313"/>
            <a:ext cx="1238250" cy="1111250"/>
          </a:xfrm>
          <a:prstGeom prst="rect">
            <a:avLst/>
          </a:prstGeom>
          <a:noFill/>
        </p:spPr>
      </p:pic>
      <p:pic>
        <p:nvPicPr>
          <p:cNvPr id="14350" name="irc_mi" descr="https://st.fl.ru/users/krizain/upload/f_4ca0ab66c19b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63513" y="16489363"/>
            <a:ext cx="1225551" cy="1104900"/>
          </a:xfrm>
          <a:prstGeom prst="rect">
            <a:avLst/>
          </a:prstGeom>
          <a:noFill/>
        </p:spPr>
      </p:pic>
      <p:sp>
        <p:nvSpPr>
          <p:cNvPr id="14362" name="Rectangle 26"/>
          <p:cNvSpPr>
            <a:spLocks noChangeArrowheads="1"/>
          </p:cNvSpPr>
          <p:nvPr/>
        </p:nvSpPr>
        <p:spPr bwMode="auto">
          <a:xfrm>
            <a:off x="211138" y="15447963"/>
            <a:ext cx="1511300" cy="1333500"/>
          </a:xfrm>
          <a:prstGeom prst="rect">
            <a:avLst/>
          </a:prstGeom>
          <a:solidFill>
            <a:srgbClr val="9BBB59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9" name="Rectangle 13"/>
          <p:cNvSpPr>
            <a:spLocks noChangeArrowheads="1"/>
          </p:cNvSpPr>
          <p:nvPr/>
        </p:nvSpPr>
        <p:spPr bwMode="auto">
          <a:xfrm>
            <a:off x="3703638" y="15447963"/>
            <a:ext cx="1727200" cy="1524000"/>
          </a:xfrm>
          <a:prstGeom prst="rect">
            <a:avLst/>
          </a:prstGeom>
          <a:solidFill>
            <a:srgbClr val="4F81B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56" name="Rectangle 20"/>
          <p:cNvSpPr>
            <a:spLocks noChangeArrowheads="1"/>
          </p:cNvSpPr>
          <p:nvPr/>
        </p:nvSpPr>
        <p:spPr bwMode="auto">
          <a:xfrm>
            <a:off x="7551738" y="15295563"/>
            <a:ext cx="1854200" cy="1676400"/>
          </a:xfrm>
          <a:prstGeom prst="rect">
            <a:avLst/>
          </a:prstGeom>
          <a:solidFill>
            <a:srgbClr val="C0504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338138" y="17708563"/>
            <a:ext cx="1689100" cy="1778000"/>
          </a:xfrm>
          <a:prstGeom prst="rect">
            <a:avLst/>
          </a:prstGeom>
          <a:solidFill>
            <a:srgbClr val="8064A2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8" name="Rectangle 12"/>
          <p:cNvSpPr>
            <a:spLocks noChangeArrowheads="1"/>
          </p:cNvSpPr>
          <p:nvPr/>
        </p:nvSpPr>
        <p:spPr bwMode="auto">
          <a:xfrm>
            <a:off x="3703638" y="17568863"/>
            <a:ext cx="1816100" cy="1676400"/>
          </a:xfrm>
          <a:prstGeom prst="rect">
            <a:avLst/>
          </a:prstGeom>
          <a:solidFill>
            <a:srgbClr val="F79646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58" name="Rectangle 22"/>
          <p:cNvSpPr>
            <a:spLocks noChangeArrowheads="1"/>
          </p:cNvSpPr>
          <p:nvPr/>
        </p:nvSpPr>
        <p:spPr bwMode="auto">
          <a:xfrm>
            <a:off x="7564438" y="17568863"/>
            <a:ext cx="1841500" cy="1752600"/>
          </a:xfrm>
          <a:prstGeom prst="rect">
            <a:avLst/>
          </a:prstGeom>
          <a:solidFill>
            <a:srgbClr val="4BACC6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>
            <a:off x="503238" y="20375563"/>
            <a:ext cx="1739900" cy="1587500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54" name="Rectangle 18"/>
          <p:cNvSpPr>
            <a:spLocks noChangeArrowheads="1"/>
          </p:cNvSpPr>
          <p:nvPr/>
        </p:nvSpPr>
        <p:spPr bwMode="auto">
          <a:xfrm>
            <a:off x="4211638" y="20502563"/>
            <a:ext cx="1574800" cy="1587500"/>
          </a:xfrm>
          <a:prstGeom prst="rect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60" name="Rectangle 24"/>
          <p:cNvSpPr>
            <a:spLocks noChangeArrowheads="1"/>
          </p:cNvSpPr>
          <p:nvPr/>
        </p:nvSpPr>
        <p:spPr bwMode="auto">
          <a:xfrm>
            <a:off x="7272338" y="20197763"/>
            <a:ext cx="1689100" cy="1612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59" name="Рисунок 29" descr="http://i006.radikal.ru/0901/20/ab751c2cbbd3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186738" y="17200563"/>
            <a:ext cx="939800" cy="825500"/>
          </a:xfrm>
          <a:prstGeom prst="rect">
            <a:avLst/>
          </a:prstGeom>
          <a:noFill/>
        </p:spPr>
      </p:pic>
      <p:pic>
        <p:nvPicPr>
          <p:cNvPr id="14352" name="Рисунок 26" descr="http://i006.radikal.ru/0901/20/ab751c2cbbd3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150938" y="18076863"/>
            <a:ext cx="1227137" cy="1003300"/>
          </a:xfrm>
          <a:prstGeom prst="rect">
            <a:avLst/>
          </a:prstGeom>
          <a:noFill/>
        </p:spPr>
      </p:pic>
      <p:pic>
        <p:nvPicPr>
          <p:cNvPr id="14353" name="Рисунок 2" descr="http://i006.radikal.ru/0901/20/ab751c2cbbd3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94138" y="17886363"/>
            <a:ext cx="1231900" cy="1003300"/>
          </a:xfrm>
          <a:prstGeom prst="rect">
            <a:avLst/>
          </a:prstGeom>
          <a:noFill/>
        </p:spPr>
      </p:pic>
      <p:pic>
        <p:nvPicPr>
          <p:cNvPr id="14355" name="Рисунок 3" descr="http://i006.radikal.ru/0901/20/ab751c2cbbd3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452938" y="19677063"/>
            <a:ext cx="1130300" cy="660400"/>
          </a:xfrm>
          <a:prstGeom prst="rect">
            <a:avLst/>
          </a:prstGeom>
          <a:noFill/>
        </p:spPr>
      </p:pic>
      <p:pic>
        <p:nvPicPr>
          <p:cNvPr id="14357" name="Рисунок 4" descr="http://i006.radikal.ru/0901/20/ab751c2cbbd3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284163" y="20540663"/>
            <a:ext cx="1231901" cy="1003300"/>
          </a:xfrm>
          <a:prstGeom prst="rect">
            <a:avLst/>
          </a:prstGeom>
          <a:noFill/>
        </p:spPr>
      </p:pic>
      <p:sp>
        <p:nvSpPr>
          <p:cNvPr id="14369" name="Rectangle 3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525297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4370" name="Rectangle 34"/>
          <p:cNvSpPr>
            <a:spLocks noChangeArrowheads="1"/>
          </p:cNvSpPr>
          <p:nvPr/>
        </p:nvSpPr>
        <p:spPr bwMode="auto">
          <a:xfrm>
            <a:off x="0" y="146780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71" name="Rectangle 35"/>
          <p:cNvSpPr>
            <a:spLocks noChangeArrowheads="1"/>
          </p:cNvSpPr>
          <p:nvPr/>
        </p:nvSpPr>
        <p:spPr bwMode="auto">
          <a:xfrm>
            <a:off x="0" y="151352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88" name="Rectangle 52"/>
          <p:cNvSpPr>
            <a:spLocks noChangeArrowheads="1"/>
          </p:cNvSpPr>
          <p:nvPr/>
        </p:nvSpPr>
        <p:spPr bwMode="auto">
          <a:xfrm>
            <a:off x="3071802" y="428604"/>
            <a:ext cx="2000264" cy="17859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75" name="Rectangle 39"/>
          <p:cNvSpPr>
            <a:spLocks noChangeArrowheads="1"/>
          </p:cNvSpPr>
          <p:nvPr/>
        </p:nvSpPr>
        <p:spPr bwMode="auto">
          <a:xfrm>
            <a:off x="6215074" y="1500174"/>
            <a:ext cx="1928826" cy="1643074"/>
          </a:xfrm>
          <a:prstGeom prst="rect">
            <a:avLst/>
          </a:prstGeom>
          <a:solidFill>
            <a:srgbClr val="4F81B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72" name="Rectangle 36"/>
          <p:cNvSpPr>
            <a:spLocks noChangeArrowheads="1"/>
          </p:cNvSpPr>
          <p:nvPr/>
        </p:nvSpPr>
        <p:spPr bwMode="auto">
          <a:xfrm>
            <a:off x="928662" y="2214554"/>
            <a:ext cx="1857388" cy="1785950"/>
          </a:xfrm>
          <a:prstGeom prst="rect">
            <a:avLst/>
          </a:prstGeom>
          <a:solidFill>
            <a:srgbClr val="8064A2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73" name="Rectangle 37"/>
          <p:cNvSpPr>
            <a:spLocks noChangeArrowheads="1"/>
          </p:cNvSpPr>
          <p:nvPr/>
        </p:nvSpPr>
        <p:spPr bwMode="auto">
          <a:xfrm>
            <a:off x="2143108" y="4500570"/>
            <a:ext cx="2071702" cy="1801814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80" name="Rectangle 44"/>
          <p:cNvSpPr>
            <a:spLocks noChangeArrowheads="1"/>
          </p:cNvSpPr>
          <p:nvPr/>
        </p:nvSpPr>
        <p:spPr bwMode="auto">
          <a:xfrm>
            <a:off x="6072198" y="4214818"/>
            <a:ext cx="2214578" cy="1857388"/>
          </a:xfrm>
          <a:prstGeom prst="rect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85" name="Рисунок 29" descr="http://i006.radikal.ru/0901/20/ab751c2cbbd3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rot="1600190">
            <a:off x="7500958" y="428604"/>
            <a:ext cx="1156653" cy="1142984"/>
          </a:xfrm>
          <a:prstGeom prst="rect">
            <a:avLst/>
          </a:prstGeom>
          <a:noFill/>
        </p:spPr>
      </p:pic>
      <p:pic>
        <p:nvPicPr>
          <p:cNvPr id="14378" name="Рисунок 26" descr="http://i006.radikal.ru/0901/20/ab751c2cbbd3.pn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 rot="10398758" flipV="1">
            <a:off x="53152" y="218151"/>
            <a:ext cx="1351154" cy="991820"/>
          </a:xfrm>
          <a:prstGeom prst="rect">
            <a:avLst/>
          </a:prstGeom>
          <a:noFill/>
        </p:spPr>
      </p:pic>
      <p:pic>
        <p:nvPicPr>
          <p:cNvPr id="14383" name="Рисунок 4" descr="http://i006.radikal.ru/0901/20/ab751c2cbbd3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86446" y="2571744"/>
            <a:ext cx="1231901" cy="1003300"/>
          </a:xfrm>
          <a:prstGeom prst="rect">
            <a:avLst/>
          </a:prstGeom>
          <a:noFill/>
        </p:spPr>
      </p:pic>
      <p:sp>
        <p:nvSpPr>
          <p:cNvPr id="14389" name="Rectangle 5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525297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2" name="Рисунок 26" descr="http://i006.radikal.ru/0901/20/ab751c2cbbd3.pn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 rot="10398758" flipV="1">
            <a:off x="3910773" y="646779"/>
            <a:ext cx="1351154" cy="991820"/>
          </a:xfrm>
          <a:prstGeom prst="rect">
            <a:avLst/>
          </a:prstGeom>
          <a:noFill/>
        </p:spPr>
      </p:pic>
      <p:sp>
        <p:nvSpPr>
          <p:cNvPr id="34" name="Дата 3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07.12.2015</a:t>
            </a:r>
            <a:endParaRPr lang="ru-RU"/>
          </a:p>
        </p:txBody>
      </p:sp>
      <p:sp>
        <p:nvSpPr>
          <p:cNvPr id="35" name="Нижний колонтитул 3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МАЛЬЦЕВА ОКСАНА ВЛАДИМИРОВНА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 -0.04662  0.028 -0.08259  0.062 -0.08259  C 0.097 -0.08259  0.125 -0.04662  0.125 0  C 0.125 0.04662  0.153 0.08259  0.188 0.08259  C 0.222 0.08259  0.25 0.04662 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143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0636 C -2.5E-6 -0.07447 0.02795 -0.08256 0.06198 -0.08256 C 0.09705 -0.08256 0.125 -0.07447 0.125 -0.0636 C 0.125 -0.05273 0.15295 -0.0444 0.18802 -0.0444 C 0.22205 -0.0444 0.25 -0.05273 0.25 -0.0636 " pathEditMode="relative" rAng="0" ptsTypes="fffff">
                                      <p:cBhvr>
                                        <p:cTn id="21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10916E-6 L -0.18125 0.29371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43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1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382 0.01689 C -0.17222 0.01689 -0.28941 0.01712 -0.36041 0.01527 C -0.43194 0.01365 -0.45816 0.01018 -0.48368 0.00694 " pathEditMode="relative" rAng="0" ptsTypes="aaA">
                                      <p:cBhvr>
                                        <p:cTn id="34" dur="5000" fill="hold"/>
                                        <p:tgtEl>
                                          <p:spTgt spid="143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8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500430" y="428604"/>
            <a:ext cx="1428760" cy="1071570"/>
          </a:xfrm>
        </p:spPr>
        <p:txBody>
          <a:bodyPr>
            <a:noAutofit/>
          </a:bodyPr>
          <a:lstStyle/>
          <a:p>
            <a:pPr marL="514350" indent="-514350" algn="l"/>
            <a:r>
              <a:rPr lang="ru-RU" sz="1400" dirty="0" smtClean="0">
                <a:solidFill>
                  <a:schemeClr val="bg1"/>
                </a:solidFill>
                <a:latin typeface="+mn-lt"/>
              </a:rPr>
              <a:t>Источники:</a:t>
            </a:r>
            <a:br>
              <a:rPr lang="ru-RU" sz="1400" dirty="0" smtClean="0">
                <a:solidFill>
                  <a:schemeClr val="bg1"/>
                </a:solidFill>
                <a:latin typeface="+mn-lt"/>
              </a:rPr>
            </a:br>
            <a:r>
              <a:rPr lang="ru-RU" sz="1400" dirty="0" smtClean="0">
                <a:solidFill>
                  <a:schemeClr val="bg1"/>
                </a:solidFill>
                <a:latin typeface="+mn-lt"/>
              </a:rPr>
              <a:t/>
            </a:r>
            <a:br>
              <a:rPr lang="ru-RU" sz="1400" dirty="0" smtClean="0">
                <a:solidFill>
                  <a:schemeClr val="bg1"/>
                </a:solidFill>
                <a:latin typeface="+mn-lt"/>
              </a:rPr>
            </a:br>
            <a:r>
              <a:rPr lang="ru-RU" sz="1400" dirty="0" smtClean="0">
                <a:solidFill>
                  <a:schemeClr val="bg1"/>
                </a:solidFill>
                <a:latin typeface="+mn-lt"/>
              </a:rPr>
              <a:t/>
            </a:r>
            <a:br>
              <a:rPr lang="ru-RU" sz="1400" dirty="0" smtClean="0">
                <a:solidFill>
                  <a:schemeClr val="bg1"/>
                </a:solidFill>
                <a:latin typeface="+mn-lt"/>
              </a:rPr>
            </a:br>
            <a:endParaRPr lang="ru-RU" sz="1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1720840"/>
            <a:ext cx="8643998" cy="415498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1600" dirty="0" smtClean="0">
                <a:solidFill>
                  <a:schemeClr val="bg1"/>
                </a:solidFill>
                <a:hlinkClick r:id="rId2"/>
              </a:rPr>
              <a:t>Мальцева М.А., </a:t>
            </a:r>
            <a:r>
              <a:rPr lang="ru-RU" sz="1600" dirty="0" err="1" smtClean="0">
                <a:solidFill>
                  <a:schemeClr val="bg1"/>
                </a:solidFill>
                <a:hlinkClick r:id="rId2"/>
              </a:rPr>
              <a:t>Костыгина</a:t>
            </a:r>
            <a:r>
              <a:rPr lang="ru-RU" sz="1600" dirty="0" smtClean="0">
                <a:solidFill>
                  <a:schemeClr val="bg1"/>
                </a:solidFill>
                <a:hlinkClick r:id="rId2"/>
              </a:rPr>
              <a:t> В.Н. Мой логопедический альбом/Художник Г. В. Соколов</a:t>
            </a:r>
            <a:r>
              <a:rPr lang="ru-RU" sz="1600" dirty="0" smtClean="0">
                <a:solidFill>
                  <a:schemeClr val="bg1"/>
                </a:solidFill>
              </a:rPr>
              <a:t>. —— Ярославль: Академия развития: Академия, К0: Академия Холдинг, 2001. — 48 с: ил.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1600" dirty="0" smtClean="0">
                <a:solidFill>
                  <a:schemeClr val="bg1"/>
                </a:solidFill>
              </a:rPr>
              <a:t> </a:t>
            </a:r>
            <a:r>
              <a:rPr lang="ru-RU" sz="1600" dirty="0" smtClean="0">
                <a:solidFill>
                  <a:schemeClr val="bg1"/>
                </a:solidFill>
                <a:hlinkClick r:id="rId3"/>
              </a:rPr>
              <a:t>Жукова Н. С.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ru-RU" sz="1600" dirty="0" smtClean="0">
                <a:solidFill>
                  <a:schemeClr val="bg1"/>
                </a:solidFill>
              </a:rPr>
              <a:t>БУКВАРЬ. </a:t>
            </a:r>
            <a:r>
              <a:rPr lang="en-US" sz="1600" dirty="0" smtClean="0">
                <a:solidFill>
                  <a:schemeClr val="bg1"/>
                </a:solidFill>
                <a:hlinkClick r:id="rId3"/>
              </a:rPr>
              <a:t>http://www.litmir.co/a/?id=67072</a:t>
            </a:r>
            <a:r>
              <a:rPr lang="ru-RU" sz="1600" dirty="0" smtClean="0">
                <a:solidFill>
                  <a:schemeClr val="bg1"/>
                </a:solidFill>
              </a:rPr>
              <a:t> 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1600" dirty="0" smtClean="0">
                <a:solidFill>
                  <a:schemeClr val="bg1"/>
                </a:solidFill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</a:rPr>
              <a:t>Голоднова</a:t>
            </a:r>
            <a:r>
              <a:rPr lang="ru-RU" sz="1600" dirty="0" smtClean="0">
                <a:solidFill>
                  <a:schemeClr val="bg1"/>
                </a:solidFill>
              </a:rPr>
              <a:t> О.И.Приключения веселого моторчика. Книга для педагогов и </a:t>
            </a:r>
            <a:r>
              <a:rPr lang="ru-RU" sz="1600" dirty="0" err="1" smtClean="0">
                <a:solidFill>
                  <a:schemeClr val="bg1"/>
                </a:solidFill>
              </a:rPr>
              <a:t>родителей.-Курган</a:t>
            </a:r>
            <a:r>
              <a:rPr lang="ru-RU" sz="1600" dirty="0" smtClean="0">
                <a:solidFill>
                  <a:schemeClr val="bg1"/>
                </a:solidFill>
              </a:rPr>
              <a:t>, 2001. – 64с.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1600" dirty="0" smtClean="0">
                <a:solidFill>
                  <a:schemeClr val="bg1"/>
                </a:solidFill>
              </a:rPr>
              <a:t>Комарова Л.А. Автоматизация </a:t>
            </a:r>
            <a:r>
              <a:rPr lang="ru-RU" sz="1600" dirty="0" err="1" smtClean="0">
                <a:solidFill>
                  <a:schemeClr val="bg1"/>
                </a:solidFill>
              </a:rPr>
              <a:t>звукк</a:t>
            </a:r>
            <a:r>
              <a:rPr lang="ru-RU" sz="1600" dirty="0" smtClean="0">
                <a:solidFill>
                  <a:schemeClr val="bg1"/>
                </a:solidFill>
              </a:rPr>
              <a:t> «Р» в игровых упражнениях. Альбом для </a:t>
            </a:r>
            <a:r>
              <a:rPr lang="ru-RU" sz="1600" dirty="0" err="1" smtClean="0">
                <a:solidFill>
                  <a:schemeClr val="bg1"/>
                </a:solidFill>
              </a:rPr>
              <a:t>дошкольниковю</a:t>
            </a:r>
            <a:r>
              <a:rPr lang="ru-RU" sz="1600" dirty="0" smtClean="0">
                <a:solidFill>
                  <a:schemeClr val="bg1"/>
                </a:solidFill>
              </a:rPr>
              <a:t> – </a:t>
            </a:r>
            <a:r>
              <a:rPr lang="ru-RU" sz="1600" dirty="0" err="1" smtClean="0">
                <a:solidFill>
                  <a:schemeClr val="bg1"/>
                </a:solidFill>
              </a:rPr>
              <a:t>М.:Издательство</a:t>
            </a:r>
            <a:r>
              <a:rPr lang="ru-RU" sz="1600" dirty="0" smtClean="0">
                <a:solidFill>
                  <a:schemeClr val="bg1"/>
                </a:solidFill>
              </a:rPr>
              <a:t> ГГНОМ,»001, 32с.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1600" dirty="0" err="1" smtClean="0">
                <a:solidFill>
                  <a:schemeClr val="bg1"/>
                </a:solidFill>
              </a:rPr>
              <a:t>Норкина</a:t>
            </a:r>
            <a:r>
              <a:rPr lang="ru-RU" sz="1600" dirty="0" smtClean="0">
                <a:solidFill>
                  <a:schemeClr val="bg1"/>
                </a:solidFill>
              </a:rPr>
              <a:t> Ю.Б.Домашняя тетрадь для логопедических занятий с детьми.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1600" dirty="0" smtClean="0">
                <a:solidFill>
                  <a:schemeClr val="bg1"/>
                </a:solidFill>
              </a:rPr>
              <a:t>Пособие для логопедов и родителей выпуск 3. Звук Р. - М.: </a:t>
            </a:r>
            <a:r>
              <a:rPr lang="ru-RU" sz="1600" dirty="0" err="1" smtClean="0">
                <a:solidFill>
                  <a:schemeClr val="bg1"/>
                </a:solidFill>
              </a:rPr>
              <a:t>Владос</a:t>
            </a:r>
            <a:r>
              <a:rPr lang="ru-RU" sz="1600" dirty="0" smtClean="0">
                <a:solidFill>
                  <a:schemeClr val="bg1"/>
                </a:solidFill>
              </a:rPr>
              <a:t>, 2003 –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1600" dirty="0" smtClean="0">
                <a:solidFill>
                  <a:schemeClr val="bg1"/>
                </a:solidFill>
              </a:rPr>
              <a:t>Богомолова А.И.Нарушение произношения у детей. М.:Просвещение,1971.</a:t>
            </a:r>
          </a:p>
          <a:p>
            <a:pPr>
              <a:lnSpc>
                <a:spcPct val="150000"/>
              </a:lnSpc>
            </a:pPr>
            <a:endParaRPr lang="ru-RU" sz="1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ancybox-img" descr="http://www.pedlib.ru/books1/6/0201/image03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90"/>
            <a:ext cx="8166560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6143644"/>
            <a:ext cx="87154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+mj-lt"/>
                <a:hlinkClick r:id="rId3"/>
              </a:rPr>
              <a:t>Мальцева М.А., Костыгина В.Н. Мой логопедический альбом/Художник Г. В. Соколов</a:t>
            </a:r>
            <a:endParaRPr lang="ru-RU" sz="1400" b="1" dirty="0" smtClean="0">
              <a:latin typeface="+mj-lt"/>
            </a:endParaRPr>
          </a:p>
          <a:p>
            <a:r>
              <a:rPr lang="ru-RU" sz="1400" dirty="0" smtClean="0">
                <a:latin typeface="+mj-lt"/>
              </a:rPr>
              <a:t>. —— Ярославль: Академия развития: Академия, К0: Академия Холдинг, 2001. — 48 с: ил.</a:t>
            </a:r>
            <a:endParaRPr lang="ru-RU" sz="1400" dirty="0">
              <a:latin typeface="+mj-lt"/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07.12.2015</a:t>
            </a:r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МАЛЬЦЕВА ОКСАНА ВЛАДИМИРОВНА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785926"/>
            <a:ext cx="8401080" cy="2082792"/>
          </a:xfrm>
        </p:spPr>
        <p:txBody>
          <a:bodyPr>
            <a:noAutofit/>
          </a:bodyPr>
          <a:lstStyle/>
          <a:p>
            <a:r>
              <a:rPr lang="ru-RU" sz="6600" i="1" dirty="0" smtClean="0">
                <a:solidFill>
                  <a:srgbClr val="FF0000"/>
                </a:solidFill>
                <a:latin typeface="Monotype Corsiva" pitchFamily="66" charset="0"/>
              </a:rPr>
              <a:t>Произнесение звука «Р» </a:t>
            </a:r>
            <a:br>
              <a:rPr lang="ru-RU" sz="6600" i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6600" i="1" dirty="0" smtClean="0">
                <a:solidFill>
                  <a:srgbClr val="FF0000"/>
                </a:solidFill>
                <a:latin typeface="Monotype Corsiva" pitchFamily="66" charset="0"/>
              </a:rPr>
              <a:t>в твердом звукосочетании </a:t>
            </a:r>
            <a:br>
              <a:rPr lang="ru-RU" sz="6600" i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6600" i="1" dirty="0" smtClean="0">
                <a:solidFill>
                  <a:srgbClr val="FF0000"/>
                </a:solidFill>
                <a:latin typeface="Monotype Corsiva" pitchFamily="66" charset="0"/>
              </a:rPr>
              <a:t>ДР</a:t>
            </a:r>
            <a:endParaRPr lang="ru-RU" sz="6600" i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07.12.2015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МАЛЬЦЕВА ОКСАНА ВЛАДИМИРОВНА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-fotki.yandex.ru/get/3514/bonoooooo.12a/0_11357_437b51d7_XL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285728"/>
            <a:ext cx="4905375" cy="6353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57200"/>
            <a:ext cx="1066800" cy="1066800"/>
          </a:xfrm>
          <a:prstGeom prst="rect">
            <a:avLst/>
          </a:prstGeom>
          <a:noFill/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 useBgFill="1">
        <p:nvSpPr>
          <p:cNvPr id="9221" name="Rectangle 5"/>
          <p:cNvSpPr>
            <a:spLocks noChangeArrowheads="1"/>
          </p:cNvSpPr>
          <p:nvPr/>
        </p:nvSpPr>
        <p:spPr bwMode="auto">
          <a:xfrm>
            <a:off x="5286380" y="357166"/>
            <a:ext cx="3429024" cy="5909310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rgbClr val="80008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Моторчик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Улыбнись;</a:t>
            </a:r>
            <a:endParaRPr lang="ru-RU" sz="3200" b="1" i="1" dirty="0" smtClean="0">
              <a:solidFill>
                <a:srgbClr val="FF0000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открой рот;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подними</a:t>
            </a:r>
            <a:r>
              <a:rPr kumimoji="0" lang="ru-RU" sz="3200" b="1" i="1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широкий  кончик языка за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верхние  зубы, отчетливо произноси 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(20 раз);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07.12.2015</a:t>
            </a: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МАЛЬЦЕВА ОКСАНА ВЛАДИМИРОВНА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25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2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2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2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90" name="Рисунок 1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1857364"/>
            <a:ext cx="2855721" cy="1454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1986" name="Выноска-облако 1"/>
          <p:cNvSpPr>
            <a:spLocks noChangeArrowheads="1"/>
          </p:cNvSpPr>
          <p:nvPr/>
        </p:nvSpPr>
        <p:spPr bwMode="auto">
          <a:xfrm>
            <a:off x="1785918" y="3571876"/>
            <a:ext cx="889000" cy="495300"/>
          </a:xfrm>
          <a:prstGeom prst="cloudCallout">
            <a:avLst>
              <a:gd name="adj1" fmla="val -20833"/>
              <a:gd name="adj2" fmla="val 62500"/>
            </a:avLst>
          </a:prstGeom>
          <a:solidFill>
            <a:srgbClr val="4F81BD"/>
          </a:solidFill>
          <a:ln w="25400">
            <a:solidFill>
              <a:srgbClr val="243F6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87" name="Выноска-облако 2"/>
          <p:cNvSpPr>
            <a:spLocks noChangeArrowheads="1"/>
          </p:cNvSpPr>
          <p:nvPr/>
        </p:nvSpPr>
        <p:spPr bwMode="auto">
          <a:xfrm>
            <a:off x="285720" y="3857628"/>
            <a:ext cx="1066800" cy="1003300"/>
          </a:xfrm>
          <a:prstGeom prst="cloudCallout">
            <a:avLst>
              <a:gd name="adj1" fmla="val -20833"/>
              <a:gd name="adj2" fmla="val 62500"/>
            </a:avLst>
          </a:prstGeom>
          <a:solidFill>
            <a:srgbClr val="00B0F0"/>
          </a:solidFill>
          <a:ln w="25400">
            <a:solidFill>
              <a:srgbClr val="00B0F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85" name="Выноска-облако 3"/>
          <p:cNvSpPr>
            <a:spLocks noChangeArrowheads="1"/>
          </p:cNvSpPr>
          <p:nvPr/>
        </p:nvSpPr>
        <p:spPr bwMode="auto">
          <a:xfrm>
            <a:off x="6715140" y="428604"/>
            <a:ext cx="2043119" cy="1524000"/>
          </a:xfrm>
          <a:prstGeom prst="cloudCallout">
            <a:avLst>
              <a:gd name="adj1" fmla="val -20833"/>
              <a:gd name="adj2" fmla="val 62500"/>
            </a:avLst>
          </a:prstGeom>
          <a:solidFill>
            <a:srgbClr val="00B0F0"/>
          </a:solidFill>
          <a:ln w="25400">
            <a:solidFill>
              <a:srgbClr val="243F6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96" name="Выноска-облако 4"/>
          <p:cNvSpPr>
            <a:spLocks noChangeArrowheads="1"/>
          </p:cNvSpPr>
          <p:nvPr/>
        </p:nvSpPr>
        <p:spPr bwMode="auto">
          <a:xfrm>
            <a:off x="3286116" y="4786322"/>
            <a:ext cx="2424143" cy="1676400"/>
          </a:xfrm>
          <a:prstGeom prst="cloudCallout">
            <a:avLst>
              <a:gd name="adj1" fmla="val -20833"/>
              <a:gd name="adj2" fmla="val 62500"/>
            </a:avLst>
          </a:prstGeom>
          <a:solidFill>
            <a:srgbClr val="C6D9F1"/>
          </a:solidFill>
          <a:ln w="25400">
            <a:solidFill>
              <a:srgbClr val="243F6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92" name="Выноска-облако 5"/>
          <p:cNvSpPr>
            <a:spLocks noChangeArrowheads="1"/>
          </p:cNvSpPr>
          <p:nvPr/>
        </p:nvSpPr>
        <p:spPr bwMode="auto">
          <a:xfrm rot="237726">
            <a:off x="6166582" y="2356948"/>
            <a:ext cx="2407880" cy="1719263"/>
          </a:xfrm>
          <a:prstGeom prst="cloudCallout">
            <a:avLst>
              <a:gd name="adj1" fmla="val -20833"/>
              <a:gd name="adj2" fmla="val 62500"/>
            </a:avLst>
          </a:prstGeom>
          <a:solidFill>
            <a:srgbClr val="00B0F0"/>
          </a:solidFill>
          <a:ln w="25400">
            <a:solidFill>
              <a:srgbClr val="243F6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ы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91" name="Выноска-облако 6"/>
          <p:cNvSpPr>
            <a:spLocks noChangeArrowheads="1"/>
          </p:cNvSpPr>
          <p:nvPr/>
        </p:nvSpPr>
        <p:spPr bwMode="auto">
          <a:xfrm rot="430248">
            <a:off x="6127096" y="4353280"/>
            <a:ext cx="2354543" cy="2171700"/>
          </a:xfrm>
          <a:prstGeom prst="cloudCallout">
            <a:avLst>
              <a:gd name="adj1" fmla="val -20833"/>
              <a:gd name="adj2" fmla="val 62500"/>
            </a:avLst>
          </a:prstGeom>
          <a:solidFill>
            <a:srgbClr val="B6DDE8"/>
          </a:solidFill>
          <a:ln w="25400">
            <a:solidFill>
              <a:srgbClr val="243F6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88" name="Прямая соединительная линия 7"/>
          <p:cNvSpPr>
            <a:spLocks noChangeShapeType="1"/>
          </p:cNvSpPr>
          <p:nvPr/>
        </p:nvSpPr>
        <p:spPr bwMode="auto">
          <a:xfrm>
            <a:off x="3071802" y="2857496"/>
            <a:ext cx="3214710" cy="142876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41995" name="Прямая соединительная линия 8"/>
          <p:cNvSpPr>
            <a:spLocks noChangeShapeType="1"/>
          </p:cNvSpPr>
          <p:nvPr/>
        </p:nvSpPr>
        <p:spPr bwMode="auto">
          <a:xfrm flipV="1">
            <a:off x="3357553" y="1160462"/>
            <a:ext cx="3244859" cy="76834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41989" name="Прямая соединительная линия 9"/>
          <p:cNvSpPr>
            <a:spLocks noChangeShapeType="1"/>
          </p:cNvSpPr>
          <p:nvPr/>
        </p:nvSpPr>
        <p:spPr bwMode="auto">
          <a:xfrm>
            <a:off x="2357422" y="3286124"/>
            <a:ext cx="2398718" cy="170339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41993" name="Прямая соединительная линия 10"/>
          <p:cNvSpPr>
            <a:spLocks noChangeShapeType="1"/>
          </p:cNvSpPr>
          <p:nvPr/>
        </p:nvSpPr>
        <p:spPr bwMode="auto">
          <a:xfrm>
            <a:off x="2857488" y="3071810"/>
            <a:ext cx="3714776" cy="1714512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41994" name="Прямоугольник 11"/>
          <p:cNvSpPr>
            <a:spLocks noChangeArrowheads="1"/>
          </p:cNvSpPr>
          <p:nvPr/>
        </p:nvSpPr>
        <p:spPr bwMode="auto">
          <a:xfrm>
            <a:off x="285720" y="2857496"/>
            <a:ext cx="1143000" cy="4953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ДР</a:t>
            </a:r>
            <a:endParaRPr kumimoji="0" lang="ru-RU" sz="1800" b="1" i="0" u="none" strike="noStrike" normalizeH="0" baseline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1997" name="Rectangle 13"/>
          <p:cNvSpPr>
            <a:spLocks noChangeArrowheads="1"/>
          </p:cNvSpPr>
          <p:nvPr/>
        </p:nvSpPr>
        <p:spPr bwMode="auto">
          <a:xfrm>
            <a:off x="285720" y="285728"/>
            <a:ext cx="314327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1999" name="Rectangle 15"/>
          <p:cNvSpPr>
            <a:spLocks noChangeArrowheads="1"/>
          </p:cNvSpPr>
          <p:nvPr/>
        </p:nvSpPr>
        <p:spPr bwMode="auto">
          <a:xfrm>
            <a:off x="285720" y="0"/>
            <a:ext cx="3032625" cy="1123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Игра «Долети до облака»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2000" name="Rectangle 16"/>
          <p:cNvSpPr>
            <a:spLocks noChangeArrowheads="1"/>
          </p:cNvSpPr>
          <p:nvPr/>
        </p:nvSpPr>
        <p:spPr bwMode="auto">
          <a:xfrm>
            <a:off x="0" y="642918"/>
            <a:ext cx="6500826" cy="8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Цель: Автоматизация звука «Р» в </a:t>
            </a:r>
            <a:r>
              <a:rPr lang="ru-RU" sz="1100" dirty="0" smtClean="0">
                <a:ea typeface="Calibri" pitchFamily="34" charset="0"/>
                <a:cs typeface="Times New Roman" pitchFamily="18" charset="0"/>
              </a:rPr>
              <a:t> слогах дра-дро-дру-дры.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На облаках написаны гласные буквы: а, о, у, ы. цель: автоматизация звука «Р» в слогах дра, дро, дру,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дры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42007" name="Rectangle 23"/>
          <p:cNvSpPr>
            <a:spLocks noChangeArrowheads="1"/>
          </p:cNvSpPr>
          <p:nvPr/>
        </p:nvSpPr>
        <p:spPr bwMode="auto">
          <a:xfrm>
            <a:off x="0" y="1142984"/>
            <a:ext cx="4703532" cy="56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Если ребенок не умеет читать сам. То повторяет слоги вслед за логопедом.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Дата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07.12.2015</a:t>
            </a:r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МАЛЬЦЕВА ОКСАНА ВЛАДИМИРОВНА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199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4199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41994">
                                            <p:bg/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994">
                                            <p:bg/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4199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99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4199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99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419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419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9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419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9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419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9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600" decel="1000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600" decel="1000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00" decel="1000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00" decel="1000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000"/>
                            </p:stCondLst>
                            <p:childTnLst>
                              <p:par>
                                <p:cTn id="5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600" decel="1000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600" decel="1000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00" decel="1000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00" decel="1000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2000"/>
                            </p:stCondLst>
                            <p:childTnLst>
                              <p:par>
                                <p:cTn id="6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600" decel="1000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600" decel="100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00" decel="100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00" decel="100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4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2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6000"/>
                            </p:stCondLst>
                            <p:childTnLst>
                              <p:par>
                                <p:cTn id="7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600" decel="1000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600" decel="1000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00" decel="1000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00" decel="1000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5" grpId="0" animBg="1"/>
      <p:bldP spid="41996" grpId="0" animBg="1"/>
      <p:bldP spid="41992" grpId="0" animBg="1"/>
      <p:bldP spid="41991" grpId="0" animBg="1"/>
      <p:bldP spid="41988" grpId="0" animBg="1"/>
      <p:bldP spid="41995" grpId="2" animBg="1"/>
      <p:bldP spid="41989" grpId="0" animBg="1"/>
      <p:bldP spid="41993" grpId="0" animBg="1"/>
      <p:bldP spid="41994" grpId="0" uiExpand="1" build="allAtOnce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36" name="Рисунок 17" descr="http://demiart.ru/forum/uploads11/post-2439236-134821287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488" y="1214422"/>
            <a:ext cx="3714776" cy="52130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17" name="Рисунок 1" descr="http://i006.radikal.ru/0901/20/ab751c2cbbd3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58016" y="5207838"/>
            <a:ext cx="1984372" cy="1650162"/>
          </a:xfrm>
          <a:prstGeom prst="rect">
            <a:avLst/>
          </a:prstGeom>
          <a:noFill/>
        </p:spPr>
      </p:pic>
      <p:pic>
        <p:nvPicPr>
          <p:cNvPr id="34833" name="Рисунок 4" descr="http://i006.radikal.ru/0901/20/ab751c2cbbd3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643702" y="1071546"/>
            <a:ext cx="2057400" cy="1422400"/>
          </a:xfrm>
          <a:prstGeom prst="rect">
            <a:avLst/>
          </a:prstGeom>
          <a:noFill/>
        </p:spPr>
      </p:pic>
      <p:sp>
        <p:nvSpPr>
          <p:cNvPr id="34828" name="AutoShape 12"/>
          <p:cNvSpPr>
            <a:spLocks noChangeShapeType="1"/>
          </p:cNvSpPr>
          <p:nvPr/>
        </p:nvSpPr>
        <p:spPr bwMode="auto">
          <a:xfrm>
            <a:off x="1785918" y="2143116"/>
            <a:ext cx="2971800" cy="431800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34835" name="Рисунок 12" descr="http://i006.radikal.ru/0901/20/ab751c2cbbd3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29058" y="-214338"/>
            <a:ext cx="1460500" cy="1700190"/>
          </a:xfrm>
          <a:prstGeom prst="rect">
            <a:avLst/>
          </a:prstGeom>
          <a:noFill/>
        </p:spPr>
      </p:pic>
      <p:sp>
        <p:nvSpPr>
          <p:cNvPr id="34827" name="AutoShape 11"/>
          <p:cNvSpPr>
            <a:spLocks noChangeShapeType="1"/>
          </p:cNvSpPr>
          <p:nvPr/>
        </p:nvSpPr>
        <p:spPr bwMode="auto">
          <a:xfrm>
            <a:off x="5000628" y="1428736"/>
            <a:ext cx="279400" cy="1117600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4826" name="AutoShape 10"/>
          <p:cNvSpPr>
            <a:spLocks noChangeShapeType="1"/>
          </p:cNvSpPr>
          <p:nvPr/>
        </p:nvSpPr>
        <p:spPr bwMode="auto">
          <a:xfrm flipH="1">
            <a:off x="5572132" y="1643050"/>
            <a:ext cx="1447800" cy="1054100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4825" name="AutoShape 9"/>
          <p:cNvSpPr>
            <a:spLocks noChangeShapeType="1"/>
          </p:cNvSpPr>
          <p:nvPr/>
        </p:nvSpPr>
        <p:spPr bwMode="auto">
          <a:xfrm flipV="1">
            <a:off x="1428728" y="3214686"/>
            <a:ext cx="3035300" cy="2209800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4824" name="AutoShape 8"/>
          <p:cNvSpPr>
            <a:spLocks noChangeShapeType="1"/>
          </p:cNvSpPr>
          <p:nvPr/>
        </p:nvSpPr>
        <p:spPr bwMode="auto">
          <a:xfrm flipH="1" flipV="1">
            <a:off x="5214942" y="4857760"/>
            <a:ext cx="2214578" cy="714380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3643306" y="4929198"/>
            <a:ext cx="1041400" cy="762000"/>
          </a:xfrm>
          <a:prstGeom prst="rect">
            <a:avLst/>
          </a:prstGeom>
          <a:solidFill>
            <a:srgbClr val="9BBB59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ДР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2" name="Oval 6"/>
          <p:cNvSpPr>
            <a:spLocks noChangeArrowheads="1"/>
          </p:cNvSpPr>
          <p:nvPr/>
        </p:nvSpPr>
        <p:spPr bwMode="auto">
          <a:xfrm>
            <a:off x="1214414" y="4857760"/>
            <a:ext cx="698500" cy="7493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1" name="Oval 5"/>
          <p:cNvSpPr>
            <a:spLocks noChangeArrowheads="1"/>
          </p:cNvSpPr>
          <p:nvPr/>
        </p:nvSpPr>
        <p:spPr bwMode="auto">
          <a:xfrm>
            <a:off x="7929586" y="1428736"/>
            <a:ext cx="698500" cy="7493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37" name="Oval 21"/>
          <p:cNvSpPr>
            <a:spLocks noChangeArrowheads="1"/>
          </p:cNvSpPr>
          <p:nvPr/>
        </p:nvSpPr>
        <p:spPr bwMode="auto">
          <a:xfrm>
            <a:off x="1714480" y="1071546"/>
            <a:ext cx="698500" cy="7493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0" name="Oval 4"/>
          <p:cNvSpPr>
            <a:spLocks noChangeArrowheads="1"/>
          </p:cNvSpPr>
          <p:nvPr/>
        </p:nvSpPr>
        <p:spPr bwMode="auto">
          <a:xfrm>
            <a:off x="6357950" y="4429132"/>
            <a:ext cx="698500" cy="7493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Э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32" name="Oval 16"/>
          <p:cNvSpPr>
            <a:spLocks noChangeArrowheads="1"/>
          </p:cNvSpPr>
          <p:nvPr/>
        </p:nvSpPr>
        <p:spPr bwMode="auto">
          <a:xfrm>
            <a:off x="1928794" y="3786190"/>
            <a:ext cx="698500" cy="7493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Ы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34840" name="Rectangle 24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6" name="Рисунок 4" descr="http://i006.radikal.ru/0901/20/ab751c2cbbd3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flipH="1">
            <a:off x="-214346" y="714356"/>
            <a:ext cx="2192918" cy="1928826"/>
          </a:xfrm>
          <a:prstGeom prst="rect">
            <a:avLst/>
          </a:prstGeom>
          <a:noFill/>
        </p:spPr>
      </p:pic>
      <p:pic>
        <p:nvPicPr>
          <p:cNvPr id="27" name="Рисунок 1" descr="http://i006.radikal.ru/0901/20/ab751c2cbbd3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0" y="3929066"/>
            <a:ext cx="2500330" cy="2006600"/>
          </a:xfrm>
          <a:prstGeom prst="rect">
            <a:avLst/>
          </a:prstGeom>
          <a:noFill/>
        </p:spPr>
      </p:pic>
      <p:sp>
        <p:nvSpPr>
          <p:cNvPr id="34850" name="Rectangle 3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ИГРА «ЖУЧКИ»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Цель: автоматизация звук «Р».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ЕСЛИ РЕБЕНОК УМЕЕТ ЧИТАТЬ, ПРОСИМ ЕГО ПРОЧИТАТЬ. ЧЧТО ПОЛУЧИТСЯ ЕСЛИ ЖУЧОК ЗАПОЛЗЕТ НА ЛИСТИК.СПОЛЗЕТ С ЛИСТА.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Oval 21"/>
          <p:cNvSpPr>
            <a:spLocks noChangeArrowheads="1"/>
          </p:cNvSpPr>
          <p:nvPr/>
        </p:nvSpPr>
        <p:spPr bwMode="auto">
          <a:xfrm>
            <a:off x="5072066" y="857232"/>
            <a:ext cx="698500" cy="7493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Дата 2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07.12.2015</a:t>
            </a:r>
            <a:endParaRPr lang="ru-RU" dirty="0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МАЛЬЦЕВА ОКСАНА ВЛАДИМИРОВНА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9" name="Прямоугольник 28"/>
          <p:cNvSpPr>
            <a:spLocks noChangeArrowheads="1"/>
          </p:cNvSpPr>
          <p:nvPr/>
        </p:nvSpPr>
        <p:spPr bwMode="auto">
          <a:xfrm>
            <a:off x="571472" y="857232"/>
            <a:ext cx="1439863" cy="1439863"/>
          </a:xfrm>
          <a:prstGeom prst="rect">
            <a:avLst/>
          </a:prstGeom>
          <a:solidFill>
            <a:srgbClr val="3318D8"/>
          </a:solidFill>
          <a:ln w="25400">
            <a:solidFill>
              <a:srgbClr val="243F6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1745" name="Прямоугольник 30"/>
          <p:cNvSpPr>
            <a:spLocks noChangeArrowheads="1"/>
          </p:cNvSpPr>
          <p:nvPr/>
        </p:nvSpPr>
        <p:spPr bwMode="auto">
          <a:xfrm>
            <a:off x="2500298" y="4714884"/>
            <a:ext cx="1439863" cy="1460500"/>
          </a:xfrm>
          <a:prstGeom prst="rect">
            <a:avLst/>
          </a:prstGeom>
          <a:solidFill>
            <a:srgbClr val="FFFF00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1758" name="Прямоугольник 64"/>
          <p:cNvSpPr>
            <a:spLocks noChangeArrowheads="1"/>
          </p:cNvSpPr>
          <p:nvPr/>
        </p:nvSpPr>
        <p:spPr bwMode="auto">
          <a:xfrm>
            <a:off x="4714876" y="857232"/>
            <a:ext cx="1439863" cy="1439863"/>
          </a:xfrm>
          <a:prstGeom prst="rect">
            <a:avLst/>
          </a:prstGeom>
          <a:solidFill>
            <a:srgbClr val="FF99FF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1747" name="Прямоугольник 67"/>
          <p:cNvSpPr>
            <a:spLocks noChangeArrowheads="1"/>
          </p:cNvSpPr>
          <p:nvPr/>
        </p:nvSpPr>
        <p:spPr bwMode="auto">
          <a:xfrm>
            <a:off x="4714876" y="4714884"/>
            <a:ext cx="1454150" cy="1439863"/>
          </a:xfrm>
          <a:prstGeom prst="rect">
            <a:avLst/>
          </a:prstGeom>
          <a:solidFill>
            <a:srgbClr val="8A0000"/>
          </a:solidFill>
          <a:ln w="25400">
            <a:solidFill>
              <a:srgbClr val="243F6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1756" name="Прямоугольник 68"/>
          <p:cNvSpPr>
            <a:spLocks noChangeArrowheads="1"/>
          </p:cNvSpPr>
          <p:nvPr/>
        </p:nvSpPr>
        <p:spPr bwMode="auto">
          <a:xfrm>
            <a:off x="2500298" y="2857496"/>
            <a:ext cx="1439863" cy="1439863"/>
          </a:xfrm>
          <a:prstGeom prst="rect">
            <a:avLst/>
          </a:prstGeom>
          <a:solidFill>
            <a:srgbClr val="7030A0"/>
          </a:solidFill>
          <a:ln w="25400">
            <a:solidFill>
              <a:srgbClr val="243F6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1748" name="Прямоугольник 69"/>
          <p:cNvSpPr>
            <a:spLocks noChangeArrowheads="1"/>
          </p:cNvSpPr>
          <p:nvPr/>
        </p:nvSpPr>
        <p:spPr bwMode="auto">
          <a:xfrm>
            <a:off x="4714876" y="2857496"/>
            <a:ext cx="1439863" cy="1439862"/>
          </a:xfrm>
          <a:prstGeom prst="rect">
            <a:avLst/>
          </a:prstGeom>
          <a:gradFill flip="none" rotWithShape="1">
            <a:gsLst>
              <a:gs pos="0">
                <a:srgbClr val="DDD8C2">
                  <a:shade val="30000"/>
                  <a:satMod val="115000"/>
                </a:srgbClr>
              </a:gs>
              <a:gs pos="50000">
                <a:srgbClr val="DDD8C2">
                  <a:shade val="67500"/>
                  <a:satMod val="115000"/>
                </a:srgbClr>
              </a:gs>
              <a:gs pos="100000">
                <a:srgbClr val="DDD8C2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25400">
            <a:solidFill>
              <a:srgbClr val="243F6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1755" name="Прямоугольник 70"/>
          <p:cNvSpPr>
            <a:spLocks noChangeArrowheads="1"/>
          </p:cNvSpPr>
          <p:nvPr/>
        </p:nvSpPr>
        <p:spPr bwMode="auto">
          <a:xfrm>
            <a:off x="500034" y="4714884"/>
            <a:ext cx="1439863" cy="1439863"/>
          </a:xfrm>
          <a:prstGeom prst="rect">
            <a:avLst/>
          </a:prstGeom>
          <a:solidFill>
            <a:srgbClr val="FF0000"/>
          </a:solidFill>
          <a:ln w="25400">
            <a:solidFill>
              <a:srgbClr val="243F6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1749" name="Прямоугольник 72"/>
          <p:cNvSpPr>
            <a:spLocks noChangeArrowheads="1"/>
          </p:cNvSpPr>
          <p:nvPr/>
        </p:nvSpPr>
        <p:spPr bwMode="auto">
          <a:xfrm>
            <a:off x="6786578" y="2857496"/>
            <a:ext cx="1439863" cy="1439862"/>
          </a:xfrm>
          <a:prstGeom prst="rect">
            <a:avLst/>
          </a:prstGeom>
          <a:solidFill>
            <a:srgbClr val="00B0F0"/>
          </a:solidFill>
          <a:ln w="25400">
            <a:solidFill>
              <a:srgbClr val="243F6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1754" name="Прямоугольник 73"/>
          <p:cNvSpPr>
            <a:spLocks noChangeArrowheads="1"/>
          </p:cNvSpPr>
          <p:nvPr/>
        </p:nvSpPr>
        <p:spPr bwMode="auto">
          <a:xfrm>
            <a:off x="6858016" y="4714884"/>
            <a:ext cx="1439863" cy="1439862"/>
          </a:xfrm>
          <a:prstGeom prst="rect">
            <a:avLst/>
          </a:prstGeom>
          <a:solidFill>
            <a:srgbClr val="1D9917"/>
          </a:solidFill>
          <a:ln w="25400">
            <a:solidFill>
              <a:srgbClr val="243F6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1750" name="Прямоугольник 74"/>
          <p:cNvSpPr>
            <a:spLocks noChangeArrowheads="1"/>
          </p:cNvSpPr>
          <p:nvPr/>
        </p:nvSpPr>
        <p:spPr bwMode="auto">
          <a:xfrm>
            <a:off x="2571736" y="857232"/>
            <a:ext cx="1511300" cy="1460500"/>
          </a:xfrm>
          <a:prstGeom prst="rect">
            <a:avLst/>
          </a:prstGeom>
          <a:solidFill>
            <a:srgbClr val="CDCDD1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1753" name="Прямоугольник 75"/>
          <p:cNvSpPr>
            <a:spLocks noChangeArrowheads="1"/>
          </p:cNvSpPr>
          <p:nvPr/>
        </p:nvSpPr>
        <p:spPr bwMode="auto">
          <a:xfrm>
            <a:off x="6786578" y="857232"/>
            <a:ext cx="1511300" cy="1460500"/>
          </a:xfrm>
          <a:prstGeom prst="rect">
            <a:avLst/>
          </a:prstGeom>
          <a:solidFill>
            <a:srgbClr val="F4B70C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1752" name="Прямоугольник 77"/>
          <p:cNvSpPr>
            <a:spLocks noChangeArrowheads="1"/>
          </p:cNvSpPr>
          <p:nvPr/>
        </p:nvSpPr>
        <p:spPr bwMode="auto">
          <a:xfrm>
            <a:off x="571472" y="2786058"/>
            <a:ext cx="1511300" cy="1460500"/>
          </a:xfrm>
          <a:prstGeom prst="rect">
            <a:avLst/>
          </a:prstGeom>
          <a:solidFill>
            <a:srgbClr val="000000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1760" name="Rectangle 16"/>
          <p:cNvSpPr>
            <a:spLocks noChangeArrowheads="1"/>
          </p:cNvSpPr>
          <p:nvPr/>
        </p:nvSpPr>
        <p:spPr bwMode="auto">
          <a:xfrm>
            <a:off x="0" y="0"/>
            <a:ext cx="9001156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 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Назови цвет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автоматизация звука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»В ТВЕРДОМ ЗВУКОСОЧЕТАНИИ  ДР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практическое усвоение согласования   существительных и прилагательных в  роде и числе;  развитие пространственного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гнозиса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усвоение предлогов.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Предлагаем детям назвать цвет квадрата: белый квадрат, синий квадрат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Где, какой квадрат? (синий  квадрат между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розовым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и желтым,; фиолетовый квадрат под белым и т.д.)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61" name="Rectangle 17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07.12.2015</a:t>
            </a:r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МАЛЬЦЕВА ОКСАНА ВЛАДИМИРОВНА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928670"/>
            <a:ext cx="650082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i="1" dirty="0" smtClean="0">
                <a:solidFill>
                  <a:srgbClr val="FF0000"/>
                </a:solidFill>
                <a:latin typeface="Monotype Corsiva" pitchFamily="66" charset="0"/>
              </a:rPr>
              <a:t>Произнесение звука «Р» </a:t>
            </a:r>
            <a:br>
              <a:rPr lang="ru-RU" sz="6600" b="1" i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6600" b="1" i="1" dirty="0" smtClean="0">
                <a:solidFill>
                  <a:srgbClr val="FF0000"/>
                </a:solidFill>
                <a:latin typeface="Monotype Corsiva" pitchFamily="66" charset="0"/>
              </a:rPr>
              <a:t>в твердом звукосочетании </a:t>
            </a:r>
            <a:br>
              <a:rPr lang="ru-RU" sz="6600" b="1" i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6600" b="1" i="1" dirty="0" smtClean="0">
                <a:solidFill>
                  <a:srgbClr val="FF0000"/>
                </a:solidFill>
                <a:latin typeface="Monotype Corsiva" pitchFamily="66" charset="0"/>
              </a:rPr>
              <a:t>ТР</a:t>
            </a:r>
            <a:endParaRPr lang="ru-RU" sz="6600" b="1" dirty="0">
              <a:latin typeface="Monotype Corsiva" pitchFamily="66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07.12.2015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МАЛЬЦЕВА ОКСАНА ВЛАДИМИРОВНА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537</TotalTime>
  <Words>849</Words>
  <PresentationFormat>Экран (4:3)</PresentationFormat>
  <Paragraphs>225</Paragraphs>
  <Slides>29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Апекс</vt:lpstr>
      <vt:lpstr>     </vt:lpstr>
      <vt:lpstr>Слайд 2</vt:lpstr>
      <vt:lpstr>Слайд 3</vt:lpstr>
      <vt:lpstr>Произнесение звука «Р»  в твердом звукосочетании  ДР</vt:lpstr>
      <vt:lpstr>Слайд 5</vt:lpstr>
      <vt:lpstr>Слайд 6</vt:lpstr>
      <vt:lpstr>Слайд 7</vt:lpstr>
      <vt:lpstr>Слайд 8</vt:lpstr>
      <vt:lpstr>Слайд 9</vt:lpstr>
      <vt:lpstr>              Игра « Мама – трактористка» Цель: автоматизация звука «Р» в слогах ТРА, ТРО, ТРУ, ТРЫ. Мама водит трактор. Мама – трактористка. Мама веселая и трактор у нее веселый, доедет до конца поля  - получается у нее веселая песенка.  Мама водит трактор. Мама – трактористка. Мама веселая и трактор у нее веселый, доедет до конца поля  - получается у нее веселая песенка.   Прочитать стихотворение о маме – трактористке: Наша мама – трактористка. Маму знает вся страна.  Мы гордимся нашей мамой: В поле трудится она.   </vt:lpstr>
      <vt:lpstr>Слайд 11</vt:lpstr>
      <vt:lpstr>Слайд 12</vt:lpstr>
      <vt:lpstr>Закрепление  произношения изолированного  звука</vt:lpstr>
      <vt:lpstr>Слайд 14</vt:lpstr>
      <vt:lpstr>Слайд 15</vt:lpstr>
      <vt:lpstr>Слайд 16</vt:lpstr>
      <vt:lpstr>Слайд 17</vt:lpstr>
      <vt:lpstr>Слайд 18</vt:lpstr>
      <vt:lpstr>Слайд 19</vt:lpstr>
      <vt:lpstr>Автоматизация Р в слогах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Источники: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home</cp:lastModifiedBy>
  <cp:revision>85</cp:revision>
  <dcterms:created xsi:type="dcterms:W3CDTF">2013-03-12T08:33:17Z</dcterms:created>
  <dcterms:modified xsi:type="dcterms:W3CDTF">2016-04-06T17:25:24Z</dcterms:modified>
</cp:coreProperties>
</file>