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7" r:id="rId3"/>
    <p:sldId id="279" r:id="rId4"/>
    <p:sldId id="280" r:id="rId5"/>
    <p:sldId id="302" r:id="rId6"/>
    <p:sldId id="303" r:id="rId7"/>
    <p:sldId id="282" r:id="rId8"/>
    <p:sldId id="304" r:id="rId9"/>
    <p:sldId id="284" r:id="rId10"/>
    <p:sldId id="305" r:id="rId11"/>
    <p:sldId id="306" r:id="rId12"/>
    <p:sldId id="285" r:id="rId13"/>
    <p:sldId id="286" r:id="rId14"/>
    <p:sldId id="307" r:id="rId15"/>
    <p:sldId id="287" r:id="rId16"/>
    <p:sldId id="308" r:id="rId17"/>
    <p:sldId id="311" r:id="rId18"/>
    <p:sldId id="310" r:id="rId19"/>
    <p:sldId id="309" r:id="rId20"/>
    <p:sldId id="312"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B92D14"/>
    <a:srgbClr val="35759D"/>
    <a:srgbClr val="35B19D"/>
    <a:srgbClr val="000000"/>
    <a:srgbClr val="E8E8E8"/>
    <a:srgbClr val="4B9600"/>
    <a:srgbClr val="366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5" autoAdjust="0"/>
    <p:restoredTop sz="95596" autoAdjust="0"/>
  </p:normalViewPr>
  <p:slideViewPr>
    <p:cSldViewPr>
      <p:cViewPr>
        <p:scale>
          <a:sx n="70" d="100"/>
          <a:sy n="70" d="100"/>
        </p:scale>
        <p:origin x="-600" y="-7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r>
              <a:rPr lang="ru-RU"/>
              <a:t>2</a:t>
            </a: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B57BBBF-83DE-431A-9A41-ED2064500D5C}" type="datetimeFigureOut">
              <a:rPr lang="ru-RU"/>
              <a:pPr>
                <a:defRPr/>
              </a:pPr>
              <a:t>21.03.2013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698B384-FBCE-4652-B9F7-79196620C872}" type="slidenum">
              <a:rPr lang="ru-RU"/>
              <a:pPr>
                <a:defRPr/>
              </a:pPr>
              <a:t>‹#›</a:t>
            </a:fld>
            <a:endParaRPr lang="ru-RU"/>
          </a:p>
        </p:txBody>
      </p:sp>
    </p:spTree>
    <p:extLst>
      <p:ext uri="{BB962C8B-B14F-4D97-AF65-F5344CB8AC3E}">
        <p14:creationId xmlns:p14="http://schemas.microsoft.com/office/powerpoint/2010/main" val="347552627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r>
              <a:rPr lang="en-US"/>
              <a:t>2</a:t>
            </a: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78C15D-C683-45AC-9261-22CE7F82D1FB}" type="slidenum">
              <a:rPr lang="en-US"/>
              <a:pPr>
                <a:defRPr/>
              </a:pPr>
              <a:t>‹#›</a:t>
            </a:fld>
            <a:endParaRPr lang="en-US"/>
          </a:p>
        </p:txBody>
      </p:sp>
    </p:spTree>
    <p:extLst>
      <p:ext uri="{BB962C8B-B14F-4D97-AF65-F5344CB8AC3E}">
        <p14:creationId xmlns:p14="http://schemas.microsoft.com/office/powerpoint/2010/main" val="81841511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r" eaLnBrk="1" hangingPunct="1"/>
            <a:fld id="{206DC6EA-1F8F-4E5F-B5E7-5A80DEC2AF02}" type="slidenum">
              <a:rPr lang="en-US" sz="1200" smtClean="0"/>
              <a:pPr algn="r" eaLnBrk="1" hangingPunct="1"/>
              <a:t>1</a:t>
            </a:fld>
            <a:endParaRPr 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
        <p:nvSpPr>
          <p:cNvPr id="27653" name="Верхний колонтитул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200"/>
              <a:t>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r" eaLnBrk="1" hangingPunct="1"/>
            <a:fld id="{1B004761-275E-46C5-9865-E93056D24EBC}" type="slidenum">
              <a:rPr lang="en-US" sz="1200" smtClean="0"/>
              <a:pPr algn="r" eaLnBrk="1" hangingPunct="1"/>
              <a:t>2</a:t>
            </a:fld>
            <a:endParaRPr lang="en-US" sz="12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
        <p:nvSpPr>
          <p:cNvPr id="28677" name="Верхний колонтитул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200"/>
              <a:t>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r" eaLnBrk="1" hangingPunct="1"/>
            <a:fld id="{4D5D2345-1037-4CC1-9960-6369DD9D1574}" type="slidenum">
              <a:rPr lang="en-US" sz="1200" smtClean="0"/>
              <a:pPr algn="r" eaLnBrk="1" hangingPunct="1"/>
              <a:t>3</a:t>
            </a:fld>
            <a:endParaRPr lang="en-US"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
        <p:nvSpPr>
          <p:cNvPr id="29701" name="Верхний колонтитул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200"/>
              <a:t>2</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p:spPr>
        <p:txBody>
          <a:bodyPr/>
          <a:lstStyle>
            <a:lvl1pPr algn="r">
              <a:defRPr sz="3600">
                <a:solidFill>
                  <a:schemeClr val="bg1"/>
                </a:solidFill>
              </a:defRPr>
            </a:lvl1pPr>
          </a:lstStyle>
          <a:p>
            <a:r>
              <a:rPr lang="ru-RU" smtClean="0"/>
              <a:t>Образец заголовка</a:t>
            </a:r>
            <a:endParaRPr lang="en-US"/>
          </a:p>
        </p:txBody>
      </p:sp>
      <p:sp>
        <p:nvSpPr>
          <p:cNvPr id="3075" name="Rectangle 3"/>
          <p:cNvSpPr>
            <a:spLocks noGrp="1" noChangeArrowheads="1"/>
          </p:cNvSpPr>
          <p:nvPr>
            <p:ph type="subTitle" idx="1"/>
          </p:nvPr>
        </p:nvSpPr>
        <p:spPr>
          <a:xfrm>
            <a:off x="990600" y="5867400"/>
            <a:ext cx="7772400" cy="533400"/>
          </a:xfrm>
        </p:spPr>
        <p:txBody>
          <a:bodyPr/>
          <a:lstStyle>
            <a:lvl1pPr marL="0" indent="0" algn="r">
              <a:buFontTx/>
              <a:buNone/>
              <a:defRPr sz="2400">
                <a:solidFill>
                  <a:schemeClr val="bg1"/>
                </a:solidFill>
              </a:defRPr>
            </a:lvl1pPr>
          </a:lstStyle>
          <a:p>
            <a:r>
              <a:rPr lang="ru-RU" smtClean="0"/>
              <a:t>Образец подзаголовка</a:t>
            </a:r>
            <a:endParaRPr lang="en-US"/>
          </a:p>
        </p:txBody>
      </p:sp>
    </p:spTree>
    <p:extLst>
      <p:ext uri="{BB962C8B-B14F-4D97-AF65-F5344CB8AC3E}">
        <p14:creationId xmlns:p14="http://schemas.microsoft.com/office/powerpoint/2010/main" val="912940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59160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00800" y="1417638"/>
            <a:ext cx="1828800" cy="52117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14400" y="1417638"/>
            <a:ext cx="5334000" cy="52117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64790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57308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125309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144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18398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71353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13836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39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70738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81700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417638"/>
            <a:ext cx="73152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914400" y="2438400"/>
            <a:ext cx="7315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Microsoft Sans Serif" pitchFamily="34" charset="0"/>
        </a:defRPr>
      </a:lvl2pPr>
      <a:lvl3pPr algn="l" rtl="0" fontAlgn="base">
        <a:spcBef>
          <a:spcPct val="0"/>
        </a:spcBef>
        <a:spcAft>
          <a:spcPct val="0"/>
        </a:spcAft>
        <a:defRPr sz="4400">
          <a:solidFill>
            <a:schemeClr val="tx1"/>
          </a:solidFill>
          <a:latin typeface="Microsoft Sans Serif" pitchFamily="34" charset="0"/>
        </a:defRPr>
      </a:lvl3pPr>
      <a:lvl4pPr algn="l" rtl="0" fontAlgn="base">
        <a:spcBef>
          <a:spcPct val="0"/>
        </a:spcBef>
        <a:spcAft>
          <a:spcPct val="0"/>
        </a:spcAft>
        <a:defRPr sz="4400">
          <a:solidFill>
            <a:schemeClr val="tx1"/>
          </a:solidFill>
          <a:latin typeface="Microsoft Sans Serif" pitchFamily="34" charset="0"/>
        </a:defRPr>
      </a:lvl4pPr>
      <a:lvl5pPr algn="l" rtl="0" fontAlgn="base">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1043608" y="3933056"/>
            <a:ext cx="7634206" cy="1754326"/>
          </a:xfrm>
          <a:prstGeom prst="rect">
            <a:avLst/>
          </a:prstGeom>
          <a:noFill/>
        </p:spPr>
        <p:txBody>
          <a:bodyPr wrap="none" lIns="91440" tIns="45720" rIns="91440" bIns="45720">
            <a:spAutoFit/>
          </a:bodyPr>
          <a:lstStyle/>
          <a:p>
            <a:pPr algn="ctr"/>
            <a:r>
              <a:rPr lang="ru-RU"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ОХРАНА ПРИРОДЫ – </a:t>
            </a:r>
            <a:br>
              <a:rPr lang="ru-RU"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ru-RU"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ДОЛГ КАЖДОГО</a:t>
            </a:r>
            <a:endParaRPr lang="ru-RU"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Box 4"/>
          <p:cNvSpPr txBox="1">
            <a:spLocks noChangeArrowheads="1"/>
          </p:cNvSpPr>
          <p:nvPr/>
        </p:nvSpPr>
        <p:spPr bwMode="auto">
          <a:xfrm>
            <a:off x="8845550" y="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sz="2400">
                <a:solidFill>
                  <a:schemeClr val="tx1"/>
                </a:solidFill>
                <a:latin typeface="Arial" charset="0"/>
              </a:defRPr>
            </a:lvl1pPr>
            <a:lvl2pPr marL="742950" indent="-285750" algn="ctr" eaLnBrk="0" hangingPunct="0">
              <a:defRPr sz="2400">
                <a:solidFill>
                  <a:schemeClr val="tx1"/>
                </a:solidFill>
                <a:latin typeface="Arial" charset="0"/>
              </a:defRPr>
            </a:lvl2pPr>
            <a:lvl3pPr marL="1143000" indent="-228600" algn="ctr" eaLnBrk="0" hangingPunct="0">
              <a:defRPr sz="2400">
                <a:solidFill>
                  <a:schemeClr val="tx1"/>
                </a:solidFill>
                <a:latin typeface="Arial" charset="0"/>
              </a:defRPr>
            </a:lvl3pPr>
            <a:lvl4pPr marL="1600200" indent="-228600" algn="ctr" eaLnBrk="0" hangingPunct="0">
              <a:defRPr sz="2400">
                <a:solidFill>
                  <a:schemeClr val="tx1"/>
                </a:solidFill>
                <a:latin typeface="Arial" charset="0"/>
              </a:defRPr>
            </a:lvl4pPr>
            <a:lvl5pPr marL="2057400" indent="-228600" algn="ctr"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r>
              <a:rPr lang="ru-RU" sz="1600" b="1"/>
              <a:t>8</a:t>
            </a:r>
          </a:p>
        </p:txBody>
      </p:sp>
      <p:pic>
        <p:nvPicPr>
          <p:cNvPr id="176130" name="Picture 2" descr="C:\Documents and Settings\Admin\Рабочий стол\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92" y="606163"/>
            <a:ext cx="6513412" cy="3758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4388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6130"/>
                                        </p:tgtEl>
                                        <p:attrNameLst>
                                          <p:attrName>style.visibility</p:attrName>
                                        </p:attrNameLst>
                                      </p:cBhvr>
                                      <p:to>
                                        <p:strVal val="visible"/>
                                      </p:to>
                                    </p:set>
                                    <p:anim calcmode="lin" valueType="num">
                                      <p:cBhvr additive="base">
                                        <p:cTn id="7" dur="500" fill="hold"/>
                                        <p:tgtEl>
                                          <p:spTgt spid="176130"/>
                                        </p:tgtEl>
                                        <p:attrNameLst>
                                          <p:attrName>ppt_x</p:attrName>
                                        </p:attrNameLst>
                                      </p:cBhvr>
                                      <p:tavLst>
                                        <p:tav tm="0">
                                          <p:val>
                                            <p:strVal val="#ppt_x"/>
                                          </p:val>
                                        </p:tav>
                                        <p:tav tm="100000">
                                          <p:val>
                                            <p:strVal val="#ppt_x"/>
                                          </p:val>
                                        </p:tav>
                                      </p:tavLst>
                                    </p:anim>
                                    <p:anim calcmode="lin" valueType="num">
                                      <p:cBhvr additive="base">
                                        <p:cTn id="8" dur="500" fill="hold"/>
                                        <p:tgtEl>
                                          <p:spTgt spid="1761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7784" y="332656"/>
            <a:ext cx="6294983" cy="4589959"/>
          </a:xfrm>
        </p:spPr>
        <p:txBody>
          <a:bodyPr/>
          <a:lstStyle/>
          <a:p>
            <a:pPr>
              <a:defRPr/>
            </a:pPr>
            <a:r>
              <a:rPr lang="ru-RU" sz="2800" b="1" dirty="0">
                <a:solidFill>
                  <a:schemeClr val="tx1">
                    <a:lumMod val="50000"/>
                  </a:schemeClr>
                </a:solidFill>
                <a:latin typeface="Monotype Corsiva" pitchFamily="66" charset="0"/>
              </a:rPr>
              <a:t>Его делают из песка.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Чаще всего оно прозрачное.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Когда падает, оно разбивается.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Если его нагреть, оно становится тягучим, как тесто.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Оно может стать источником пожара.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Представляет большую опасность для человека на дне водоёмов.</a:t>
            </a:r>
            <a:r>
              <a:rPr lang="ru-RU" sz="2800" dirty="0"/>
              <a:t/>
            </a:r>
            <a:br>
              <a:rPr lang="ru-RU" sz="2800" dirty="0"/>
            </a:br>
            <a:endParaRPr lang="ru-RU" sz="2800" dirty="0"/>
          </a:p>
        </p:txBody>
      </p:sp>
    </p:spTree>
    <p:extLst>
      <p:ext uri="{BB962C8B-B14F-4D97-AF65-F5344CB8AC3E}">
        <p14:creationId xmlns:p14="http://schemas.microsoft.com/office/powerpoint/2010/main" val="2352755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154" name="Picture 2" descr="C:\Documents and Settings\Admin\Рабочий стол\загруженное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476672"/>
            <a:ext cx="3562350" cy="266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7155" name="Picture 3" descr="C:\Documents and Settings\Admin\Рабочий стол\загруженное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204864"/>
            <a:ext cx="2890838" cy="342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7154"/>
                                        </p:tgtEl>
                                        <p:attrNameLst>
                                          <p:attrName>style.visibility</p:attrName>
                                        </p:attrNameLst>
                                      </p:cBhvr>
                                      <p:to>
                                        <p:strVal val="visible"/>
                                      </p:to>
                                    </p:set>
                                    <p:anim calcmode="lin" valueType="num">
                                      <p:cBhvr additive="base">
                                        <p:cTn id="7" dur="500" fill="hold"/>
                                        <p:tgtEl>
                                          <p:spTgt spid="177154"/>
                                        </p:tgtEl>
                                        <p:attrNameLst>
                                          <p:attrName>ppt_x</p:attrName>
                                        </p:attrNameLst>
                                      </p:cBhvr>
                                      <p:tavLst>
                                        <p:tav tm="0">
                                          <p:val>
                                            <p:strVal val="#ppt_x"/>
                                          </p:val>
                                        </p:tav>
                                        <p:tav tm="100000">
                                          <p:val>
                                            <p:strVal val="#ppt_x"/>
                                          </p:val>
                                        </p:tav>
                                      </p:tavLst>
                                    </p:anim>
                                    <p:anim calcmode="lin" valueType="num">
                                      <p:cBhvr additive="base">
                                        <p:cTn id="8" dur="500" fill="hold"/>
                                        <p:tgtEl>
                                          <p:spTgt spid="17715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77155"/>
                                        </p:tgtEl>
                                        <p:attrNameLst>
                                          <p:attrName>style.visibility</p:attrName>
                                        </p:attrNameLst>
                                      </p:cBhvr>
                                      <p:to>
                                        <p:strVal val="visible"/>
                                      </p:to>
                                    </p:set>
                                    <p:anim calcmode="lin" valueType="num">
                                      <p:cBhvr additive="base">
                                        <p:cTn id="13" dur="500" fill="hold"/>
                                        <p:tgtEl>
                                          <p:spTgt spid="177155"/>
                                        </p:tgtEl>
                                        <p:attrNameLst>
                                          <p:attrName>ppt_x</p:attrName>
                                        </p:attrNameLst>
                                      </p:cBhvr>
                                      <p:tavLst>
                                        <p:tav tm="0">
                                          <p:val>
                                            <p:strVal val="#ppt_x"/>
                                          </p:val>
                                        </p:tav>
                                        <p:tav tm="100000">
                                          <p:val>
                                            <p:strVal val="#ppt_x"/>
                                          </p:val>
                                        </p:tav>
                                      </p:tavLst>
                                    </p:anim>
                                    <p:anim calcmode="lin" valueType="num">
                                      <p:cBhvr additive="base">
                                        <p:cTn id="14" dur="500" fill="hold"/>
                                        <p:tgtEl>
                                          <p:spTgt spid="1771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1760" y="836712"/>
            <a:ext cx="6583015" cy="3011488"/>
          </a:xfrm>
        </p:spPr>
        <p:txBody>
          <a:bodyPr/>
          <a:lstStyle/>
          <a:p>
            <a:pPr>
              <a:defRPr/>
            </a:pPr>
            <a:r>
              <a:rPr lang="ru-RU" sz="2800" b="1" dirty="0">
                <a:solidFill>
                  <a:schemeClr val="tx1">
                    <a:lumMod val="50000"/>
                  </a:schemeClr>
                </a:solidFill>
                <a:latin typeface="Monotype Corsiva" pitchFamily="66" charset="0"/>
              </a:rPr>
              <a:t>Это то, без чего уже не можем прожить.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Этим мы пользуемся каждый день.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Когда это попадает в воду, то образуется много пены.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Это убивает рыбу в воде, растения на земле.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С помощью этого все становится чище. </a:t>
            </a:r>
            <a:r>
              <a:rPr lang="ru-RU" sz="2800" dirty="0"/>
              <a:t/>
            </a:r>
            <a:br>
              <a:rPr lang="ru-RU" sz="2800" dirty="0"/>
            </a:br>
            <a:endParaRPr lang="ru-RU"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78" name="Picture 2" descr="C:\Documents and Settings\Admin\Рабочий стол\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836712"/>
            <a:ext cx="5781675"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15002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8178"/>
                                        </p:tgtEl>
                                        <p:attrNameLst>
                                          <p:attrName>style.visibility</p:attrName>
                                        </p:attrNameLst>
                                      </p:cBhvr>
                                      <p:to>
                                        <p:strVal val="visible"/>
                                      </p:to>
                                    </p:set>
                                    <p:anim calcmode="lin" valueType="num">
                                      <p:cBhvr additive="base">
                                        <p:cTn id="7" dur="500" fill="hold"/>
                                        <p:tgtEl>
                                          <p:spTgt spid="178178"/>
                                        </p:tgtEl>
                                        <p:attrNameLst>
                                          <p:attrName>ppt_x</p:attrName>
                                        </p:attrNameLst>
                                      </p:cBhvr>
                                      <p:tavLst>
                                        <p:tav tm="0">
                                          <p:val>
                                            <p:strVal val="#ppt_x"/>
                                          </p:val>
                                        </p:tav>
                                        <p:tav tm="100000">
                                          <p:val>
                                            <p:strVal val="#ppt_x"/>
                                          </p:val>
                                        </p:tav>
                                      </p:tavLst>
                                    </p:anim>
                                    <p:anim calcmode="lin" valueType="num">
                                      <p:cBhvr additive="base">
                                        <p:cTn id="8" dur="500" fill="hold"/>
                                        <p:tgtEl>
                                          <p:spTgt spid="1781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7784" y="476672"/>
            <a:ext cx="6166966" cy="4077072"/>
          </a:xfrm>
        </p:spPr>
        <p:txBody>
          <a:bodyPr/>
          <a:lstStyle/>
          <a:p>
            <a:pPr>
              <a:defRPr/>
            </a:pPr>
            <a:r>
              <a:rPr lang="ru-RU" sz="3200" b="1" dirty="0">
                <a:solidFill>
                  <a:schemeClr val="tx1">
                    <a:lumMod val="50000"/>
                  </a:schemeClr>
                </a:solidFill>
                <a:latin typeface="Monotype Corsiva" pitchFamily="66" charset="0"/>
              </a:rPr>
              <a:t>Это легче воды. </a:t>
            </a:r>
            <a:br>
              <a:rPr lang="ru-RU" sz="3200" b="1" dirty="0">
                <a:solidFill>
                  <a:schemeClr val="tx1">
                    <a:lumMod val="50000"/>
                  </a:schemeClr>
                </a:solidFill>
                <a:latin typeface="Monotype Corsiva" pitchFamily="66" charset="0"/>
              </a:rPr>
            </a:br>
            <a:r>
              <a:rPr lang="ru-RU" sz="3200" b="1" dirty="0">
                <a:solidFill>
                  <a:schemeClr val="tx1">
                    <a:lumMod val="50000"/>
                  </a:schemeClr>
                </a:solidFill>
                <a:latin typeface="Monotype Corsiva" pitchFamily="66" charset="0"/>
              </a:rPr>
              <a:t>Это может плавать на воде,  не тонет. </a:t>
            </a:r>
            <a:br>
              <a:rPr lang="ru-RU" sz="3200" b="1" dirty="0">
                <a:solidFill>
                  <a:schemeClr val="tx1">
                    <a:lumMod val="50000"/>
                  </a:schemeClr>
                </a:solidFill>
                <a:latin typeface="Monotype Corsiva" pitchFamily="66" charset="0"/>
              </a:rPr>
            </a:br>
            <a:r>
              <a:rPr lang="ru-RU" sz="3200" b="1" dirty="0">
                <a:solidFill>
                  <a:schemeClr val="tx1">
                    <a:lumMod val="50000"/>
                  </a:schemeClr>
                </a:solidFill>
                <a:latin typeface="Monotype Corsiva" pitchFamily="66" charset="0"/>
              </a:rPr>
              <a:t>В водоёмах этого много, когда в ней моют машины. </a:t>
            </a:r>
            <a:br>
              <a:rPr lang="ru-RU" sz="3200" b="1" dirty="0">
                <a:solidFill>
                  <a:schemeClr val="tx1">
                    <a:lumMod val="50000"/>
                  </a:schemeClr>
                </a:solidFill>
                <a:latin typeface="Monotype Corsiva" pitchFamily="66" charset="0"/>
              </a:rPr>
            </a:br>
            <a:r>
              <a:rPr lang="ru-RU" sz="3200" b="1" dirty="0">
                <a:solidFill>
                  <a:schemeClr val="tx1">
                    <a:lumMod val="50000"/>
                  </a:schemeClr>
                </a:solidFill>
                <a:latin typeface="Monotype Corsiva" pitchFamily="66" charset="0"/>
              </a:rPr>
              <a:t>Это мешает дышать рыбам. </a:t>
            </a:r>
            <a:br>
              <a:rPr lang="ru-RU" sz="3200" b="1" dirty="0">
                <a:solidFill>
                  <a:schemeClr val="tx1">
                    <a:lumMod val="50000"/>
                  </a:schemeClr>
                </a:solidFill>
                <a:latin typeface="Monotype Corsiva" pitchFamily="66" charset="0"/>
              </a:rPr>
            </a:br>
            <a:r>
              <a:rPr lang="ru-RU" sz="3200" b="1" dirty="0">
                <a:solidFill>
                  <a:schemeClr val="tx1">
                    <a:lumMod val="50000"/>
                  </a:schemeClr>
                </a:solidFill>
                <a:latin typeface="Monotype Corsiva" pitchFamily="66" charset="0"/>
              </a:rPr>
              <a:t>Это надо удалять с поверхности воды. </a:t>
            </a:r>
            <a:r>
              <a:rPr lang="ru-RU" sz="2800" dirty="0"/>
              <a:t/>
            </a:r>
            <a:br>
              <a:rPr lang="ru-RU" sz="2800" dirty="0"/>
            </a:br>
            <a:endParaRPr lang="ru-RU"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202" name="Picture 2" descr="C:\Documents and Settings\Admin\Рабочий стол\images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313" y="357188"/>
            <a:ext cx="6165850"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6082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9202"/>
                                        </p:tgtEl>
                                        <p:attrNameLst>
                                          <p:attrName>style.visibility</p:attrName>
                                        </p:attrNameLst>
                                      </p:cBhvr>
                                      <p:to>
                                        <p:strVal val="visible"/>
                                      </p:to>
                                    </p:set>
                                    <p:anim calcmode="lin" valueType="num">
                                      <p:cBhvr additive="base">
                                        <p:cTn id="7" dur="500" fill="hold"/>
                                        <p:tgtEl>
                                          <p:spTgt spid="179202"/>
                                        </p:tgtEl>
                                        <p:attrNameLst>
                                          <p:attrName>ppt_x</p:attrName>
                                        </p:attrNameLst>
                                      </p:cBhvr>
                                      <p:tavLst>
                                        <p:tav tm="0">
                                          <p:val>
                                            <p:strVal val="#ppt_x"/>
                                          </p:val>
                                        </p:tav>
                                        <p:tav tm="100000">
                                          <p:val>
                                            <p:strVal val="#ppt_x"/>
                                          </p:val>
                                        </p:tav>
                                      </p:tavLst>
                                    </p:anim>
                                    <p:anim calcmode="lin" valueType="num">
                                      <p:cBhvr additive="base">
                                        <p:cTn id="8" dur="500" fill="hold"/>
                                        <p:tgtEl>
                                          <p:spTgt spid="1792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99792" y="1124744"/>
            <a:ext cx="6264696" cy="3908762"/>
          </a:xfrm>
          <a:prstGeom prst="rect">
            <a:avLst/>
          </a:prstGeom>
          <a:noFill/>
        </p:spPr>
        <p:txBody>
          <a:bodyPr wrap="square" rtlCol="0">
            <a:spAutoFit/>
          </a:bodyPr>
          <a:lstStyle/>
          <a:p>
            <a:r>
              <a:rPr lang="ru-RU" sz="3200" dirty="0" smtClean="0"/>
              <a:t>Макет  сайта  должен  содержать:</a:t>
            </a:r>
          </a:p>
          <a:p>
            <a:pPr marL="457200" indent="-457200">
              <a:buAutoNum type="arabicPeriod"/>
            </a:pPr>
            <a:r>
              <a:rPr lang="ru-RU" sz="3200" dirty="0" smtClean="0"/>
              <a:t>Название сайта</a:t>
            </a:r>
          </a:p>
          <a:p>
            <a:pPr marL="457200" indent="-457200">
              <a:buAutoNum type="arabicPeriod"/>
            </a:pPr>
            <a:r>
              <a:rPr lang="ru-RU" sz="3200" dirty="0" smtClean="0"/>
              <a:t>Эмблему сайта</a:t>
            </a:r>
          </a:p>
          <a:p>
            <a:pPr marL="457200" indent="-457200">
              <a:buAutoNum type="arabicPeriod"/>
            </a:pPr>
            <a:r>
              <a:rPr lang="ru-RU" sz="3200" dirty="0" smtClean="0"/>
              <a:t>Основные темы по охране природы</a:t>
            </a:r>
          </a:p>
          <a:p>
            <a:pPr marL="457200" indent="-457200">
              <a:buAutoNum type="arabicPeriod"/>
            </a:pPr>
            <a:r>
              <a:rPr lang="ru-RU" sz="3200" dirty="0" smtClean="0"/>
              <a:t>Рекламу по данной  тематике</a:t>
            </a:r>
          </a:p>
          <a:p>
            <a:pPr marL="457200" indent="-457200">
              <a:buAutoNum type="arabicPeriod"/>
            </a:pPr>
            <a:endParaRPr lang="ru-RU" dirty="0"/>
          </a:p>
        </p:txBody>
      </p:sp>
    </p:spTree>
    <p:extLst>
      <p:ext uri="{BB962C8B-B14F-4D97-AF65-F5344CB8AC3E}">
        <p14:creationId xmlns:p14="http://schemas.microsoft.com/office/powerpoint/2010/main" val="445078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1479" y="364558"/>
            <a:ext cx="679327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8259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1124744"/>
            <a:ext cx="6094958" cy="3908762"/>
          </a:xfrm>
          <a:prstGeom prst="rect">
            <a:avLst/>
          </a:prstGeom>
        </p:spPr>
        <p:txBody>
          <a:bodyPr wrap="square">
            <a:spAutoFit/>
          </a:bodyPr>
          <a:lstStyle/>
          <a:p>
            <a:r>
              <a:rPr lang="en-US" b="1" dirty="0" smtClean="0">
                <a:solidFill>
                  <a:srgbClr val="007A00"/>
                </a:solidFill>
                <a:latin typeface="Monotype Corsiva" pitchFamily="66" charset="0"/>
              </a:rPr>
              <a:t>“</a:t>
            </a:r>
            <a:r>
              <a:rPr lang="ru-RU" sz="4000" b="1" dirty="0">
                <a:solidFill>
                  <a:srgbClr val="007A00"/>
                </a:solidFill>
                <a:latin typeface="Monotype Corsiva" pitchFamily="66" charset="0"/>
              </a:rPr>
              <a:t>В</a:t>
            </a:r>
            <a:r>
              <a:rPr lang="ru-RU" sz="4000" b="1" dirty="0" smtClean="0">
                <a:solidFill>
                  <a:srgbClr val="007A00"/>
                </a:solidFill>
                <a:latin typeface="Monotype Corsiva" pitchFamily="66" charset="0"/>
              </a:rPr>
              <a:t>стал поутру, умылся, привел  себя в порядок – сразу же  приведи  в порядок свою планету</a:t>
            </a:r>
            <a:r>
              <a:rPr lang="en-US" sz="4000" b="1" dirty="0" smtClean="0">
                <a:solidFill>
                  <a:srgbClr val="007A00"/>
                </a:solidFill>
                <a:latin typeface="Monotype Corsiva" pitchFamily="66" charset="0"/>
              </a:rPr>
              <a:t>”</a:t>
            </a:r>
            <a:endParaRPr lang="ru-RU" sz="4000" b="1" dirty="0" smtClean="0">
              <a:solidFill>
                <a:srgbClr val="007A00"/>
              </a:solidFill>
              <a:latin typeface="Monotype Corsiva" pitchFamily="66" charset="0"/>
            </a:endParaRPr>
          </a:p>
          <a:p>
            <a:r>
              <a:rPr lang="ru-RU" sz="4000" b="1" dirty="0" smtClean="0">
                <a:solidFill>
                  <a:srgbClr val="007A00"/>
                </a:solidFill>
                <a:latin typeface="Monotype Corsiva" pitchFamily="66" charset="0"/>
              </a:rPr>
              <a:t>А</a:t>
            </a:r>
            <a:r>
              <a:rPr lang="en-US" sz="4000" b="1" dirty="0" smtClean="0">
                <a:solidFill>
                  <a:srgbClr val="007A00"/>
                </a:solidFill>
                <a:latin typeface="Monotype Corsiva" pitchFamily="66" charset="0"/>
              </a:rPr>
              <a:t>. </a:t>
            </a:r>
            <a:r>
              <a:rPr lang="ru-RU" sz="4000" b="1" dirty="0" smtClean="0">
                <a:solidFill>
                  <a:srgbClr val="007A00"/>
                </a:solidFill>
                <a:latin typeface="Monotype Corsiva" pitchFamily="66" charset="0"/>
              </a:rPr>
              <a:t>Экзюпери</a:t>
            </a:r>
            <a:endParaRPr lang="ru-RU" sz="4000" dirty="0" smtClean="0"/>
          </a:p>
          <a:p>
            <a:endParaRPr lang="ru-RU" dirty="0"/>
          </a:p>
          <a:p>
            <a:endParaRPr lang="ru-RU" dirty="0" smtClean="0"/>
          </a:p>
        </p:txBody>
      </p:sp>
    </p:spTree>
    <p:extLst>
      <p:ext uri="{BB962C8B-B14F-4D97-AF65-F5344CB8AC3E}">
        <p14:creationId xmlns:p14="http://schemas.microsoft.com/office/powerpoint/2010/main" val="980554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1209618" y="1124744"/>
            <a:ext cx="7934382" cy="5112568"/>
          </a:xfrm>
        </p:spPr>
        <p:txBody>
          <a:bodyPr/>
          <a:lstStyle/>
          <a:p>
            <a:pPr algn="ctr"/>
            <a:r>
              <a:rPr lang="ru-RU" sz="3600" b="1" dirty="0" smtClean="0">
                <a:solidFill>
                  <a:srgbClr val="007A00"/>
                </a:solidFill>
                <a:latin typeface="Monotype Corsiva" pitchFamily="66" charset="0"/>
              </a:rPr>
              <a:t>Берегите эти земли, эти воды</a:t>
            </a:r>
            <a:br>
              <a:rPr lang="ru-RU" sz="3600" b="1" dirty="0" smtClean="0">
                <a:solidFill>
                  <a:srgbClr val="007A00"/>
                </a:solidFill>
                <a:latin typeface="Monotype Corsiva" pitchFamily="66" charset="0"/>
              </a:rPr>
            </a:br>
            <a:r>
              <a:rPr lang="ru-RU" sz="3600" b="1" dirty="0" smtClean="0">
                <a:solidFill>
                  <a:srgbClr val="007A00"/>
                </a:solidFill>
                <a:latin typeface="Monotype Corsiva" pitchFamily="66" charset="0"/>
              </a:rPr>
              <a:t>Даже малую былиночку любя.</a:t>
            </a:r>
            <a:br>
              <a:rPr lang="ru-RU" sz="3600" b="1" dirty="0" smtClean="0">
                <a:solidFill>
                  <a:srgbClr val="007A00"/>
                </a:solidFill>
                <a:latin typeface="Monotype Corsiva" pitchFamily="66" charset="0"/>
              </a:rPr>
            </a:br>
            <a:r>
              <a:rPr lang="ru-RU" sz="3600" b="1" dirty="0" smtClean="0">
                <a:solidFill>
                  <a:srgbClr val="007A00"/>
                </a:solidFill>
                <a:latin typeface="Monotype Corsiva" pitchFamily="66" charset="0"/>
              </a:rPr>
              <a:t>Берегите всех зверей</a:t>
            </a:r>
            <a:br>
              <a:rPr lang="ru-RU" sz="3600" b="1" dirty="0" smtClean="0">
                <a:solidFill>
                  <a:srgbClr val="007A00"/>
                </a:solidFill>
                <a:latin typeface="Monotype Corsiva" pitchFamily="66" charset="0"/>
              </a:rPr>
            </a:br>
            <a:r>
              <a:rPr lang="ru-RU" sz="3600" b="1" dirty="0" smtClean="0">
                <a:solidFill>
                  <a:srgbClr val="007A00"/>
                </a:solidFill>
                <a:latin typeface="Monotype Corsiva" pitchFamily="66" charset="0"/>
              </a:rPr>
              <a:t>внутри природы,</a:t>
            </a:r>
            <a:br>
              <a:rPr lang="ru-RU" sz="3600" b="1" dirty="0" smtClean="0">
                <a:solidFill>
                  <a:srgbClr val="007A00"/>
                </a:solidFill>
                <a:latin typeface="Monotype Corsiva" pitchFamily="66" charset="0"/>
              </a:rPr>
            </a:br>
            <a:r>
              <a:rPr lang="ru-RU" sz="3600" b="1" dirty="0" smtClean="0">
                <a:solidFill>
                  <a:srgbClr val="007A00"/>
                </a:solidFill>
                <a:latin typeface="Monotype Corsiva" pitchFamily="66" charset="0"/>
              </a:rPr>
              <a:t>Убивайте лишь зверей внутри себя! </a:t>
            </a:r>
            <a:br>
              <a:rPr lang="ru-RU" sz="3600" b="1" dirty="0" smtClean="0">
                <a:solidFill>
                  <a:srgbClr val="007A00"/>
                </a:solidFill>
                <a:latin typeface="Monotype Corsiva" pitchFamily="66" charset="0"/>
              </a:rPr>
            </a:br>
            <a:r>
              <a:rPr lang="ru-RU" sz="3600" b="1" dirty="0" smtClean="0">
                <a:solidFill>
                  <a:srgbClr val="007A00"/>
                </a:solidFill>
                <a:latin typeface="Monotype Corsiva" pitchFamily="66" charset="0"/>
              </a:rPr>
              <a:t>                                       (Е. Евтушенко)</a:t>
            </a:r>
            <a:r>
              <a:rPr lang="ru-RU" dirty="0" smtClean="0">
                <a:solidFill>
                  <a:srgbClr val="007A00"/>
                </a:solidFill>
              </a:rPr>
              <a:t/>
            </a:r>
            <a:br>
              <a:rPr lang="ru-RU" dirty="0" smtClean="0">
                <a:solidFill>
                  <a:srgbClr val="007A00"/>
                </a:solidFill>
              </a:rPr>
            </a:br>
            <a:endParaRPr lang="ru-RU" dirty="0" smtClean="0">
              <a:solidFill>
                <a:srgbClr val="007A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7704" y="1124744"/>
            <a:ext cx="6887046" cy="1661993"/>
          </a:xfrm>
          <a:prstGeom prst="rect">
            <a:avLst/>
          </a:prstGeom>
        </p:spPr>
        <p:txBody>
          <a:bodyPr wrap="square">
            <a:spAutoFit/>
          </a:bodyPr>
          <a:lstStyle/>
          <a:p>
            <a:r>
              <a:rPr lang="ru-RU" sz="5400" b="1" dirty="0" smtClean="0">
                <a:solidFill>
                  <a:srgbClr val="007A00"/>
                </a:solidFill>
                <a:latin typeface="Monotype Corsiva" pitchFamily="66" charset="0"/>
              </a:rPr>
              <a:t>Спасибо за внимание!!!</a:t>
            </a:r>
            <a:endParaRPr lang="ru-RU" sz="5400" b="1" dirty="0" smtClean="0"/>
          </a:p>
          <a:p>
            <a:endParaRPr lang="ru-RU" b="1" dirty="0"/>
          </a:p>
          <a:p>
            <a:endParaRPr lang="ru-RU" b="1" dirty="0" smtClean="0"/>
          </a:p>
        </p:txBody>
      </p:sp>
      <p:pic>
        <p:nvPicPr>
          <p:cNvPr id="4" name="Picture 5" descr="LNlSW8yhqu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4807" y="1968119"/>
            <a:ext cx="3078162" cy="41052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59832" y="6309320"/>
            <a:ext cx="4896544" cy="461665"/>
          </a:xfrm>
          <a:prstGeom prst="rect">
            <a:avLst/>
          </a:prstGeom>
          <a:noFill/>
        </p:spPr>
        <p:txBody>
          <a:bodyPr wrap="square" rtlCol="0">
            <a:spAutoFit/>
          </a:bodyPr>
          <a:lstStyle/>
          <a:p>
            <a:pPr algn="ctr"/>
            <a:r>
              <a:rPr lang="ru-RU" dirty="0" smtClean="0"/>
              <a:t>Глущенко Т</a:t>
            </a:r>
            <a:r>
              <a:rPr lang="en-US" dirty="0" smtClean="0"/>
              <a:t>. </a:t>
            </a:r>
            <a:r>
              <a:rPr lang="ru-RU" dirty="0" smtClean="0"/>
              <a:t>С</a:t>
            </a:r>
            <a:r>
              <a:rPr lang="en-US" dirty="0" smtClean="0"/>
              <a:t>.</a:t>
            </a:r>
            <a:endParaRPr lang="ru-RU" dirty="0"/>
          </a:p>
        </p:txBody>
      </p:sp>
    </p:spTree>
    <p:extLst>
      <p:ext uri="{BB962C8B-B14F-4D97-AF65-F5344CB8AC3E}">
        <p14:creationId xmlns:p14="http://schemas.microsoft.com/office/powerpoint/2010/main" val="519234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937340" y="358842"/>
            <a:ext cx="6937846" cy="6001643"/>
          </a:xfrm>
          <a:prstGeom prst="rect">
            <a:avLst/>
          </a:prstGeom>
          <a:noFill/>
        </p:spPr>
        <p:txBody>
          <a:bodyPr wrap="square" rtlCol="0">
            <a:spAutoFit/>
          </a:bodyPr>
          <a:lstStyle/>
          <a:p>
            <a:r>
              <a:rPr lang="ru-RU" b="1" dirty="0" smtClean="0">
                <a:solidFill>
                  <a:srgbClr val="007A00"/>
                </a:solidFill>
                <a:latin typeface="Monotype Corsiva" pitchFamily="66" charset="0"/>
              </a:rPr>
              <a:t>ЦЕЛЬ:</a:t>
            </a:r>
          </a:p>
          <a:p>
            <a:pPr algn="just"/>
            <a:r>
              <a:rPr lang="ru-RU" b="1" dirty="0" smtClean="0">
                <a:latin typeface="Times New Roman" pitchFamily="18" charset="0"/>
                <a:cs typeface="Times New Roman" pitchFamily="18" charset="0"/>
              </a:rPr>
              <a:t>- воспитывать </a:t>
            </a:r>
            <a:r>
              <a:rPr lang="ru-RU" b="1" dirty="0">
                <a:latin typeface="Times New Roman" pitchFamily="18" charset="0"/>
                <a:cs typeface="Times New Roman" pitchFamily="18" charset="0"/>
              </a:rPr>
              <a:t>понимание взаимосвязей между </a:t>
            </a:r>
            <a:endParaRPr lang="ru-RU" b="1" dirty="0" smtClean="0">
              <a:latin typeface="Times New Roman" pitchFamily="18" charset="0"/>
              <a:cs typeface="Times New Roman" pitchFamily="18" charset="0"/>
            </a:endParaRPr>
          </a:p>
          <a:p>
            <a:pPr algn="just"/>
            <a:r>
              <a:rPr lang="ru-RU" b="1" dirty="0" smtClean="0">
                <a:latin typeface="Times New Roman" pitchFamily="18" charset="0"/>
                <a:cs typeface="Times New Roman" pitchFamily="18" charset="0"/>
              </a:rPr>
              <a:t>   человеком</a:t>
            </a:r>
            <a:r>
              <a:rPr lang="ru-RU" b="1" dirty="0">
                <a:latin typeface="Times New Roman" pitchFamily="18" charset="0"/>
                <a:cs typeface="Times New Roman" pitchFamily="18" charset="0"/>
              </a:rPr>
              <a:t>, обществом, </a:t>
            </a:r>
            <a:r>
              <a:rPr lang="ru-RU" b="1" dirty="0" smtClean="0">
                <a:latin typeface="Times New Roman" pitchFamily="18" charset="0"/>
                <a:cs typeface="Times New Roman" pitchFamily="18" charset="0"/>
              </a:rPr>
              <a:t>природой</a:t>
            </a:r>
          </a:p>
          <a:p>
            <a:pPr algn="just"/>
            <a:endParaRPr lang="ru-RU" dirty="0" smtClean="0"/>
          </a:p>
          <a:p>
            <a:pPr algn="just"/>
            <a:r>
              <a:rPr lang="ru-RU" b="1" dirty="0" smtClean="0">
                <a:solidFill>
                  <a:srgbClr val="007A00"/>
                </a:solidFill>
                <a:latin typeface="Monotype Corsiva" pitchFamily="66" charset="0"/>
              </a:rPr>
              <a:t>ЗАДАЧИ:</a:t>
            </a:r>
          </a:p>
          <a:p>
            <a:pPr algn="just"/>
            <a:r>
              <a:rPr lang="ru-RU" b="1" dirty="0" smtClean="0">
                <a:latin typeface="Times New Roman" pitchFamily="18" charset="0"/>
                <a:cs typeface="Times New Roman" pitchFamily="18" charset="0"/>
              </a:rPr>
              <a:t>- формировать </a:t>
            </a:r>
            <a:r>
              <a:rPr lang="ru-RU" b="1" dirty="0">
                <a:latin typeface="Times New Roman" pitchFamily="18" charset="0"/>
                <a:cs typeface="Times New Roman" pitchFamily="18" charset="0"/>
              </a:rPr>
              <a:t>нравственную экологическую </a:t>
            </a:r>
            <a:r>
              <a:rPr lang="ru-RU" b="1" dirty="0" smtClean="0">
                <a:latin typeface="Times New Roman" pitchFamily="18" charset="0"/>
                <a:cs typeface="Times New Roman" pitchFamily="18" charset="0"/>
              </a:rPr>
              <a:t>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позицию учащихся;</a:t>
            </a:r>
          </a:p>
          <a:p>
            <a:pPr marL="342900" indent="-342900" algn="just">
              <a:buFontTx/>
              <a:buChar char="-"/>
            </a:pPr>
            <a:r>
              <a:rPr lang="ru-RU" b="1" dirty="0" smtClean="0">
                <a:latin typeface="Times New Roman" pitchFamily="18" charset="0"/>
                <a:cs typeface="Times New Roman" pitchFamily="18" charset="0"/>
              </a:rPr>
              <a:t>эстетическое </a:t>
            </a:r>
            <a:r>
              <a:rPr lang="ru-RU" b="1" dirty="0">
                <a:latin typeface="Times New Roman" pitchFamily="18" charset="0"/>
                <a:cs typeface="Times New Roman" pitchFamily="18" charset="0"/>
              </a:rPr>
              <a:t>отношение детей к окружающей среде</a:t>
            </a:r>
            <a:r>
              <a:rPr lang="ru-RU" b="1" dirty="0" smtClean="0">
                <a:latin typeface="Times New Roman" pitchFamily="18" charset="0"/>
                <a:cs typeface="Times New Roman" pitchFamily="18" charset="0"/>
              </a:rPr>
              <a:t>;</a:t>
            </a:r>
          </a:p>
          <a:p>
            <a:pPr marL="342900" indent="-342900" algn="just">
              <a:buFontTx/>
              <a:buChar char="-"/>
            </a:pPr>
            <a:r>
              <a:rPr lang="ru-RU" b="1" dirty="0" smtClean="0">
                <a:latin typeface="Times New Roman" pitchFamily="18" charset="0"/>
                <a:cs typeface="Times New Roman" pitchFamily="18" charset="0"/>
              </a:rPr>
              <a:t>создавать условия для социального становления и развития личности через осуществление действенной заботы о себе через заботу об окружающей среде;</a:t>
            </a:r>
          </a:p>
          <a:p>
            <a:pPr algn="just"/>
            <a:r>
              <a:rPr lang="ru-RU" b="1" dirty="0" smtClean="0">
                <a:latin typeface="Times New Roman" pitchFamily="18" charset="0"/>
                <a:cs typeface="Times New Roman" pitchFamily="18" charset="0"/>
              </a:rPr>
              <a:t>-   воспитывать </a:t>
            </a:r>
            <a:r>
              <a:rPr lang="ru-RU" b="1" dirty="0">
                <a:latin typeface="Times New Roman" pitchFamily="18" charset="0"/>
                <a:cs typeface="Times New Roman" pitchFamily="18" charset="0"/>
              </a:rPr>
              <a:t>экологическую культуру</a:t>
            </a:r>
            <a:r>
              <a:rPr lang="ru-RU" b="1" dirty="0" smtClean="0">
                <a:latin typeface="Times New Roman" pitchFamily="18" charset="0"/>
                <a:cs typeface="Times New Roman" pitchFamily="18" charset="0"/>
              </a:rPr>
              <a:t>.</a:t>
            </a:r>
          </a:p>
          <a:p>
            <a:pPr algn="just"/>
            <a:endParaRPr lang="ru-RU" b="1" dirty="0">
              <a:latin typeface="Times New Roman" pitchFamily="18" charset="0"/>
              <a:cs typeface="Times New Roman" pitchFamily="18" charset="0"/>
            </a:endParaRPr>
          </a:p>
          <a:p>
            <a:pPr algn="just"/>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71800" y="620688"/>
            <a:ext cx="6222971" cy="5262979"/>
          </a:xfrm>
          <a:prstGeom prst="rect">
            <a:avLst/>
          </a:prstGeom>
        </p:spPr>
        <p:txBody>
          <a:bodyPr wrap="square">
            <a:spAutoFit/>
          </a:bodyPr>
          <a:lstStyle/>
          <a:p>
            <a:pPr indent="450850" algn="just"/>
            <a:r>
              <a:rPr lang="ru-RU" b="1" dirty="0">
                <a:latin typeface="Times New Roman" pitchFamily="18" charset="0"/>
                <a:cs typeface="Times New Roman" pitchFamily="18" charset="0"/>
              </a:rPr>
              <a:t>Загрязнение планеты мусором стало одной из глобальных экологических проблем. Разбрасываемый по всей планете мусор не успевает перерабатываться естественным путем. Сжигание отходов приводит к загрязнению воздуха и разрушению озонового слоя. Земля в беде! Спасти Землю, а значит и самих </a:t>
            </a:r>
            <a:r>
              <a:rPr lang="ru-RU" b="1" dirty="0" smtClean="0">
                <a:latin typeface="Times New Roman" pitchFamily="18" charset="0"/>
                <a:cs typeface="Times New Roman" pitchFamily="18" charset="0"/>
              </a:rPr>
              <a:t>себя это наш долг</a:t>
            </a:r>
            <a:r>
              <a:rPr lang="en-US"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В этом нам </a:t>
            </a:r>
            <a:r>
              <a:rPr lang="ru-RU" b="1" dirty="0">
                <a:latin typeface="Times New Roman" pitchFamily="18" charset="0"/>
                <a:cs typeface="Times New Roman" pitchFamily="18" charset="0"/>
              </a:rPr>
              <a:t>поможет любовь к планете, ответственность за все, что происходит вокруг нас.  </a:t>
            </a:r>
            <a:r>
              <a:rPr lang="ru-RU" b="1" dirty="0" smtClean="0">
                <a:latin typeface="Times New Roman" pitchFamily="18" charset="0"/>
                <a:cs typeface="Times New Roman" pitchFamily="18" charset="0"/>
              </a:rPr>
              <a:t>Если </a:t>
            </a:r>
            <a:r>
              <a:rPr lang="ru-RU" b="1" dirty="0">
                <a:latin typeface="Times New Roman" pitchFamily="18" charset="0"/>
                <a:cs typeface="Times New Roman" pitchFamily="18" charset="0"/>
              </a:rPr>
              <a:t>мы не изменим своего отношения к природе и её богатствам, то в скором будущем нас </a:t>
            </a:r>
            <a:r>
              <a:rPr lang="ru-RU" b="1" dirty="0" smtClean="0">
                <a:latin typeface="Times New Roman" pitchFamily="18" charset="0"/>
                <a:cs typeface="Times New Roman" pitchFamily="18" charset="0"/>
              </a:rPr>
              <a:t>ждёт глобальная катастрофа</a:t>
            </a:r>
            <a:r>
              <a:rPr lang="en-US"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27784" y="332656"/>
            <a:ext cx="6264696" cy="4401205"/>
          </a:xfrm>
          <a:prstGeom prst="rect">
            <a:avLst/>
          </a:prstGeom>
        </p:spPr>
        <p:txBody>
          <a:bodyPr wrap="square">
            <a:spAutoFit/>
          </a:bodyPr>
          <a:lstStyle/>
          <a:p>
            <a:r>
              <a:rPr lang="ru-RU" sz="4000" b="1" dirty="0" smtClean="0">
                <a:solidFill>
                  <a:schemeClr val="tx1">
                    <a:lumMod val="50000"/>
                  </a:schemeClr>
                </a:solidFill>
                <a:latin typeface="Monotype Corsiva" pitchFamily="66" charset="0"/>
              </a:rPr>
              <a:t>Ее изобрели китайцы. </a:t>
            </a:r>
            <a:br>
              <a:rPr lang="ru-RU" sz="4000" b="1" dirty="0" smtClean="0">
                <a:solidFill>
                  <a:schemeClr val="tx1">
                    <a:lumMod val="50000"/>
                  </a:schemeClr>
                </a:solidFill>
                <a:latin typeface="Monotype Corsiva" pitchFamily="66" charset="0"/>
              </a:rPr>
            </a:br>
            <a:r>
              <a:rPr lang="ru-RU" sz="4000" b="1" dirty="0" smtClean="0">
                <a:solidFill>
                  <a:schemeClr val="tx1">
                    <a:lumMod val="50000"/>
                  </a:schemeClr>
                </a:solidFill>
                <a:latin typeface="Monotype Corsiva" pitchFamily="66" charset="0"/>
              </a:rPr>
              <a:t>У нас ее получают из дерева. </a:t>
            </a:r>
            <a:br>
              <a:rPr lang="ru-RU" sz="4000" b="1" dirty="0" smtClean="0">
                <a:solidFill>
                  <a:schemeClr val="tx1">
                    <a:lumMod val="50000"/>
                  </a:schemeClr>
                </a:solidFill>
                <a:latin typeface="Monotype Corsiva" pitchFamily="66" charset="0"/>
              </a:rPr>
            </a:br>
            <a:r>
              <a:rPr lang="ru-RU" sz="4000" b="1" dirty="0" smtClean="0">
                <a:solidFill>
                  <a:schemeClr val="tx1">
                    <a:lumMod val="50000"/>
                  </a:schemeClr>
                </a:solidFill>
                <a:latin typeface="Monotype Corsiva" pitchFamily="66" charset="0"/>
              </a:rPr>
              <a:t>Она легко горит. </a:t>
            </a:r>
            <a:br>
              <a:rPr lang="ru-RU" sz="4000" b="1" dirty="0" smtClean="0">
                <a:solidFill>
                  <a:schemeClr val="tx1">
                    <a:lumMod val="50000"/>
                  </a:schemeClr>
                </a:solidFill>
                <a:latin typeface="Monotype Corsiva" pitchFamily="66" charset="0"/>
              </a:rPr>
            </a:br>
            <a:r>
              <a:rPr lang="ru-RU" sz="4000" b="1" dirty="0" smtClean="0">
                <a:solidFill>
                  <a:schemeClr val="tx1">
                    <a:lumMod val="50000"/>
                  </a:schemeClr>
                </a:solidFill>
                <a:latin typeface="Monotype Corsiva" pitchFamily="66" charset="0"/>
              </a:rPr>
              <a:t>Из нее получается очень много мусора. </a:t>
            </a:r>
            <a:br>
              <a:rPr lang="ru-RU" sz="4000" b="1" dirty="0" smtClean="0">
                <a:solidFill>
                  <a:schemeClr val="tx1">
                    <a:lumMod val="50000"/>
                  </a:schemeClr>
                </a:solidFill>
                <a:latin typeface="Monotype Corsiva" pitchFamily="66" charset="0"/>
              </a:rPr>
            </a:br>
            <a:r>
              <a:rPr lang="ru-RU" sz="4000" b="1" dirty="0" smtClean="0">
                <a:solidFill>
                  <a:schemeClr val="tx1">
                    <a:lumMod val="50000"/>
                  </a:schemeClr>
                </a:solidFill>
                <a:latin typeface="Monotype Corsiva" pitchFamily="66" charset="0"/>
              </a:rPr>
              <a:t>На ней обычно рисуют или пишут. </a:t>
            </a:r>
            <a:endParaRPr lang="ru-RU" sz="4000" dirty="0"/>
          </a:p>
        </p:txBody>
      </p:sp>
    </p:spTree>
    <p:extLst>
      <p:ext uri="{BB962C8B-B14F-4D97-AF65-F5344CB8AC3E}">
        <p14:creationId xmlns:p14="http://schemas.microsoft.com/office/powerpoint/2010/main" val="1782906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Admin\Рабочий стол\images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04664"/>
            <a:ext cx="5186362" cy="402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703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331029"/>
            <a:ext cx="6727031" cy="6840760"/>
          </a:xfrm>
        </p:spPr>
        <p:txBody>
          <a:bodyPr/>
          <a:lstStyle/>
          <a:p>
            <a:pPr>
              <a:defRPr/>
            </a:pPr>
            <a:r>
              <a:rPr lang="ru-RU" sz="3600" b="1" dirty="0">
                <a:solidFill>
                  <a:schemeClr val="tx1">
                    <a:lumMod val="50000"/>
                  </a:schemeClr>
                </a:solidFill>
                <a:latin typeface="Monotype Corsiva" pitchFamily="66" charset="0"/>
              </a:rPr>
              <a:t>Очень  много игрушек сделано из нее. </a:t>
            </a:r>
            <a:br>
              <a:rPr lang="ru-RU" sz="3600" b="1" dirty="0">
                <a:solidFill>
                  <a:schemeClr val="tx1">
                    <a:lumMod val="50000"/>
                  </a:schemeClr>
                </a:solidFill>
                <a:latin typeface="Monotype Corsiva" pitchFamily="66" charset="0"/>
              </a:rPr>
            </a:br>
            <a:r>
              <a:rPr lang="ru-RU" sz="3600" b="1" dirty="0">
                <a:solidFill>
                  <a:schemeClr val="tx1">
                    <a:lumMod val="50000"/>
                  </a:schemeClr>
                </a:solidFill>
                <a:latin typeface="Monotype Corsiva" pitchFamily="66" charset="0"/>
              </a:rPr>
              <a:t>Она бывает разноцветной, и ее очень трудно сломать. </a:t>
            </a:r>
            <a:br>
              <a:rPr lang="ru-RU" sz="3600" b="1" dirty="0">
                <a:solidFill>
                  <a:schemeClr val="tx1">
                    <a:lumMod val="50000"/>
                  </a:schemeClr>
                </a:solidFill>
                <a:latin typeface="Monotype Corsiva" pitchFamily="66" charset="0"/>
              </a:rPr>
            </a:br>
            <a:r>
              <a:rPr lang="ru-RU" sz="3600" b="1" dirty="0">
                <a:solidFill>
                  <a:schemeClr val="tx1">
                    <a:lumMod val="50000"/>
                  </a:schemeClr>
                </a:solidFill>
                <a:latin typeface="Monotype Corsiva" pitchFamily="66" charset="0"/>
              </a:rPr>
              <a:t>Предметы, изготовленные из нее, мало весят. </a:t>
            </a:r>
            <a:br>
              <a:rPr lang="ru-RU" sz="3600" b="1" dirty="0">
                <a:solidFill>
                  <a:schemeClr val="tx1">
                    <a:lumMod val="50000"/>
                  </a:schemeClr>
                </a:solidFill>
                <a:latin typeface="Monotype Corsiva" pitchFamily="66" charset="0"/>
              </a:rPr>
            </a:br>
            <a:r>
              <a:rPr lang="ru-RU" sz="3600" b="1" dirty="0">
                <a:solidFill>
                  <a:schemeClr val="tx1">
                    <a:lumMod val="50000"/>
                  </a:schemeClr>
                </a:solidFill>
                <a:latin typeface="Monotype Corsiva" pitchFamily="66" charset="0"/>
              </a:rPr>
              <a:t>Если ее поджечь, то появляется много черного дыма, который плохо пахнет. </a:t>
            </a:r>
            <a:br>
              <a:rPr lang="ru-RU" sz="3600" b="1" dirty="0">
                <a:solidFill>
                  <a:schemeClr val="tx1">
                    <a:lumMod val="50000"/>
                  </a:schemeClr>
                </a:solidFill>
                <a:latin typeface="Monotype Corsiva" pitchFamily="66" charset="0"/>
              </a:rPr>
            </a:br>
            <a:r>
              <a:rPr lang="ru-RU" sz="3600" b="1" dirty="0">
                <a:solidFill>
                  <a:schemeClr val="tx1">
                    <a:lumMod val="50000"/>
                  </a:schemeClr>
                </a:solidFill>
                <a:latin typeface="Monotype Corsiva" pitchFamily="66" charset="0"/>
              </a:rPr>
              <a:t>Ее нельзя выбрасывать, так как она сама по себе в природе не разлагается</a:t>
            </a:r>
            <a:r>
              <a:rPr lang="ru-RU" sz="3600"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82" name="Picture 2" descr="C:\Documents and Settings\Admin\Рабочий стол\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836712"/>
            <a:ext cx="6472305" cy="3809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14566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4082"/>
                                        </p:tgtEl>
                                        <p:attrNameLst>
                                          <p:attrName>style.visibility</p:attrName>
                                        </p:attrNameLst>
                                      </p:cBhvr>
                                      <p:to>
                                        <p:strVal val="visible"/>
                                      </p:to>
                                    </p:set>
                                    <p:anim calcmode="lin" valueType="num">
                                      <p:cBhvr additive="base">
                                        <p:cTn id="7" dur="500" fill="hold"/>
                                        <p:tgtEl>
                                          <p:spTgt spid="174082"/>
                                        </p:tgtEl>
                                        <p:attrNameLst>
                                          <p:attrName>ppt_x</p:attrName>
                                        </p:attrNameLst>
                                      </p:cBhvr>
                                      <p:tavLst>
                                        <p:tav tm="0">
                                          <p:val>
                                            <p:strVal val="#ppt_x"/>
                                          </p:val>
                                        </p:tav>
                                        <p:tav tm="100000">
                                          <p:val>
                                            <p:strVal val="#ppt_x"/>
                                          </p:val>
                                        </p:tav>
                                      </p:tavLst>
                                    </p:anim>
                                    <p:anim calcmode="lin" valueType="num">
                                      <p:cBhvr additive="base">
                                        <p:cTn id="8" dur="500" fill="hold"/>
                                        <p:tgtEl>
                                          <p:spTgt spid="1740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6969" y="404664"/>
            <a:ext cx="6727031" cy="4608512"/>
          </a:xfrm>
        </p:spPr>
        <p:txBody>
          <a:bodyPr/>
          <a:lstStyle/>
          <a:p>
            <a:pPr>
              <a:defRPr/>
            </a:pPr>
            <a:r>
              <a:rPr lang="ru-RU" sz="2800" b="1" dirty="0" smtClean="0">
                <a:solidFill>
                  <a:schemeClr val="tx1">
                    <a:lumMod val="50000"/>
                  </a:schemeClr>
                </a:solidFill>
                <a:latin typeface="Monotype Corsiva" pitchFamily="66" charset="0"/>
              </a:rPr>
              <a:t>Из </a:t>
            </a:r>
            <a:r>
              <a:rPr lang="ru-RU" sz="2800" b="1" dirty="0">
                <a:solidFill>
                  <a:schemeClr val="tx1">
                    <a:lumMod val="50000"/>
                  </a:schemeClr>
                </a:solidFill>
                <a:latin typeface="Monotype Corsiva" pitchFamily="66" charset="0"/>
              </a:rPr>
              <a:t>этого можно сделать что-то новое.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Это бывает ломается.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Это можно увидеть везде - в городе, в деревне, даже вдоль дорог. </a:t>
            </a:r>
            <a:br>
              <a:rPr lang="ru-RU" sz="2800" b="1" dirty="0">
                <a:solidFill>
                  <a:schemeClr val="tx1">
                    <a:lumMod val="50000"/>
                  </a:schemeClr>
                </a:solidFill>
                <a:latin typeface="Monotype Corsiva" pitchFamily="66" charset="0"/>
              </a:rPr>
            </a:br>
            <a:r>
              <a:rPr lang="ru-RU" sz="2800" b="1" dirty="0">
                <a:solidFill>
                  <a:schemeClr val="tx1">
                    <a:lumMod val="50000"/>
                  </a:schemeClr>
                </a:solidFill>
                <a:latin typeface="Monotype Corsiva" pitchFamily="66" charset="0"/>
              </a:rPr>
              <a:t>Это </a:t>
            </a:r>
            <a:r>
              <a:rPr lang="ru-RU" sz="2800" b="1" dirty="0" smtClean="0">
                <a:solidFill>
                  <a:schemeClr val="tx1">
                    <a:lumMod val="50000"/>
                  </a:schemeClr>
                </a:solidFill>
                <a:latin typeface="Monotype Corsiva" pitchFamily="66" charset="0"/>
              </a:rPr>
              <a:t>может быть цветным</a:t>
            </a:r>
            <a:r>
              <a:rPr lang="ru-RU" sz="2800" b="1" dirty="0">
                <a:solidFill>
                  <a:schemeClr val="tx1">
                    <a:lumMod val="50000"/>
                  </a:schemeClr>
                </a:solidFill>
                <a:latin typeface="Monotype Corsiva" pitchFamily="66" charset="0"/>
              </a:rPr>
              <a:t>, и за него можно получить деньги. </a:t>
            </a:r>
            <a:r>
              <a:rPr lang="ru-RU" sz="2800" dirty="0"/>
              <a:t/>
            </a:r>
            <a:br>
              <a:rPr lang="ru-RU" sz="2800" dirty="0"/>
            </a:br>
            <a:endParaRPr lang="ru-RU" sz="2800" dirty="0">
              <a:latin typeface="Monotype Corsiva"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lenovList">
  <a:themeElements>
    <a:clrScheme name="">
      <a:dk1>
        <a:srgbClr val="5F5F5F"/>
      </a:dk1>
      <a:lt1>
        <a:srgbClr val="FFFFFF"/>
      </a:lt1>
      <a:dk2>
        <a:srgbClr val="5F5F5F"/>
      </a:dk2>
      <a:lt2>
        <a:srgbClr val="478E00"/>
      </a:lt2>
      <a:accent1>
        <a:srgbClr val="5EA400"/>
      </a:accent1>
      <a:accent2>
        <a:srgbClr val="92CC00"/>
      </a:accent2>
      <a:accent3>
        <a:srgbClr val="FFFFFF"/>
      </a:accent3>
      <a:accent4>
        <a:srgbClr val="505050"/>
      </a:accent4>
      <a:accent5>
        <a:srgbClr val="B6CFAA"/>
      </a:accent5>
      <a:accent6>
        <a:srgbClr val="84B900"/>
      </a:accent6>
      <a:hlink>
        <a:srgbClr val="B3E00B"/>
      </a:hlink>
      <a:folHlink>
        <a:srgbClr val="D1D1D1"/>
      </a:folHlink>
    </a:clrScheme>
    <a:fontScheme name="powerpoint-template-24">
      <a:majorFont>
        <a:latin typeface="Microsoft Sans Serif"/>
        <a:ea typeface=""/>
        <a:cs typeface=""/>
      </a:majorFont>
      <a:minorFont>
        <a:latin typeface="Microsoft Sans Serif"/>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KlenovList</Template>
  <TotalTime>240</TotalTime>
  <Words>186</Words>
  <Application>Microsoft Office PowerPoint</Application>
  <PresentationFormat>Экран (4:3)</PresentationFormat>
  <Paragraphs>34</Paragraphs>
  <Slides>20</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Microsoft Sans Serif</vt:lpstr>
      <vt:lpstr>Monotype Corsiva</vt:lpstr>
      <vt:lpstr>Times New Roman</vt:lpstr>
      <vt:lpstr>KlenovList</vt:lpstr>
      <vt:lpstr>Презентация PowerPoint</vt:lpstr>
      <vt:lpstr>Берегите эти земли, эти воды Даже малую былиночку любя. Берегите всех зверей внутри природы, Убивайте лишь зверей внутри себя!                                         (Е. Евтушенко) </vt:lpstr>
      <vt:lpstr>Презентация PowerPoint</vt:lpstr>
      <vt:lpstr>Презентация PowerPoint</vt:lpstr>
      <vt:lpstr>Презентация PowerPoint</vt:lpstr>
      <vt:lpstr>Презентация PowerPoint</vt:lpstr>
      <vt:lpstr>Очень  много игрушек сделано из нее.  Она бывает разноцветной, и ее очень трудно сломать.  Предметы, изготовленные из нее, мало весят.  Если ее поджечь, то появляется много черного дыма, который плохо пахнет.  Ее нельзя выбрасывать, так как она сама по себе в природе не разлагается. </vt:lpstr>
      <vt:lpstr>Презентация PowerPoint</vt:lpstr>
      <vt:lpstr>Из этого можно сделать что-то новое.  Это бывает ломается.  Это можно увидеть везде - в городе, в деревне, даже вдоль дорог.  Это может быть цветным, и за него можно получить деньги.  </vt:lpstr>
      <vt:lpstr>Презентация PowerPoint</vt:lpstr>
      <vt:lpstr>Его делают из песка.  Чаще всего оно прозрачное.  Когда падает, оно разбивается.  Если его нагреть, оно становится тягучим, как тесто.  Оно может стать источником пожара.  Представляет большую опасность для человека на дне водоёмов. </vt:lpstr>
      <vt:lpstr>Презентация PowerPoint</vt:lpstr>
      <vt:lpstr>Это то, без чего уже не можем прожить.  Этим мы пользуемся каждый день.  Когда это попадает в воду, то образуется много пены.  Это убивает рыбу в воде, растения на земле.  С помощью этого все становится чище.  </vt:lpstr>
      <vt:lpstr>Презентация PowerPoint</vt:lpstr>
      <vt:lpstr>Это легче воды.  Это может плавать на воде,  не тонет.  В водоёмах этого много, когда в ней моют машины.  Это мешает дышать рыбам.  Это надо удалять с поверхности воды.  </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«Экологическая тропа»</dc:title>
  <dc:subject>Кленовый лист</dc:subject>
  <dc:creator>Admin</dc:creator>
  <dc:description>http://propowerpoint.ru - Бесплатные шаблоны для презентаций. Полезные советы и уроки  PowerPoint .</dc:description>
  <cp:lastModifiedBy>admin</cp:lastModifiedBy>
  <cp:revision>28</cp:revision>
  <dcterms:created xsi:type="dcterms:W3CDTF">2013-02-17T19:55:13Z</dcterms:created>
  <dcterms:modified xsi:type="dcterms:W3CDTF">2013-03-21T18:57:27Z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0008007c090000000000010243100207f6000400038000</vt:lpwstr>
  </property>
</Properties>
</file>