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73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EDCA5-EEAD-46C9-B5EB-03608B01DF6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65AB2-6600-46FB-BD96-35AA2425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5ED10-A25E-498F-9650-DAFBFE8E1209}" type="slidenum">
              <a:rPr lang="ru-RU"/>
              <a:pPr/>
              <a:t>6</a:t>
            </a:fld>
            <a:endParaRPr lang="ru-RU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1CD20B4-1E4F-41A3-B594-E724C53C1216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  <p:sp>
        <p:nvSpPr>
          <p:cNvPr id="31232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>
            <a:normAutofit/>
          </a:bodyPr>
          <a:lstStyle/>
          <a:p>
            <a:pPr>
              <a:spcBef>
                <a:spcPct val="0"/>
              </a:spcBef>
            </a:pPr>
            <a:endParaRPr lang="ru-RU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&#1042;&#1086;&#1083;&#1086;&#1075;&#1076;&#1072;%20(&#1085;&#1086;&#1103;&#1073;&#1088;&#1100;%202011)/&#1056;&#1072;&#1079;&#1074;&#1080;&#1074;&#1072;&#1102;&#1097;&#1080;&#1081;%20&#1072;&#1089;&#1087;&#1077;&#1082;&#1090;.ppt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&#1042;&#1086;&#1083;&#1086;&#1075;&#1076;&#1072;%20(&#1085;&#1086;&#1103;&#1073;&#1088;&#1100;%202011)/&#1057;&#1086;&#1094;&#1080;&#1086;&#1082;&#1091;&#1083;&#1100;&#1090;&#1091;&#1088;&#1099;&#1085;&#1081;%20&#1072;&#1089;&#1087;&#1077;&#1082;&#1090;%20&#1048;&#1050;.ppt" TargetMode="External"/><Relationship Id="rId2" Type="http://schemas.openxmlformats.org/officeDocument/2006/relationships/hyperlink" Target="../&#1042;&#1086;&#1083;&#1086;&#1075;&#1076;&#1072;%20(&#1085;&#1086;&#1103;&#1073;&#1088;&#1100;%202011)/&#1042;&#1086;&#1089;&#1087;&#1080;&#1090;&#1072;&#1090;&#1077;&#1083;&#1100;&#1085;&#1099;&#1081;%20&#1072;&#1089;&#1087;&#1077;&#1082;&#1090;.ppt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Переходим на новый ФГОС: </a:t>
            </a:r>
            <a:br>
              <a:rPr lang="ru-RU" dirty="0" smtClean="0"/>
            </a:br>
            <a:r>
              <a:rPr lang="ru-RU" dirty="0" smtClean="0"/>
              <a:t>от урока иностранного языка к уроку иноязычного образования</a:t>
            </a:r>
            <a:endParaRPr lang="ru-RU" dirty="0"/>
          </a:p>
        </p:txBody>
      </p:sp>
      <p:pic>
        <p:nvPicPr>
          <p:cNvPr id="4" name="Picture 15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8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Деятельность для достижения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результатов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1" cy="60928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5976"/>
                <a:gridCol w="4788025"/>
              </a:tblGrid>
              <a:tr h="40471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</a:tr>
              <a:tr h="997915">
                <a:tc>
                  <a:txBody>
                    <a:bodyPr/>
                    <a:lstStyle/>
                    <a:p>
                      <a:r>
                        <a:rPr lang="ru-RU" dirty="0" smtClean="0"/>
                        <a:t>Овладение способностью принимать и сохранять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инструкциями, пошаговыми объяснениями задания,</a:t>
                      </a:r>
                      <a:r>
                        <a:rPr lang="ru-RU" baseline="0" dirty="0" smtClean="0"/>
                        <a:t> очевидный коммуникативный выход урока</a:t>
                      </a:r>
                      <a:endParaRPr lang="ru-RU" dirty="0"/>
                    </a:p>
                  </a:txBody>
                  <a:tcPr/>
                </a:tc>
              </a:tr>
              <a:tr h="6985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Освоение решения проблем творческого и поискового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проектами</a:t>
                      </a:r>
                      <a:endParaRPr lang="ru-RU" dirty="0"/>
                    </a:p>
                  </a:txBody>
                  <a:tcPr/>
                </a:tc>
              </a:tr>
              <a:tr h="698540">
                <a:tc>
                  <a:txBody>
                    <a:bodyPr/>
                    <a:lstStyle/>
                    <a:p>
                      <a:r>
                        <a:rPr lang="ru-RU" dirty="0" smtClean="0"/>
                        <a:t>Овладение стратегиями понимания текстов разных стилей и жанров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текстами разных </a:t>
                      </a:r>
                      <a:r>
                        <a:rPr lang="ru-RU" dirty="0" smtClean="0"/>
                        <a:t>жанров </a:t>
                      </a:r>
                      <a:r>
                        <a:rPr lang="ru-RU" dirty="0" smtClean="0"/>
                        <a:t>и стилей, включая анализ стратегий чтения</a:t>
                      </a:r>
                      <a:endParaRPr lang="ru-RU" dirty="0"/>
                    </a:p>
                  </a:txBody>
                  <a:tcPr/>
                </a:tc>
              </a:tr>
              <a:tr h="997915">
                <a:tc>
                  <a:txBody>
                    <a:bodyPr/>
                    <a:lstStyle/>
                    <a:p>
                      <a:r>
                        <a:rPr lang="ru-RU" dirty="0" smtClean="0"/>
                        <a:t>Овладение логическими действиями сравнения, анализа, синтеза, обобщения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заданиями на сбор,</a:t>
                      </a:r>
                      <a:r>
                        <a:rPr lang="ru-RU" baseline="0" dirty="0" smtClean="0"/>
                        <a:t> анализ, синтез информации </a:t>
                      </a:r>
                      <a:endParaRPr lang="ru-RU" dirty="0"/>
                    </a:p>
                  </a:txBody>
                  <a:tcPr/>
                </a:tc>
              </a:tr>
              <a:tr h="1297289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информационной и компьютерной компетенции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Работа с заданиями на развитие критического мышления и работа с обучающими компьютерными программами и </a:t>
                      </a:r>
                      <a:r>
                        <a:rPr lang="ru-RU" baseline="0" dirty="0" err="1" smtClean="0"/>
                        <a:t>интернет-ресурсами</a:t>
                      </a:r>
                      <a:endParaRPr lang="ru-RU" dirty="0"/>
                    </a:p>
                  </a:txBody>
                  <a:tcPr/>
                </a:tc>
              </a:tr>
              <a:tr h="997915">
                <a:tc>
                  <a:txBody>
                    <a:bodyPr/>
                    <a:lstStyle/>
                    <a:p>
                      <a:r>
                        <a:rPr lang="ru-RU" dirty="0" smtClean="0"/>
                        <a:t>Овладение информацией из других предметных </a:t>
                      </a:r>
                      <a:r>
                        <a:rPr lang="ru-RU" dirty="0" smtClean="0"/>
                        <a:t>сфер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r>
                        <a:rPr lang="ru-RU" baseline="0" dirty="0" smtClean="0"/>
                        <a:t> с информацией из </a:t>
                      </a:r>
                      <a:r>
                        <a:rPr lang="ru-RU" dirty="0" smtClean="0"/>
                        <a:t>других предметных сфер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рамках содержания курса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107950" y="1773238"/>
            <a:ext cx="4141788" cy="482411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4427538" y="1773238"/>
            <a:ext cx="4321175" cy="4824114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Предметные результаты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предметные области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700213"/>
            <a:ext cx="4043363" cy="576262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Начальная школа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2205038"/>
            <a:ext cx="4318000" cy="43195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>
                <a:solidFill>
                  <a:srgbClr val="0000FF"/>
                </a:solidFill>
              </a:rPr>
              <a:t>  </a:t>
            </a:r>
            <a:endParaRPr lang="ru-RU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Филология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Математика и информатика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Обществознание 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естествознание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(Окружающий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мир)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Основы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духовно-нравственной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культуры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народов России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Искусство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Технология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Физическая культура</a:t>
            </a:r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572000" y="1772816"/>
            <a:ext cx="4041775" cy="503237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   Основная школа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06925" y="2420938"/>
            <a:ext cx="4141539" cy="4032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Филология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Общественно-научные предметы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Основы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духовно-нравственной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культуры народов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России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Математика и информатика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Естественно-научные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предметы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Искусство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Технология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Физическая культура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ОБЖ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5401" name="Picture 9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AutoShape 2"/>
          <p:cNvSpPr>
            <a:spLocks noChangeArrowheads="1"/>
          </p:cNvSpPr>
          <p:nvPr/>
        </p:nvSpPr>
        <p:spPr bwMode="auto">
          <a:xfrm>
            <a:off x="395288" y="1773238"/>
            <a:ext cx="8208962" cy="4464050"/>
          </a:xfrm>
          <a:prstGeom prst="roundRect">
            <a:avLst>
              <a:gd name="adj" fmla="val 16667"/>
            </a:avLst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46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Требования ФГОС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образовательной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дисциплине ИЯ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070100"/>
            <a:ext cx="8229600" cy="3663950"/>
          </a:xfrm>
        </p:spPr>
        <p:txBody>
          <a:bodyPr/>
          <a:lstStyle/>
          <a:p>
            <a:pPr>
              <a:spcBef>
                <a:spcPct val="55000"/>
              </a:spcBef>
              <a:buClr>
                <a:schemeClr val="accent2"/>
              </a:buClr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уроке ИЯ необходимо ставить и достигать не только учебные, но и другие не менее важные и сложные цели</a:t>
            </a:r>
          </a:p>
          <a:p>
            <a:pPr>
              <a:spcBef>
                <a:spcPct val="55000"/>
              </a:spcBef>
              <a:buClr>
                <a:schemeClr val="accent2"/>
              </a:buClr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Особое внимание должно быть уделено достижению личностных 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результатов </a:t>
            </a:r>
          </a:p>
          <a:p>
            <a:pPr>
              <a:spcBef>
                <a:spcPct val="5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b="1" dirty="0"/>
          </a:p>
        </p:txBody>
      </p:sp>
      <p:pic>
        <p:nvPicPr>
          <p:cNvPr id="318469" name="Picture 5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Факторы, влияющие на содержание урока</a:t>
            </a:r>
          </a:p>
        </p:txBody>
      </p:sp>
      <p:sp>
        <p:nvSpPr>
          <p:cNvPr id="323587" name="AutoShape 3"/>
          <p:cNvSpPr>
            <a:spLocks noChangeArrowheads="1"/>
          </p:cNvSpPr>
          <p:nvPr/>
        </p:nvSpPr>
        <p:spPr bwMode="auto">
          <a:xfrm>
            <a:off x="2916238" y="3357563"/>
            <a:ext cx="3455987" cy="143986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3366"/>
                </a:solidFill>
              </a:rPr>
              <a:t>Содержание урока </a:t>
            </a:r>
          </a:p>
        </p:txBody>
      </p:sp>
      <p:sp>
        <p:nvSpPr>
          <p:cNvPr id="323588" name="Oval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059113" y="5373688"/>
            <a:ext cx="3167062" cy="1484312"/>
          </a:xfrm>
          <a:prstGeom prst="ellipse">
            <a:avLst/>
          </a:prstGeom>
          <a:solidFill>
            <a:srgbClr val="008000"/>
          </a:solidFill>
          <a:ln w="38100">
            <a:solidFill>
              <a:srgbClr val="FF99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Научная концепция</a:t>
            </a:r>
          </a:p>
        </p:txBody>
      </p:sp>
      <p:sp>
        <p:nvSpPr>
          <p:cNvPr id="323589" name="Oval 5"/>
          <p:cNvSpPr>
            <a:spLocks noChangeArrowheads="1"/>
          </p:cNvSpPr>
          <p:nvPr/>
        </p:nvSpPr>
        <p:spPr bwMode="auto">
          <a:xfrm>
            <a:off x="2339975" y="1700213"/>
            <a:ext cx="4679950" cy="1008062"/>
          </a:xfrm>
          <a:prstGeom prst="ellipse">
            <a:avLst/>
          </a:prstGeom>
          <a:solidFill>
            <a:srgbClr val="008000"/>
          </a:solidFill>
          <a:ln w="38100" cap="rnd">
            <a:solidFill>
              <a:srgbClr val="FF99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900"/>
              <a:t>ФГОС</a:t>
            </a:r>
          </a:p>
          <a:p>
            <a:pPr algn="ctr"/>
            <a:endParaRPr lang="ru-RU" sz="2400"/>
          </a:p>
        </p:txBody>
      </p:sp>
      <p:sp>
        <p:nvSpPr>
          <p:cNvPr id="323590" name="Oval 6"/>
          <p:cNvSpPr>
            <a:spLocks noChangeArrowheads="1"/>
          </p:cNvSpPr>
          <p:nvPr/>
        </p:nvSpPr>
        <p:spPr bwMode="auto">
          <a:xfrm>
            <a:off x="395288" y="3500438"/>
            <a:ext cx="1727200" cy="865187"/>
          </a:xfrm>
          <a:prstGeom prst="ellipse">
            <a:avLst/>
          </a:prstGeom>
          <a:solidFill>
            <a:srgbClr val="008000"/>
          </a:solidFill>
          <a:ln w="38100">
            <a:solidFill>
              <a:srgbClr val="FF99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 smtClean="0"/>
              <a:t>УМК</a:t>
            </a:r>
            <a:endParaRPr lang="ru-RU" sz="2400" dirty="0"/>
          </a:p>
        </p:txBody>
      </p:sp>
      <p:sp>
        <p:nvSpPr>
          <p:cNvPr id="323591" name="Oval 7"/>
          <p:cNvSpPr>
            <a:spLocks noChangeArrowheads="1"/>
          </p:cNvSpPr>
          <p:nvPr/>
        </p:nvSpPr>
        <p:spPr bwMode="auto">
          <a:xfrm>
            <a:off x="7019925" y="3502025"/>
            <a:ext cx="1871663" cy="863600"/>
          </a:xfrm>
          <a:prstGeom prst="ellipse">
            <a:avLst/>
          </a:prstGeom>
          <a:solidFill>
            <a:srgbClr val="008000"/>
          </a:solidFill>
          <a:ln w="38100">
            <a:solidFill>
              <a:srgbClr val="FF99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500"/>
              <a:t>Учитель</a:t>
            </a:r>
            <a:endParaRPr lang="ru-RU" sz="2400"/>
          </a:p>
        </p:txBody>
      </p:sp>
      <p:sp>
        <p:nvSpPr>
          <p:cNvPr id="323592" name="AutoShape 8"/>
          <p:cNvSpPr>
            <a:spLocks noChangeArrowheads="1"/>
          </p:cNvSpPr>
          <p:nvPr/>
        </p:nvSpPr>
        <p:spPr bwMode="auto">
          <a:xfrm>
            <a:off x="4572000" y="4797425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593" name="AutoShape 9"/>
          <p:cNvSpPr>
            <a:spLocks noChangeArrowheads="1"/>
          </p:cNvSpPr>
          <p:nvPr/>
        </p:nvSpPr>
        <p:spPr bwMode="auto">
          <a:xfrm rot="5400000">
            <a:off x="2375694" y="3680619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594" name="AutoShape 10"/>
          <p:cNvSpPr>
            <a:spLocks noChangeArrowheads="1"/>
          </p:cNvSpPr>
          <p:nvPr/>
        </p:nvSpPr>
        <p:spPr bwMode="auto">
          <a:xfrm rot="-5400000">
            <a:off x="6552407" y="3680618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595" name="AutoShape 11"/>
          <p:cNvSpPr>
            <a:spLocks noChangeArrowheads="1"/>
          </p:cNvSpPr>
          <p:nvPr/>
        </p:nvSpPr>
        <p:spPr bwMode="auto">
          <a:xfrm rot="-10800000">
            <a:off x="4500563" y="2708275"/>
            <a:ext cx="215900" cy="576263"/>
          </a:xfrm>
          <a:prstGeom prst="upArrow">
            <a:avLst>
              <a:gd name="adj1" fmla="val 50000"/>
              <a:gd name="adj2" fmla="val 66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23596" name="Picture 12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0263" y="4483100"/>
            <a:ext cx="1963737" cy="2374900"/>
          </a:xfrm>
          <a:prstGeom prst="rect">
            <a:avLst/>
          </a:prstGeom>
          <a:noFill/>
        </p:spPr>
      </p:pic>
      <p:sp>
        <p:nvSpPr>
          <p:cNvPr id="323607" name="Oval 23"/>
          <p:cNvSpPr>
            <a:spLocks noChangeArrowheads="1"/>
          </p:cNvSpPr>
          <p:nvPr/>
        </p:nvSpPr>
        <p:spPr bwMode="auto">
          <a:xfrm>
            <a:off x="1908175" y="2349500"/>
            <a:ext cx="5329238" cy="33845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  <p:bldP spid="323589" grpId="0" animBg="1"/>
      <p:bldP spid="323590" grpId="0" animBg="1"/>
      <p:bldP spid="323591" grpId="0" animBg="1"/>
      <p:bldP spid="323592" grpId="0" animBg="1"/>
      <p:bldP spid="323593" grpId="0" animBg="1"/>
      <p:bldP spid="323594" grpId="0" animBg="1"/>
      <p:bldP spid="323595" grpId="0" animBg="1"/>
      <p:bldP spid="3236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Номер слайда 3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AAEA52-B4F2-41E1-9FDD-21AA9E1958F5}" type="slidenum">
              <a:rPr lang="ru-RU" sz="1200"/>
              <a:pPr algn="r"/>
              <a:t>14</a:t>
            </a:fld>
            <a:endParaRPr lang="ru-RU" sz="1200"/>
          </a:p>
        </p:txBody>
      </p:sp>
      <p:sp>
        <p:nvSpPr>
          <p:cNvPr id="328707" name="Rectangle 2"/>
          <p:cNvSpPr>
            <a:spLocks noChangeArrowheads="1"/>
          </p:cNvSpPr>
          <p:nvPr/>
        </p:nvSpPr>
        <p:spPr bwMode="auto">
          <a:xfrm>
            <a:off x="179388" y="836613"/>
            <a:ext cx="8821737" cy="568801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0180" name="Group 4"/>
          <p:cNvGraphicFramePr>
            <a:graphicFrameLocks noGrp="1"/>
          </p:cNvGraphicFramePr>
          <p:nvPr/>
        </p:nvGraphicFramePr>
        <p:xfrm>
          <a:off x="179388" y="857250"/>
          <a:ext cx="8713092" cy="5701602"/>
        </p:xfrm>
        <a:graphic>
          <a:graphicData uri="http://schemas.openxmlformats.org/drawingml/2006/table">
            <a:tbl>
              <a:tblPr/>
              <a:tblGrid>
                <a:gridCol w="1899307"/>
                <a:gridCol w="6813785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Аспекты 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Компоненты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pres?slideindex=1&amp;slidetitle="/>
                        </a:rPr>
                        <a:t>Развивающий</a:t>
                      </a: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Овладение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ИЯ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как средством: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1.    развития мотивации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к дальнейшему овладению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ИЯ;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2.  развития учебных умений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и формирования у учащихся рациональных приемов овладения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ИЯ,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а также привития навыков самостоятельной работы по дальнейшему овладению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ИЯ.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3.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развития языковых способностей: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 к слуховой дифференциации, к различению фонематического и интонационного слуха, зрительной дифференциации (сравнение графического образа букв и транскрипционных знаков), к имитации, к догадке, к выявлению языковых закономерностей, функционально-адекватному сочетанию ЛЕ, адекватному восприятию использованных грамматических явлений в речи, к выявлению главного, к логичному изложению;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развития психических функций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, связанных с речевой деятельностью (мышление, память, внимание, восприятие, воображение);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720" name="Text Box 15"/>
          <p:cNvSpPr txBox="1">
            <a:spLocks noChangeArrowheads="1"/>
          </p:cNvSpPr>
          <p:nvPr/>
        </p:nvSpPr>
        <p:spPr bwMode="auto">
          <a:xfrm rot="-5400000">
            <a:off x="708819" y="3763169"/>
            <a:ext cx="458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 rot="16200000">
            <a:off x="-1464469" y="3733434"/>
            <a:ext cx="4897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Метапредметные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результаты</a:t>
            </a:r>
          </a:p>
        </p:txBody>
      </p:sp>
      <p:sp>
        <p:nvSpPr>
          <p:cNvPr id="50193" name="AutoShape 17"/>
          <p:cNvSpPr>
            <a:spLocks/>
          </p:cNvSpPr>
          <p:nvPr/>
        </p:nvSpPr>
        <p:spPr bwMode="auto">
          <a:xfrm>
            <a:off x="1547813" y="1557338"/>
            <a:ext cx="431800" cy="4895850"/>
          </a:xfrm>
          <a:prstGeom prst="leftBrace">
            <a:avLst>
              <a:gd name="adj1" fmla="val 94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/>
      <p:bldP spid="501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81EF-5F67-47A7-97E8-80C86A0CC498}" type="slidenum">
              <a:rPr lang="ru-RU"/>
              <a:pPr/>
              <a:t>15</a:t>
            </a:fld>
            <a:endParaRPr lang="ru-RU"/>
          </a:p>
        </p:txBody>
      </p:sp>
      <p:sp>
        <p:nvSpPr>
          <p:cNvPr id="329730" name="Номер слайда 2"/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07A94B-F28C-46CC-B52F-7AF48421D62F}" type="slidenum">
              <a:rPr lang="ru-RU" sz="1200"/>
              <a:pPr algn="r"/>
              <a:t>15</a:t>
            </a:fld>
            <a:endParaRPr lang="ru-RU" sz="1200" dirty="0"/>
          </a:p>
        </p:txBody>
      </p:sp>
      <p:sp>
        <p:nvSpPr>
          <p:cNvPr id="329731" name="Rectangle 2"/>
          <p:cNvSpPr>
            <a:spLocks noChangeArrowheads="1"/>
          </p:cNvSpPr>
          <p:nvPr/>
        </p:nvSpPr>
        <p:spPr bwMode="auto">
          <a:xfrm>
            <a:off x="107950" y="115888"/>
            <a:ext cx="8964613" cy="664368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03" name="Group 3"/>
          <p:cNvGraphicFramePr>
            <a:graphicFrameLocks noGrp="1"/>
          </p:cNvGraphicFramePr>
          <p:nvPr/>
        </p:nvGraphicFramePr>
        <p:xfrm>
          <a:off x="101600" y="120650"/>
          <a:ext cx="8940800" cy="6622098"/>
        </p:xfrm>
        <a:graphic>
          <a:graphicData uri="http://schemas.openxmlformats.org/drawingml/2006/table">
            <a:tbl>
              <a:tblPr/>
              <a:tblGrid>
                <a:gridCol w="3048000"/>
                <a:gridCol w="58928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Аспекты 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Компоненты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pres?slideindex=1&amp;slidetitle="/>
                        </a:rPr>
                        <a:t>Воспитательный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Овладение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как средством: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 воспитания толерантности и уважения к другой культуре;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2. приобщения к общечеловеческим ценностям;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3. воспитания ответственности перед обществом;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4. воспитания личностных качеств (трудолюбия, активности, умения работать в сотрудничестве с другими, коммуникабельности, уважения к себе и другим, личной и взаимной ответственности и др.)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3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1&amp;slidetitle="/>
                        </a:rPr>
                        <a:t>Познавательный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социокультурный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Овладение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как средством: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 приобретения знаний о культуре страны изучаемого языка: литературе, музыке, живописи, театре, истории и т. п.;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2. постижения менталитета других народов;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3. более глубокого понимания родной культуры;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4. удовлетворения личных познавательных интересов (от профессиональных до хобби).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Овладение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как средством: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1. развития умений общаться, используя различные виды речевой деятельности для удовлетворения потребностей, пропаганды отечественной культуры;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2. приобретения знаний о строе языка, его системе, особенностях, сходстве и различии с родным языком.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749" name="Text Box 20"/>
          <p:cNvSpPr txBox="1">
            <a:spLocks noChangeArrowheads="1"/>
          </p:cNvSpPr>
          <p:nvPr/>
        </p:nvSpPr>
        <p:spPr bwMode="auto">
          <a:xfrm>
            <a:off x="24638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 rot="16200000">
            <a:off x="265112" y="2221340"/>
            <a:ext cx="4175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Личностные результаты</a:t>
            </a:r>
          </a:p>
        </p:txBody>
      </p:sp>
      <p:sp>
        <p:nvSpPr>
          <p:cNvPr id="51222" name="AutoShape 22"/>
          <p:cNvSpPr>
            <a:spLocks/>
          </p:cNvSpPr>
          <p:nvPr/>
        </p:nvSpPr>
        <p:spPr bwMode="auto">
          <a:xfrm>
            <a:off x="2627313" y="549275"/>
            <a:ext cx="360362" cy="4392613"/>
          </a:xfrm>
          <a:prstGeom prst="leftBrace">
            <a:avLst>
              <a:gd name="adj1" fmla="val 1015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 rot="16200000">
            <a:off x="1264444" y="5512594"/>
            <a:ext cx="198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Предметные результаты</a:t>
            </a:r>
          </a:p>
        </p:txBody>
      </p:sp>
      <p:sp>
        <p:nvSpPr>
          <p:cNvPr id="51224" name="AutoShape 24"/>
          <p:cNvSpPr>
            <a:spLocks/>
          </p:cNvSpPr>
          <p:nvPr/>
        </p:nvSpPr>
        <p:spPr bwMode="auto">
          <a:xfrm>
            <a:off x="2771775" y="5229225"/>
            <a:ext cx="215900" cy="1439863"/>
          </a:xfrm>
          <a:prstGeom prst="leftBrace">
            <a:avLst>
              <a:gd name="adj1" fmla="val 55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1" grpId="0"/>
      <p:bldP spid="51222" grpId="0" animBg="1"/>
      <p:bldP spid="51223" grpId="0"/>
      <p:bldP spid="512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2"/>
          <p:cNvSpPr>
            <a:spLocks noChangeArrowheads="1"/>
          </p:cNvSpPr>
          <p:nvPr/>
        </p:nvSpPr>
        <p:spPr bwMode="auto">
          <a:xfrm>
            <a:off x="2940050" y="5967413"/>
            <a:ext cx="5281613" cy="75565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0" name="Rectangle 3"/>
          <p:cNvSpPr>
            <a:spLocks noChangeArrowheads="1"/>
          </p:cNvSpPr>
          <p:nvPr/>
        </p:nvSpPr>
        <p:spPr bwMode="auto">
          <a:xfrm>
            <a:off x="5508625" y="2420938"/>
            <a:ext cx="1943100" cy="24479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1" name="Rectangle 4"/>
          <p:cNvSpPr>
            <a:spLocks noChangeArrowheads="1"/>
          </p:cNvSpPr>
          <p:nvPr/>
        </p:nvSpPr>
        <p:spPr bwMode="auto">
          <a:xfrm>
            <a:off x="3851275" y="2403475"/>
            <a:ext cx="1536700" cy="2465388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2" name="Rectangle 5"/>
          <p:cNvSpPr>
            <a:spLocks noChangeArrowheads="1"/>
          </p:cNvSpPr>
          <p:nvPr/>
        </p:nvSpPr>
        <p:spPr bwMode="auto">
          <a:xfrm>
            <a:off x="1908175" y="2419350"/>
            <a:ext cx="1871663" cy="24495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3" name="Rectangle 6"/>
          <p:cNvSpPr>
            <a:spLocks noChangeArrowheads="1"/>
          </p:cNvSpPr>
          <p:nvPr/>
        </p:nvSpPr>
        <p:spPr bwMode="auto">
          <a:xfrm>
            <a:off x="7524750" y="2419350"/>
            <a:ext cx="1511300" cy="24495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4" name="Rectangle 7"/>
          <p:cNvSpPr>
            <a:spLocks noChangeArrowheads="1"/>
          </p:cNvSpPr>
          <p:nvPr/>
        </p:nvSpPr>
        <p:spPr bwMode="auto">
          <a:xfrm>
            <a:off x="7380288" y="1844675"/>
            <a:ext cx="1635125" cy="3794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5" name="Rectangle 8"/>
          <p:cNvSpPr>
            <a:spLocks noChangeArrowheads="1"/>
          </p:cNvSpPr>
          <p:nvPr/>
        </p:nvSpPr>
        <p:spPr bwMode="auto">
          <a:xfrm>
            <a:off x="5724525" y="1844675"/>
            <a:ext cx="1535113" cy="3794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6" name="Rectangle 9"/>
          <p:cNvSpPr>
            <a:spLocks noChangeArrowheads="1"/>
          </p:cNvSpPr>
          <p:nvPr/>
        </p:nvSpPr>
        <p:spPr bwMode="auto">
          <a:xfrm>
            <a:off x="4067175" y="1844675"/>
            <a:ext cx="1441450" cy="3794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7" name="Rectangle 10"/>
          <p:cNvSpPr>
            <a:spLocks noChangeArrowheads="1"/>
          </p:cNvSpPr>
          <p:nvPr/>
        </p:nvSpPr>
        <p:spPr bwMode="auto">
          <a:xfrm>
            <a:off x="2124075" y="1844675"/>
            <a:ext cx="1824038" cy="37941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8" name="Rectangle 11"/>
          <p:cNvSpPr>
            <a:spLocks noChangeArrowheads="1"/>
          </p:cNvSpPr>
          <p:nvPr/>
        </p:nvSpPr>
        <p:spPr bwMode="auto">
          <a:xfrm>
            <a:off x="2266950" y="981075"/>
            <a:ext cx="6723063" cy="576263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89" name="Text Box 12"/>
          <p:cNvSpPr txBox="1">
            <a:spLocks noChangeArrowheads="1"/>
          </p:cNvSpPr>
          <p:nvPr/>
        </p:nvSpPr>
        <p:spPr bwMode="auto">
          <a:xfrm>
            <a:off x="58738" y="909638"/>
            <a:ext cx="23034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Verdana" pitchFamily="34" charset="0"/>
              </a:rPr>
              <a:t>Содержание иноязычного образования</a:t>
            </a:r>
          </a:p>
        </p:txBody>
      </p:sp>
      <p:sp>
        <p:nvSpPr>
          <p:cNvPr id="331790" name="Text Box 13"/>
          <p:cNvSpPr txBox="1">
            <a:spLocks noChangeArrowheads="1"/>
          </p:cNvSpPr>
          <p:nvPr/>
        </p:nvSpPr>
        <p:spPr bwMode="auto">
          <a:xfrm>
            <a:off x="60325" y="1714500"/>
            <a:ext cx="22082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Verdana" pitchFamily="34" charset="0"/>
              </a:rPr>
              <a:t>Процессуальные аспекты образования</a:t>
            </a:r>
          </a:p>
        </p:txBody>
      </p:sp>
      <p:sp>
        <p:nvSpPr>
          <p:cNvPr id="331791" name="Text Box 14"/>
          <p:cNvSpPr txBox="1">
            <a:spLocks noChangeArrowheads="1"/>
          </p:cNvSpPr>
          <p:nvPr/>
        </p:nvSpPr>
        <p:spPr bwMode="auto">
          <a:xfrm>
            <a:off x="58738" y="2519363"/>
            <a:ext cx="22082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Verdana" pitchFamily="34" charset="0"/>
              </a:rPr>
              <a:t>Компоненты содержания</a:t>
            </a:r>
          </a:p>
        </p:txBody>
      </p:sp>
      <p:sp>
        <p:nvSpPr>
          <p:cNvPr id="331792" name="Text Box 15"/>
          <p:cNvSpPr txBox="1">
            <a:spLocks noChangeArrowheads="1"/>
          </p:cNvSpPr>
          <p:nvPr/>
        </p:nvSpPr>
        <p:spPr bwMode="auto">
          <a:xfrm>
            <a:off x="34925" y="5949950"/>
            <a:ext cx="2063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Verdana" pitchFamily="34" charset="0"/>
              </a:rPr>
              <a:t>Результат образования</a:t>
            </a:r>
          </a:p>
        </p:txBody>
      </p:sp>
      <p:sp>
        <p:nvSpPr>
          <p:cNvPr id="331793" name="Text Box 16"/>
          <p:cNvSpPr txBox="1">
            <a:spLocks noChangeArrowheads="1"/>
          </p:cNvSpPr>
          <p:nvPr/>
        </p:nvSpPr>
        <p:spPr bwMode="auto">
          <a:xfrm>
            <a:off x="3132138" y="1052513"/>
            <a:ext cx="4994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pitchFamily="34" charset="0"/>
                <a:cs typeface="Arial" pitchFamily="34" charset="0"/>
              </a:rPr>
              <a:t>ИНОЯЗЫЧНАЯ КУЛЬТУРА</a:t>
            </a:r>
          </a:p>
        </p:txBody>
      </p:sp>
      <p:sp>
        <p:nvSpPr>
          <p:cNvPr id="331794" name="Text Box 17"/>
          <p:cNvSpPr txBox="1">
            <a:spLocks noChangeArrowheads="1"/>
          </p:cNvSpPr>
          <p:nvPr/>
        </p:nvSpPr>
        <p:spPr bwMode="auto">
          <a:xfrm>
            <a:off x="3995738" y="1882775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pitchFamily="34" charset="0"/>
                <a:cs typeface="Arial" pitchFamily="34" charset="0"/>
              </a:rPr>
              <a:t>Познание</a:t>
            </a:r>
          </a:p>
        </p:txBody>
      </p:sp>
      <p:sp>
        <p:nvSpPr>
          <p:cNvPr id="331795" name="Text Box 18"/>
          <p:cNvSpPr txBox="1">
            <a:spLocks noChangeArrowheads="1"/>
          </p:cNvSpPr>
          <p:nvPr/>
        </p:nvSpPr>
        <p:spPr bwMode="auto">
          <a:xfrm>
            <a:off x="2051050" y="1882775"/>
            <a:ext cx="191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pitchFamily="34" charset="0"/>
                <a:cs typeface="Arial" pitchFamily="34" charset="0"/>
              </a:rPr>
              <a:t>Воспитание</a:t>
            </a:r>
          </a:p>
        </p:txBody>
      </p:sp>
      <p:sp>
        <p:nvSpPr>
          <p:cNvPr id="331796" name="Text Box 19"/>
          <p:cNvSpPr txBox="1">
            <a:spLocks noChangeArrowheads="1"/>
          </p:cNvSpPr>
          <p:nvPr/>
        </p:nvSpPr>
        <p:spPr bwMode="auto">
          <a:xfrm>
            <a:off x="5724525" y="1900238"/>
            <a:ext cx="1633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pitchFamily="34" charset="0"/>
                <a:cs typeface="Arial" pitchFamily="34" charset="0"/>
              </a:rPr>
              <a:t>Развитие</a:t>
            </a:r>
          </a:p>
        </p:txBody>
      </p:sp>
      <p:sp>
        <p:nvSpPr>
          <p:cNvPr id="331797" name="Text Box 20"/>
          <p:cNvSpPr txBox="1">
            <a:spLocks noChangeArrowheads="1"/>
          </p:cNvSpPr>
          <p:nvPr/>
        </p:nvSpPr>
        <p:spPr bwMode="auto">
          <a:xfrm>
            <a:off x="7524750" y="1900238"/>
            <a:ext cx="134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Arial" pitchFamily="34" charset="0"/>
                <a:cs typeface="Arial" pitchFamily="34" charset="0"/>
              </a:rPr>
              <a:t>Учение</a:t>
            </a:r>
          </a:p>
        </p:txBody>
      </p:sp>
      <p:sp>
        <p:nvSpPr>
          <p:cNvPr id="331798" name="Line 21"/>
          <p:cNvSpPr>
            <a:spLocks noChangeShapeType="1"/>
          </p:cNvSpPr>
          <p:nvPr/>
        </p:nvSpPr>
        <p:spPr bwMode="auto">
          <a:xfrm flipH="1">
            <a:off x="2843213" y="15573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799" name="Line 22"/>
          <p:cNvSpPr>
            <a:spLocks noChangeShapeType="1"/>
          </p:cNvSpPr>
          <p:nvPr/>
        </p:nvSpPr>
        <p:spPr bwMode="auto">
          <a:xfrm>
            <a:off x="4643438" y="15573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0" name="Line 23"/>
          <p:cNvSpPr>
            <a:spLocks noChangeShapeType="1"/>
          </p:cNvSpPr>
          <p:nvPr/>
        </p:nvSpPr>
        <p:spPr bwMode="auto">
          <a:xfrm>
            <a:off x="6443663" y="15573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1" name="Line 24"/>
          <p:cNvSpPr>
            <a:spLocks noChangeShapeType="1"/>
          </p:cNvSpPr>
          <p:nvPr/>
        </p:nvSpPr>
        <p:spPr bwMode="auto">
          <a:xfrm flipH="1">
            <a:off x="2843213" y="2203450"/>
            <a:ext cx="15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2" name="Line 25"/>
          <p:cNvSpPr>
            <a:spLocks noChangeShapeType="1"/>
          </p:cNvSpPr>
          <p:nvPr/>
        </p:nvSpPr>
        <p:spPr bwMode="auto">
          <a:xfrm>
            <a:off x="4643438" y="22034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3" name="Line 26"/>
          <p:cNvSpPr>
            <a:spLocks noChangeShapeType="1"/>
          </p:cNvSpPr>
          <p:nvPr/>
        </p:nvSpPr>
        <p:spPr bwMode="auto">
          <a:xfrm>
            <a:off x="6443663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4" name="Line 27"/>
          <p:cNvSpPr>
            <a:spLocks noChangeShapeType="1"/>
          </p:cNvSpPr>
          <p:nvPr/>
        </p:nvSpPr>
        <p:spPr bwMode="auto">
          <a:xfrm>
            <a:off x="8101013" y="22034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05" name="Text Box 28"/>
          <p:cNvSpPr txBox="1">
            <a:spLocks noChangeArrowheads="1"/>
          </p:cNvSpPr>
          <p:nvPr/>
        </p:nvSpPr>
        <p:spPr bwMode="auto">
          <a:xfrm>
            <a:off x="3851275" y="2406650"/>
            <a:ext cx="1630363" cy="167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Факты культуры страны (стран изучаемого языка) в диалоге с родной культурой учащихся.</a:t>
            </a:r>
          </a:p>
        </p:txBody>
      </p:sp>
      <p:sp>
        <p:nvSpPr>
          <p:cNvPr id="331806" name="Text Box 29"/>
          <p:cNvSpPr txBox="1">
            <a:spLocks noChangeArrowheads="1"/>
          </p:cNvSpPr>
          <p:nvPr/>
        </p:nvSpPr>
        <p:spPr bwMode="auto">
          <a:xfrm>
            <a:off x="5508625" y="2349501"/>
            <a:ext cx="2016125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Интерес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мотивация к дальнейшему овладению ИЯ. 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УУД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обеспечи-вающие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способность к самообучению.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Языковые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рече-мыслительные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способности.             </a:t>
            </a:r>
          </a:p>
        </p:txBody>
      </p:sp>
      <p:sp>
        <p:nvSpPr>
          <p:cNvPr id="331807" name="Text Box 30"/>
          <p:cNvSpPr txBox="1">
            <a:spLocks noChangeArrowheads="1"/>
          </p:cNvSpPr>
          <p:nvPr/>
        </p:nvSpPr>
        <p:spPr bwMode="auto">
          <a:xfrm>
            <a:off x="1908175" y="2403475"/>
            <a:ext cx="2016125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Нравственность.</a:t>
            </a:r>
            <a:endParaRPr lang="en-US" sz="140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Патриотизм.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Уважение к культуре других народов. 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Гуманизм.     Этическая культура.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Эстетическая культура. 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ru-RU" sz="1400">
                <a:latin typeface="Arial" pitchFamily="34" charset="0"/>
                <a:cs typeface="Arial" pitchFamily="34" charset="0"/>
              </a:rPr>
              <a:t>Экологическая культура и др.</a:t>
            </a:r>
          </a:p>
        </p:txBody>
      </p:sp>
      <p:sp>
        <p:nvSpPr>
          <p:cNvPr id="331808" name="Text Box 31"/>
          <p:cNvSpPr txBox="1">
            <a:spLocks noChangeArrowheads="1"/>
          </p:cNvSpPr>
          <p:nvPr/>
        </p:nvSpPr>
        <p:spPr bwMode="auto">
          <a:xfrm>
            <a:off x="7499350" y="2403474"/>
            <a:ext cx="1536700" cy="222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Умение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осущес-твлять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межкуль-турное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общение в говорении,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чтении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аудиро-вании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письме.</a:t>
            </a:r>
          </a:p>
          <a:p>
            <a:pPr>
              <a:lnSpc>
                <a:spcPct val="90000"/>
              </a:lnSpc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Осознание строя изучаемого языка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31809" name="Line 32"/>
          <p:cNvSpPr>
            <a:spLocks noChangeShapeType="1"/>
          </p:cNvSpPr>
          <p:nvPr/>
        </p:nvSpPr>
        <p:spPr bwMode="auto">
          <a:xfrm>
            <a:off x="9180513" y="585946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0" name="Text Box 33"/>
          <p:cNvSpPr txBox="1">
            <a:spLocks noChangeArrowheads="1"/>
          </p:cNvSpPr>
          <p:nvPr/>
        </p:nvSpPr>
        <p:spPr bwMode="auto">
          <a:xfrm>
            <a:off x="2915815" y="5949950"/>
            <a:ext cx="559159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Гражданин России, соответствующий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националь-ному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воспитательному идеалу,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способный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осуществлять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межкультурное общение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1700" dirty="0">
                <a:latin typeface="Verdana" pitchFamily="34" charset="0"/>
              </a:rPr>
              <a:t> </a:t>
            </a:r>
          </a:p>
        </p:txBody>
      </p:sp>
      <p:sp>
        <p:nvSpPr>
          <p:cNvPr id="331811" name="Line 34"/>
          <p:cNvSpPr>
            <a:spLocks noChangeShapeType="1"/>
          </p:cNvSpPr>
          <p:nvPr/>
        </p:nvSpPr>
        <p:spPr bwMode="auto">
          <a:xfrm flipH="1">
            <a:off x="6299200" y="5589588"/>
            <a:ext cx="1588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2" name="Line 35"/>
          <p:cNvSpPr>
            <a:spLocks noChangeShapeType="1"/>
          </p:cNvSpPr>
          <p:nvPr/>
        </p:nvSpPr>
        <p:spPr bwMode="auto">
          <a:xfrm>
            <a:off x="2363788" y="5643563"/>
            <a:ext cx="0" cy="7556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3" name="Line 36"/>
          <p:cNvSpPr>
            <a:spLocks noChangeShapeType="1"/>
          </p:cNvSpPr>
          <p:nvPr/>
        </p:nvSpPr>
        <p:spPr bwMode="auto">
          <a:xfrm>
            <a:off x="8796338" y="5643563"/>
            <a:ext cx="0" cy="7556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4" name="Line 37"/>
          <p:cNvSpPr>
            <a:spLocks noChangeShapeType="1"/>
          </p:cNvSpPr>
          <p:nvPr/>
        </p:nvSpPr>
        <p:spPr bwMode="auto">
          <a:xfrm>
            <a:off x="2339975" y="6381750"/>
            <a:ext cx="5762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5" name="Line 38"/>
          <p:cNvSpPr>
            <a:spLocks noChangeShapeType="1"/>
          </p:cNvSpPr>
          <p:nvPr/>
        </p:nvSpPr>
        <p:spPr bwMode="auto">
          <a:xfrm flipH="1">
            <a:off x="8221663" y="6381750"/>
            <a:ext cx="5746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6" name="Text Box 39"/>
          <p:cNvSpPr txBox="1">
            <a:spLocks noChangeArrowheads="1"/>
          </p:cNvSpPr>
          <p:nvPr/>
        </p:nvSpPr>
        <p:spPr bwMode="auto">
          <a:xfrm>
            <a:off x="0" y="5084763"/>
            <a:ext cx="2301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Verdana" pitchFamily="34" charset="0"/>
              </a:rPr>
              <a:t>Образовательные результаты</a:t>
            </a:r>
          </a:p>
        </p:txBody>
      </p:sp>
      <p:sp>
        <p:nvSpPr>
          <p:cNvPr id="331817" name="Rectangle 40"/>
          <p:cNvSpPr>
            <a:spLocks noChangeArrowheads="1"/>
          </p:cNvSpPr>
          <p:nvPr/>
        </p:nvSpPr>
        <p:spPr bwMode="auto">
          <a:xfrm>
            <a:off x="2268538" y="5157788"/>
            <a:ext cx="2590800" cy="431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18" name="Text Box 41"/>
          <p:cNvSpPr txBox="1">
            <a:spLocks noChangeArrowheads="1"/>
          </p:cNvSpPr>
          <p:nvPr/>
        </p:nvSpPr>
        <p:spPr bwMode="auto">
          <a:xfrm>
            <a:off x="2195513" y="5157788"/>
            <a:ext cx="266382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Личностные</a:t>
            </a:r>
          </a:p>
        </p:txBody>
      </p:sp>
      <p:sp>
        <p:nvSpPr>
          <p:cNvPr id="331819" name="Rectangle 42"/>
          <p:cNvSpPr>
            <a:spLocks noChangeArrowheads="1"/>
          </p:cNvSpPr>
          <p:nvPr/>
        </p:nvSpPr>
        <p:spPr bwMode="auto">
          <a:xfrm>
            <a:off x="5003800" y="5157788"/>
            <a:ext cx="2016125" cy="431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0" name="Rectangle 43"/>
          <p:cNvSpPr>
            <a:spLocks noChangeArrowheads="1"/>
          </p:cNvSpPr>
          <p:nvPr/>
        </p:nvSpPr>
        <p:spPr bwMode="auto">
          <a:xfrm>
            <a:off x="7235825" y="5157788"/>
            <a:ext cx="1728788" cy="431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1" name="Text Box 44"/>
          <p:cNvSpPr txBox="1">
            <a:spLocks noChangeArrowheads="1"/>
          </p:cNvSpPr>
          <p:nvPr/>
        </p:nvSpPr>
        <p:spPr bwMode="auto">
          <a:xfrm>
            <a:off x="5003800" y="5157788"/>
            <a:ext cx="208915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2" name="Text Box 45"/>
          <p:cNvSpPr txBox="1">
            <a:spLocks noChangeArrowheads="1"/>
          </p:cNvSpPr>
          <p:nvPr/>
        </p:nvSpPr>
        <p:spPr bwMode="auto">
          <a:xfrm>
            <a:off x="7054850" y="5157788"/>
            <a:ext cx="208915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Предметные</a:t>
            </a:r>
          </a:p>
        </p:txBody>
      </p:sp>
      <p:sp>
        <p:nvSpPr>
          <p:cNvPr id="331823" name="Line 46"/>
          <p:cNvSpPr>
            <a:spLocks noChangeShapeType="1"/>
          </p:cNvSpPr>
          <p:nvPr/>
        </p:nvSpPr>
        <p:spPr bwMode="auto">
          <a:xfrm>
            <a:off x="2916238" y="4867275"/>
            <a:ext cx="0" cy="2174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4" name="Line 47"/>
          <p:cNvSpPr>
            <a:spLocks noChangeShapeType="1"/>
          </p:cNvSpPr>
          <p:nvPr/>
        </p:nvSpPr>
        <p:spPr bwMode="auto">
          <a:xfrm>
            <a:off x="4500563" y="4867275"/>
            <a:ext cx="0" cy="2174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5" name="Line 48"/>
          <p:cNvSpPr>
            <a:spLocks noChangeShapeType="1"/>
          </p:cNvSpPr>
          <p:nvPr/>
        </p:nvSpPr>
        <p:spPr bwMode="auto">
          <a:xfrm>
            <a:off x="6372225" y="4867275"/>
            <a:ext cx="0" cy="2174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6" name="Line 49"/>
          <p:cNvSpPr>
            <a:spLocks noChangeShapeType="1"/>
          </p:cNvSpPr>
          <p:nvPr/>
        </p:nvSpPr>
        <p:spPr bwMode="auto">
          <a:xfrm>
            <a:off x="8101013" y="4867275"/>
            <a:ext cx="0" cy="2174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27" name="Line 50"/>
          <p:cNvSpPr>
            <a:spLocks noChangeShapeType="1"/>
          </p:cNvSpPr>
          <p:nvPr/>
        </p:nvSpPr>
        <p:spPr bwMode="auto">
          <a:xfrm>
            <a:off x="8101013" y="15573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1116013" y="239713"/>
            <a:ext cx="7488237" cy="67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Иностранный язык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как средство достижения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образовательных результатов</a:t>
            </a:r>
          </a:p>
        </p:txBody>
      </p:sp>
      <p:sp>
        <p:nvSpPr>
          <p:cNvPr id="331829" name="Line 52"/>
          <p:cNvSpPr>
            <a:spLocks noChangeShapeType="1"/>
          </p:cNvSpPr>
          <p:nvPr/>
        </p:nvSpPr>
        <p:spPr bwMode="auto">
          <a:xfrm flipH="1">
            <a:off x="4427538" y="5589588"/>
            <a:ext cx="1587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1830" name="Line 53"/>
          <p:cNvSpPr>
            <a:spLocks noChangeShapeType="1"/>
          </p:cNvSpPr>
          <p:nvPr/>
        </p:nvSpPr>
        <p:spPr bwMode="auto">
          <a:xfrm flipH="1">
            <a:off x="7885113" y="5589588"/>
            <a:ext cx="1587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Отличия действующего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нового ФГОС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5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79388" y="1900238"/>
          <a:ext cx="8856662" cy="3328988"/>
        </p:xfrm>
        <a:graphic>
          <a:graphicData uri="http://schemas.openxmlformats.org/drawingml/2006/table">
            <a:tbl>
              <a:tblPr/>
              <a:tblGrid>
                <a:gridCol w="4284662"/>
                <a:gridCol w="457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Действующий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Новый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Ориентирован на достижение учебных целей: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освоение учащимися конкретных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ЗУНов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или формирование компетенций в рамках отдельных дисциплин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Ориентирован на образовательные результаты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достижение общекультурного, личностного 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социокультурного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развития учащегося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755650" y="0"/>
            <a:ext cx="3960813" cy="981075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Особенности ФГОС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15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  <p:sp>
        <p:nvSpPr>
          <p:cNvPr id="6" name="Text Box 1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552" y="923783"/>
            <a:ext cx="8229600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ru-RU" sz="2800" b="1" dirty="0"/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Развитие системы УУД как основы                                     способности к самообразованию</a:t>
            </a: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251520" y="2003425"/>
          <a:ext cx="8608317" cy="4597103"/>
        </p:xfrm>
        <a:graphic>
          <a:graphicData uri="http://schemas.openxmlformats.org/drawingml/2006/table">
            <a:tbl>
              <a:tblPr/>
              <a:tblGrid>
                <a:gridCol w="4163026"/>
                <a:gridCol w="4445291"/>
              </a:tblGrid>
              <a:tr h="482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Действующий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 Универсальные учебные действия (УУД)  возникают «по умолчанию» и являются как бы побочным продуктом процесса усвоения 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ЗУНов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.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 В рамках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деятельностного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подхода развитие личности в системе образования обеспечивается прежде всего формированием УУД, при этом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ЗУНы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и компетентности рассматриваются как производные от соответствующих УДД, имеющих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надпредметный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характер.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Отличительные особенности нового стандарта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/>
        </p:nvGraphicFramePr>
        <p:xfrm>
          <a:off x="467544" y="2140159"/>
          <a:ext cx="8327206" cy="3764280"/>
        </p:xfrm>
        <a:graphic>
          <a:graphicData uri="http://schemas.openxmlformats.org/drawingml/2006/table">
            <a:tbl>
              <a:tblPr/>
              <a:tblGrid>
                <a:gridCol w="3902063"/>
                <a:gridCol w="4425143"/>
              </a:tblGrid>
              <a:tr h="56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Действующий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Обучение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Цель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ЗУНы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Arial" pitchFamily="34" charset="0"/>
                          <a:cs typeface="Arial" pitchFamily="34" charset="0"/>
                        </a:rPr>
                        <a:t>ЗУНы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Цель: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воссоздание, образование нового человека.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Содержание: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культура, развивающее обучение + воспитание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ФГОС и деятельность учащихся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По ФГОС результаты обучения делятся на 3 группы: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личностные;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предметные.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 Личностные результаты не оцениваются, но планируются.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и предметные результаты планируются и подлежат оценке: в начальной школе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внутришкольной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в основной средней и старшей школе – внешней (ГИА. ЕГЭ).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Результаты достигаются в ходе урочной и внеурочной деятельности учащихся.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3917-A60B-4F26-8EE2-263977056D9C}" type="slidenum">
              <a:rPr lang="ru-RU"/>
              <a:pPr/>
              <a:t>6</a:t>
            </a:fld>
            <a:endParaRPr lang="ru-RU"/>
          </a:p>
        </p:txBody>
      </p:sp>
      <p:sp>
        <p:nvSpPr>
          <p:cNvPr id="311298" name="Text Box 3"/>
          <p:cNvSpPr txBox="1">
            <a:spLocks noChangeArrowheads="1"/>
          </p:cNvSpPr>
          <p:nvPr/>
        </p:nvSpPr>
        <p:spPr bwMode="auto">
          <a:xfrm>
            <a:off x="576263" y="50720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9388" y="1928813"/>
            <a:ext cx="2519362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ЛИЧНОСТНЫЕ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059113" y="1928813"/>
            <a:ext cx="2519362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937250" y="1928813"/>
            <a:ext cx="2698750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79388" y="27209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Самоопределение: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внутренняя позиция школьника;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самоиндификация;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79388" y="3584575"/>
            <a:ext cx="2519362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Смыслообразование: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мотивация (учебная, социальная);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границы собственного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4519613"/>
            <a:ext cx="2519362" cy="15525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Морально-этическая</a:t>
            </a:r>
          </a:p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ориентация: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ориентация на выполнение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моральных норм;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способность к решению моральных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проблем на основе децентрации;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оценка своих поступков 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057525" y="27209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Регулятивные: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управление своей деятельностью;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контроль и коррекция;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инициативность и самостоятельность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059113" y="35845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Коммуникативные: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речевая деятельность;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навыки сотрудничества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059113" y="4519613"/>
            <a:ext cx="2519362" cy="15525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Познавательные: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работа с информацией;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работа с учебными моделями;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использование знако-символических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средств, общих схем решения;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выполнение логических операций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сравнения, анализа, обобщения,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классификации, установления</a:t>
            </a:r>
          </a:p>
          <a:p>
            <a:pPr algn="ctr" eaLnBrk="0" hangingPunct="0"/>
            <a:r>
              <a:rPr lang="ru-RU" sz="1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аналогий, подведения под понятие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6516216" y="2708920"/>
            <a:ext cx="1944687" cy="51435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11310" name="Text Box 15"/>
          <p:cNvSpPr txBox="1">
            <a:spLocks noChangeArrowheads="1"/>
          </p:cNvSpPr>
          <p:nvPr/>
        </p:nvSpPr>
        <p:spPr bwMode="auto">
          <a:xfrm>
            <a:off x="6588224" y="2708920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Основы системы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научных знаний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444208" y="3356992"/>
            <a:ext cx="2055812" cy="1476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11312" name="Text Box 17"/>
          <p:cNvSpPr txBox="1">
            <a:spLocks noChangeArrowheads="1"/>
          </p:cNvSpPr>
          <p:nvPr/>
        </p:nvSpPr>
        <p:spPr bwMode="auto">
          <a:xfrm>
            <a:off x="6516216" y="3356992"/>
            <a:ext cx="2017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Опыт «предметной» деятельности по получению,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преобразованию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и применению</a:t>
            </a:r>
          </a:p>
          <a:p>
            <a:pPr algn="ctr" eaLnBrk="0" hangingPunct="0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нового знания</a:t>
            </a:r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>
            <a:off x="7092280" y="4797152"/>
            <a:ext cx="1022350" cy="357187"/>
          </a:xfrm>
          <a:prstGeom prst="downArrow">
            <a:avLst>
              <a:gd name="adj1" fmla="val 50000"/>
              <a:gd name="adj2" fmla="val 5198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516216" y="5157192"/>
            <a:ext cx="2124075" cy="942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  <a:latin typeface="Calibri" pitchFamily="34" charset="0"/>
              </a:rPr>
              <a:t>Предметные </a:t>
            </a:r>
            <a:br>
              <a:rPr lang="ru-RU" sz="1400" b="1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1400" b="1">
                <a:solidFill>
                  <a:srgbClr val="000000"/>
                </a:solidFill>
                <a:latin typeface="Calibri" pitchFamily="34" charset="0"/>
              </a:rPr>
              <a:t>и метапредметные действия с учебным материалом </a:t>
            </a: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gray">
          <a:xfrm>
            <a:off x="684213" y="836613"/>
            <a:ext cx="8137525" cy="79216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Новая структура образовательных результатов</a:t>
            </a:r>
          </a:p>
        </p:txBody>
      </p:sp>
      <p:pic>
        <p:nvPicPr>
          <p:cNvPr id="311333" name="Picture 37" descr="значок ФГОС копия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  <p:sp>
        <p:nvSpPr>
          <p:cNvPr id="311335" name="Rectangle 39"/>
          <p:cNvSpPr>
            <a:spLocks noChangeArrowheads="1"/>
          </p:cNvSpPr>
          <p:nvPr/>
        </p:nvSpPr>
        <p:spPr bwMode="auto">
          <a:xfrm>
            <a:off x="755650" y="0"/>
            <a:ext cx="39608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Особенности ФГОС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4572000" y="1196975"/>
            <a:ext cx="4321175" cy="5040313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250825" y="1196975"/>
            <a:ext cx="4321175" cy="5040313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Личностные результаты</a:t>
            </a:r>
            <a:r>
              <a:rPr lang="ru-RU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4040188" cy="576263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Начальная школа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51520" y="1988840"/>
            <a:ext cx="4318000" cy="395128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формирование основ российской гражданской идентичности, чувства гордости за свою Родину, российский народ и историю России, осознание своей этнической и национальной принадлежности;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ценностей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многонационального российского общества; становление гуманистических и демократических ценностных ориентаций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;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572000" y="1268760"/>
            <a:ext cx="4041775" cy="504825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/>
              <a:t>   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Основная школа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0" y="1772816"/>
            <a:ext cx="4321175" cy="4465637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воспитание российской гражданской идентичности: патриотизма, любви и уважения к Отечеству, чувства гордости за свою Родину, прошлое и настоящее многонационального народа России; осознание своей этнической принадлежности,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знание истории, языка, культуры своего народа, своего края, основ культурного наследия народов России и человечества; усвоение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традиционных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ценностей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многонационального российского общества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;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воспитание чувства долга перед Родиной;</a:t>
            </a:r>
          </a:p>
          <a:p>
            <a:endParaRPr lang="ru-RU" sz="1800" b="1" dirty="0">
              <a:solidFill>
                <a:schemeClr val="hlink"/>
              </a:solidFill>
            </a:endParaRPr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50000"/>
              </a:spcBef>
            </a:pPr>
            <a:endParaRPr lang="ru-RU" sz="1400">
              <a:latin typeface="Tahoma" pitchFamily="34" charset="0"/>
            </a:endParaRPr>
          </a:p>
        </p:txBody>
      </p:sp>
      <p:pic>
        <p:nvPicPr>
          <p:cNvPr id="313354" name="Picture 10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579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Деятельность для достижения личностных результатов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" y="692695"/>
          <a:ext cx="9144002" cy="59390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5819"/>
                <a:gridCol w="6228183"/>
              </a:tblGrid>
              <a:tr h="357123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</a:t>
                      </a:r>
                      <a:endParaRPr lang="ru-RU" dirty="0"/>
                    </a:p>
                  </a:txBody>
                  <a:tcPr/>
                </a:tc>
              </a:tr>
              <a:tr h="1078882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Когнитивное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Отгадывание</a:t>
                      </a:r>
                      <a:r>
                        <a:rPr lang="ru-RU" baseline="0" dirty="0" smtClean="0"/>
                        <a:t> з</a:t>
                      </a:r>
                      <a:r>
                        <a:rPr lang="ru-RU" dirty="0" smtClean="0"/>
                        <a:t>агадок, ребусов, выполнение заданий на сообразительность,</a:t>
                      </a:r>
                      <a:r>
                        <a:rPr lang="ru-RU" baseline="0" dirty="0" smtClean="0"/>
                        <a:t> развитие памяти и внимания</a:t>
                      </a:r>
                      <a:endParaRPr lang="ru-RU" dirty="0"/>
                    </a:p>
                  </a:txBody>
                  <a:tcPr/>
                </a:tc>
              </a:tr>
              <a:tr h="992471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основ гражданской идентичности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 с родной страной, позиционирование себя как гражданина города, региона, страны.</a:t>
                      </a:r>
                      <a:endParaRPr lang="ru-RU" dirty="0"/>
                    </a:p>
                  </a:txBody>
                  <a:tcPr/>
                </a:tc>
              </a:tr>
              <a:tr h="829910">
                <a:tc>
                  <a:txBody>
                    <a:bodyPr/>
                    <a:lstStyle/>
                    <a:p>
                      <a:r>
                        <a:rPr lang="ru-RU" dirty="0" smtClean="0"/>
                        <a:t>Патриотизм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Сопоставление положительных особенностей родной страны и стран изучаемого языка</a:t>
                      </a:r>
                      <a:endParaRPr lang="ru-RU" dirty="0"/>
                    </a:p>
                  </a:txBody>
                  <a:tcPr/>
                </a:tc>
              </a:tr>
              <a:tr h="1679567">
                <a:tc>
                  <a:txBody>
                    <a:bodyPr/>
                    <a:lstStyle/>
                    <a:p>
                      <a:r>
                        <a:rPr lang="ru-RU" dirty="0" smtClean="0"/>
                        <a:t>Толерантность и доброжелательность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культурной и </a:t>
                      </a:r>
                      <a:r>
                        <a:rPr lang="ru-RU" dirty="0" err="1" smtClean="0"/>
                        <a:t>социокультурной</a:t>
                      </a:r>
                      <a:r>
                        <a:rPr lang="ru-RU" dirty="0" smtClean="0"/>
                        <a:t> осведомленности, понимания особенностей межкультурной коммуникации , включая неречевое поведение и систему ценностей.</a:t>
                      </a:r>
                      <a:endParaRPr lang="ru-RU" dirty="0"/>
                    </a:p>
                  </a:txBody>
                  <a:tcPr/>
                </a:tc>
              </a:tr>
              <a:tr h="992471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Любознательность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</a:t>
                      </a:r>
                      <a:r>
                        <a:rPr lang="ru-RU" baseline="0" dirty="0" smtClean="0"/>
                        <a:t> с аспектами жизни, представляющими теоретический и практический интерес для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4572000" y="1196975"/>
            <a:ext cx="4321175" cy="540037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250825" y="1196975"/>
            <a:ext cx="4249167" cy="540037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8686800" cy="1143000"/>
          </a:xfrm>
        </p:spPr>
        <p:txBody>
          <a:bodyPr/>
          <a:lstStyle/>
          <a:p>
            <a:pPr algn="ctr"/>
            <a:r>
              <a:rPr lang="ru-RU" sz="4000" b="1" dirty="0" err="1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результаты</a:t>
            </a:r>
            <a:r>
              <a:rPr lang="ru-RU" sz="40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5536" y="1124744"/>
            <a:ext cx="4040188" cy="576263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/>
              <a:t>Начальная школа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23528" y="1916113"/>
            <a:ext cx="3994472" cy="46085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овладение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способностью принимать и сохранять цели и задачи учебной деятельности, поиска средств ее осуществления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освоение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способов решения проблем творческого и поискового характера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умения планировать, контролировать и оценивать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учебные действия в соответствии с поставленной задачей и условиями ее реализации; определять наиболее эффективные способы достижения результата</a:t>
            </a:r>
          </a:p>
          <a:p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716016" y="1124744"/>
            <a:ext cx="4041775" cy="504825"/>
          </a:xfrm>
        </p:spPr>
        <p:txBody>
          <a:bodyPr anchor="b"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 dirty="0">
                <a:solidFill>
                  <a:srgbClr val="FF0000"/>
                </a:solidFill>
              </a:rPr>
              <a:t>     </a:t>
            </a:r>
            <a:r>
              <a:rPr lang="ru-RU" sz="2400" b="1" dirty="0"/>
              <a:t>Основная школа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06925" y="1556793"/>
            <a:ext cx="3997523" cy="48963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в учебной деятельности: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самостоятельно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ставить новые учебные и познавательные задачи на основе развития познавательных мотивов и интересов</a:t>
            </a:r>
          </a:p>
          <a:p>
            <a:pPr>
              <a:buFont typeface="Wingdings" pitchFamily="2" charset="2"/>
              <a:buNone/>
            </a:pPr>
            <a:endParaRPr lang="ru-RU" sz="1600" b="1" dirty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умение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 планировать альтернативные пути  достижения целей,  осознанно выбирать  наиболее эффективные способы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решения учебных и познавательных задач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    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умение осуществлять контроль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результату и по способу действия на уровне произвольного внимания и вносить необходимые коррективы; </a:t>
            </a:r>
          </a:p>
          <a:p>
            <a:endParaRPr lang="ru-RU" sz="1600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50000"/>
              </a:spcBef>
            </a:pPr>
            <a:endParaRPr lang="ru-RU" sz="1400">
              <a:latin typeface="Tahoma" pitchFamily="34" charset="0"/>
            </a:endParaRPr>
          </a:p>
        </p:txBody>
      </p:sp>
      <p:pic>
        <p:nvPicPr>
          <p:cNvPr id="314378" name="Picture 10" descr="значок ФГОС копия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744538" cy="85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1264</Words>
  <Application>Microsoft Office PowerPoint</Application>
  <PresentationFormat>Экран (4:3)</PresentationFormat>
  <Paragraphs>215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Переходим на новый ФГОС:  от урока иностранного языка к уроку иноязычного образования</vt:lpstr>
      <vt:lpstr>Отличия действующего  и нового ФГОС</vt:lpstr>
      <vt:lpstr> Развитие системы УУД как основы                                     способности к самообразованию</vt:lpstr>
      <vt:lpstr>Отличительные особенности нового стандарта</vt:lpstr>
      <vt:lpstr>ФГОС и деятельность учащихся</vt:lpstr>
      <vt:lpstr>Слайд 6</vt:lpstr>
      <vt:lpstr>Личностные результаты </vt:lpstr>
      <vt:lpstr>Деятельность для достижения личностных результатов</vt:lpstr>
      <vt:lpstr>Метапредметные результаты </vt:lpstr>
      <vt:lpstr>Деятельность для достижения  метапредметных результатов</vt:lpstr>
      <vt:lpstr>Предметные результаты (предметные области) </vt:lpstr>
      <vt:lpstr>Требования ФГОС  к образовательной дисциплине ИЯ</vt:lpstr>
      <vt:lpstr>Факторы, влияющие на содержание урока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Переходим на новый ФГОС:  от урока иностранного языка к уроку иноязычного образования</dc:title>
  <cp:lastModifiedBy>Крохин</cp:lastModifiedBy>
  <cp:revision>13</cp:revision>
  <dcterms:modified xsi:type="dcterms:W3CDTF">2013-03-10T15:58:42Z</dcterms:modified>
</cp:coreProperties>
</file>