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0" r:id="rId5"/>
    <p:sldId id="262" r:id="rId6"/>
    <p:sldId id="259" r:id="rId7"/>
    <p:sldId id="258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B89586-1E21-4E4C-AF0A-59F940948E7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5B4585-6D8D-4E87-A037-5FC9A0DE3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1785926"/>
            <a:ext cx="5757656" cy="3571900"/>
          </a:xfrm>
        </p:spPr>
        <p:txBody>
          <a:bodyPr/>
          <a:lstStyle/>
          <a:p>
            <a:r>
              <a:rPr lang="ru-RU" i="1" dirty="0" smtClean="0"/>
              <a:t>«РЕКОМЕНДАЦИИ ДЛЯ РОДИТЕЛЕЙ ПО РАЗВИТИЮ МЕЛКОЙ МОТОРИКИ</a:t>
            </a:r>
            <a:r>
              <a:rPr lang="ru-RU" dirty="0" smtClean="0"/>
              <a:t> </a:t>
            </a:r>
            <a:r>
              <a:rPr lang="ru-RU" i="1" dirty="0" smtClean="0"/>
              <a:t>У  ДЕТЕЙ 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357826"/>
            <a:ext cx="5114778" cy="1214446"/>
          </a:xfrm>
        </p:spPr>
        <p:txBody>
          <a:bodyPr/>
          <a:lstStyle/>
          <a:p>
            <a:r>
              <a:rPr lang="ru-RU" sz="2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Разработала:  учитель ИЗО Козлова Елена Юрьевна.</a:t>
            </a:r>
          </a:p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85728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Казенное специальное (коррекционное) образовательное учреждение </a:t>
            </a:r>
            <a:b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</a:br>
            <a: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Ханты – Мансийского автономного округа – Югры </a:t>
            </a:r>
            <a:b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</a:br>
            <a: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для обучающихся, воспитанников с ограниченными возможностями здоровья  </a:t>
            </a:r>
            <a:b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</a:br>
            <a: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«</a:t>
            </a:r>
            <a:r>
              <a:rPr lang="ru-RU" i="1" dirty="0" err="1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Ларьякская</a:t>
            </a:r>
            <a: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специальная (коррекционная) общеобразовательная </a:t>
            </a:r>
            <a:b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</a:br>
            <a: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национальная школа – интернат </a:t>
            </a:r>
            <a:r>
              <a:rPr lang="en-US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VIII</a:t>
            </a:r>
            <a:r>
              <a:rPr lang="ru-RU" i="1" dirty="0" smtClean="0">
                <a:ln w="18415" cmpd="sng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вида»</a:t>
            </a:r>
            <a:endParaRPr lang="ru-RU" i="1" dirty="0">
              <a:ln w="18415" cmpd="sng">
                <a:solidFill>
                  <a:schemeClr val="tx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/>
              <a:t>Работа по развитию движений пальцев рук с использованием предметов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</a:t>
            </a:r>
            <a:r>
              <a:rPr lang="ru-RU" i="1" dirty="0" smtClean="0"/>
              <a:t>работа с конструктором</a:t>
            </a:r>
            <a:r>
              <a:rPr lang="ru-RU" dirty="0" smtClean="0"/>
              <a:t> (от кубиков и деталей крупных размеров перейдите к более мелким кубикам, а также к простейшим конструкторам из пластмассы, дерева. Научите ребенка соединять две детали простым способом: сложить, свинтить и т.п.)</a:t>
            </a:r>
          </a:p>
          <a:p>
            <a:r>
              <a:rPr lang="ru-RU" dirty="0" smtClean="0"/>
              <a:t>-«почтовый ящик»- (положить в отверстия в крышке ящика нужной геометрической формы посылку);</a:t>
            </a:r>
          </a:p>
          <a:p>
            <a:r>
              <a:rPr lang="ru-RU" dirty="0" smtClean="0"/>
              <a:t>- «шнуровка» Берётся </a:t>
            </a:r>
            <a:r>
              <a:rPr lang="ru-RU" i="1" dirty="0" smtClean="0"/>
              <a:t>карточка, в которой в определенной последовательности сделаны</a:t>
            </a:r>
            <a:r>
              <a:rPr lang="ru-RU" dirty="0" smtClean="0"/>
              <a:t>  </a:t>
            </a:r>
            <a:r>
              <a:rPr lang="ru-RU" i="1" dirty="0" smtClean="0"/>
              <a:t>отверстия</a:t>
            </a:r>
            <a:r>
              <a:rPr lang="ru-RU" dirty="0" smtClean="0"/>
              <a:t>, нужно: (а) протянуть нитку последовательно через все отверстия, протянуть нитку, пропуская одну дырочку, б) выполнить обычную шнуровку, как в ботинке 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 </a:t>
            </a:r>
            <a:r>
              <a:rPr lang="ru-RU" i="1" dirty="0" smtClean="0"/>
              <a:t>«упражнения с гранеными  карандашами, ручками</a:t>
            </a:r>
            <a:r>
              <a:rPr lang="ru-RU" dirty="0" smtClean="0"/>
              <a:t>»:</a:t>
            </a:r>
          </a:p>
          <a:p>
            <a:r>
              <a:rPr lang="ru-RU" dirty="0" smtClean="0"/>
              <a:t>а) плавно вращать карандаш большим и указательным пальцами;</a:t>
            </a:r>
          </a:p>
          <a:p>
            <a:r>
              <a:rPr lang="ru-RU" dirty="0" smtClean="0"/>
              <a:t>б) катать карандаш, как брёвнышко (на пальцах, чтобы не упало; под пальцами на столе или между ладонями /пусть он вращает карандаш, перемещая его от основания ладоней к кончикам пальцев)</a:t>
            </a:r>
          </a:p>
          <a:p>
            <a:r>
              <a:rPr lang="ru-RU" dirty="0" smtClean="0"/>
              <a:t>в) удерживать карандаш каждым согнутым пальцем;</a:t>
            </a:r>
          </a:p>
          <a:p>
            <a:r>
              <a:rPr lang="ru-RU" dirty="0" smtClean="0"/>
              <a:t>г) удерживать карандаш пальцами,  расположенными так: указательный и</a:t>
            </a:r>
          </a:p>
          <a:p>
            <a:r>
              <a:rPr lang="ru-RU" dirty="0" smtClean="0"/>
              <a:t> безымянный сверху, средний и мизинец - снизу и наоборот;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«пропеллер» - вложить шестигранный карандаш между выпрямленными указательным, средним и безымянными пальцами; закручивать карандаш, передвигая его с пальца на палец, стараясь не придерживать его большим пальцем. Чтобы карандаш не вываливался из пальцев, нужно стараться подхватывать карандаш ближе к его середине;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323406"/>
          </a:xfrm>
        </p:spPr>
        <p:txBody>
          <a:bodyPr>
            <a:normAutofit/>
          </a:bodyPr>
          <a:lstStyle/>
          <a:p>
            <a:r>
              <a:rPr lang="ru-RU" dirty="0" smtClean="0"/>
              <a:t>     Этими упражнениями родители могут заниматься с детьми не отрываясь от домашней работы? Можно сказать, между делом. Ребенок будет выполнять эти задания играючи.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43446"/>
            <a:ext cx="7239000" cy="18122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Успехов уважаемые      </a:t>
            </a:r>
          </a:p>
          <a:p>
            <a:pPr>
              <a:buNone/>
            </a:pPr>
            <a:r>
              <a:rPr lang="ru-RU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родители!!!</a:t>
            </a:r>
            <a:endParaRPr lang="ru-RU" sz="54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Методические рекомендации по развитию мелкой моторики  помогут родителям быстрее достичь желаемых результатов.</a:t>
            </a:r>
          </a:p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Сотрудничество </a:t>
            </a:r>
            <a:r>
              <a:rPr lang="ru-RU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родитель -  учитель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может эффективно скорректировать любую проблему в развитии. Родители узнают от педагога, какие недочеты и ошибки есть у ребенка в различных видах ручной деятельности, а также получают квалифицированный совет по данной проблеме. 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Особую роль в подготовке руки к письму играет рукоделие: вышивка, шитье, вязание. Точность и координация движений развиваются у ребенка в процессе пришивания пуговиц разных размеров. Дети должны владеть навыками самообслуживания (застегивать и расстегивать пуговицы, шнуровать ботинки, заплетать косы, завязывать 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39000" cy="1928826"/>
          </a:xfrm>
        </p:spPr>
        <p:txBody>
          <a:bodyPr>
            <a:noAutofit/>
          </a:bodyPr>
          <a:lstStyle/>
          <a:p>
            <a: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комплекс упражнений по развитию мелкой моторики руки можно разделить на три составляющие: </a:t>
            </a:r>
            <a:br>
              <a:rPr lang="ru-RU" sz="2800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endParaRPr lang="ru-RU" b="1" i="1" dirty="0" smtClean="0">
              <a:ln w="18000">
                <a:solidFill>
                  <a:schemeClr val="tx2">
                    <a:lumMod val="25000"/>
                  </a:schemeClr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i="1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пальчиковая гимнастика;</a:t>
            </a:r>
          </a:p>
          <a:p>
            <a:r>
              <a:rPr lang="ru-RU" b="1" i="1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отработка элементарных графических навыков, работа в тетрадях, прописях;</a:t>
            </a:r>
          </a:p>
          <a:p>
            <a:r>
              <a:rPr lang="ru-RU" b="1" i="1" dirty="0" smtClean="0">
                <a:ln w="18000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упражнения для пальцев и кистей рук с использованием различных предметов.</a:t>
            </a:r>
            <a:endParaRPr lang="ru-RU" b="1" dirty="0">
              <a:ln w="18000">
                <a:solidFill>
                  <a:schemeClr val="tx2">
                    <a:lumMod val="25000"/>
                  </a:schemeClr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по развитию тонких движений пальцев рук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n>
                  <a:solidFill>
                    <a:schemeClr val="tx2">
                      <a:lumMod val="9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плотном картоне нарисовать контур кисти ребенка с равномерно разведенными пальцами. Ребенок фиксирует свою руку соответственно контуру. Ребенок должен поочередно приподнять по просьбе взрослого нужные пальцы, остальные пальцы должны быть прижать к листу картона.</a:t>
            </a:r>
          </a:p>
          <a:p>
            <a:r>
              <a:rPr lang="ru-RU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Показывать поочередно пальцы – по одному, два и т.д.; выдвигать вперед указательный и безымянный (остальные пальцы сжаты в кулак) и т.п.</a:t>
            </a:r>
          </a:p>
          <a:p>
            <a:r>
              <a:rPr lang="ru-RU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Отбивание такта каждым пальцем поочередно, имитация игры на пианино (левая, правая рука, одновременно двумя руками).</a:t>
            </a:r>
          </a:p>
          <a:p>
            <a:endParaRPr lang="ru-RU" dirty="0">
              <a:ln>
                <a:solidFill>
                  <a:schemeClr val="tx2">
                    <a:lumMod val="9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rmAutofit fontScale="90000"/>
          </a:bodyPr>
          <a:lstStyle/>
          <a:p>
            <a:r>
              <a:rPr lang="ru-RU" b="0" cap="none" dirty="0" smtClean="0">
                <a:ln w="18415" cmpd="sng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развития точности и плавности движений, нужных для письма, используют следующие упражнения:  </a:t>
            </a:r>
            <a:endParaRPr lang="ru-RU" b="0" cap="none" dirty="0">
              <a:ln w="18415" cmpd="sng">
                <a:solidFill>
                  <a:schemeClr val="tx2">
                    <a:lumMod val="2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/>
          <a:lstStyle/>
          <a:p>
            <a:r>
              <a:rPr lang="ru-RU" dirty="0" smtClean="0"/>
              <a:t> раскрашивание картинок,  </a:t>
            </a:r>
          </a:p>
          <a:p>
            <a:r>
              <a:rPr lang="ru-RU" dirty="0" smtClean="0"/>
              <a:t>точное обведение контуров предметов,  рисование предметов по точкам,  </a:t>
            </a:r>
          </a:p>
          <a:p>
            <a:r>
              <a:rPr lang="ru-RU" dirty="0" smtClean="0"/>
              <a:t>соединение данных точек линиями разного направления,  </a:t>
            </a:r>
          </a:p>
          <a:p>
            <a:r>
              <a:rPr lang="ru-RU" dirty="0" smtClean="0"/>
              <a:t>штрихование,  </a:t>
            </a:r>
          </a:p>
          <a:p>
            <a:r>
              <a:rPr lang="ru-RU" dirty="0" err="1" smtClean="0"/>
              <a:t>дорисовывание</a:t>
            </a:r>
            <a:r>
              <a:rPr lang="ru-RU" dirty="0" smtClean="0"/>
              <a:t> деталей. 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графические упражнения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Дорожки»</a:t>
            </a:r>
            <a:r>
              <a:rPr lang="ru-RU" dirty="0" smtClean="0"/>
              <a:t>. Ребенок должен провести линию по середине дорожки, не отрывая карандаша от бумаги и стараясь не выезжать за края дорожки. Сначала предложите ребенку простые « дорожки » (широкие и прямые), затем усложните задание («дорожки» узкие, извилистые, горизонтальные, вертикальные).</a:t>
            </a:r>
          </a:p>
          <a:p>
            <a:r>
              <a:rPr lang="ru-RU" dirty="0" smtClean="0"/>
              <a:t>      «</a:t>
            </a:r>
            <a:r>
              <a:rPr lang="ru-RU" i="1" dirty="0" smtClean="0"/>
              <a:t>Штриховка».</a:t>
            </a:r>
            <a:r>
              <a:rPr lang="ru-RU" dirty="0" smtClean="0"/>
              <a:t> Ребенок должен заштриховать фигурку прямыми линиями, не выходя за её контуры. Существуют различные виды штриховки: горизонтальная, вертикальная, по диагонали, волнистыми линиями, круговыми, полуовалами, петлями и т.д. Для штриховки можно использовать трафареты и лекала, по которым дети обводят фигурки.  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Клубочки».</a:t>
            </a:r>
            <a:r>
              <a:rPr lang="ru-RU" dirty="0" smtClean="0"/>
              <a:t> Ребенок должен обвести клубочки по точкам, стараясь не отрывать карандаш от бумаги. Клубочки можно наматывать от центра или от края, по часовой стрелке и против часовой стрелки.</a:t>
            </a:r>
          </a:p>
          <a:p>
            <a:r>
              <a:rPr lang="ru-RU" dirty="0" smtClean="0"/>
              <a:t>  «</a:t>
            </a:r>
            <a:r>
              <a:rPr lang="ru-RU" i="1" dirty="0" smtClean="0"/>
              <a:t>Нарисуй фигуры».</a:t>
            </a:r>
            <a:r>
              <a:rPr lang="ru-RU" dirty="0" smtClean="0"/>
              <a:t> Ребенок должен нарисовать внутри большой фигуры (овала, квадрата, треугольника, круга и т.д.) постепенно уменьшающиеся фигуры, а вокруг маленькой - постепенно увеличивающиеся фигуры. Касаться стенок предыдущей фигуры нельзя. Чем больше получится фигур, тем лучше. </a:t>
            </a:r>
          </a:p>
          <a:p>
            <a:r>
              <a:rPr lang="ru-RU" i="1" dirty="0" smtClean="0"/>
              <a:t>«Нарисуй такую же картинку» и  « Дорисуй картинку»</a:t>
            </a:r>
            <a:endParaRPr lang="ru-RU" dirty="0" smtClean="0"/>
          </a:p>
          <a:p>
            <a:r>
              <a:rPr lang="ru-RU" dirty="0" smtClean="0"/>
              <a:t>Ребенок должен  нарисовать справа в пустом квадрате картинку, опираясь на образец, нарисованный  в левом квадрате.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«Продолжи узор по клеточкам"</a:t>
            </a:r>
            <a:endParaRPr lang="ru-RU" dirty="0" smtClean="0"/>
          </a:p>
          <a:p>
            <a:r>
              <a:rPr lang="ru-RU" dirty="0" smtClean="0"/>
              <a:t>  Ребенок должен продолжить узор по образ</a:t>
            </a:r>
          </a:p>
          <a:p>
            <a:r>
              <a:rPr lang="ru-RU" i="1" dirty="0" smtClean="0"/>
              <a:t>  «Графический диктант».</a:t>
            </a:r>
            <a:endParaRPr lang="ru-RU" dirty="0" smtClean="0"/>
          </a:p>
          <a:p>
            <a:r>
              <a:rPr lang="ru-RU" dirty="0" smtClean="0"/>
              <a:t> Ребенок должен провести линии под диктовку. Например: одна клеточка вверх, одна клеточка направо, одна клетка вниз; из левого нижнего угла клетки в правый верхний угол т.д. Узоры могут быть различными.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453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«РЕКОМЕНДАЦИИ ДЛЯ РОДИТЕЛЕЙ ПО РАЗВИТИЮ МЕЛКОЙ МОТОРИКИ У  ДЕТЕЙ » </vt:lpstr>
      <vt:lpstr>Слайд 2</vt:lpstr>
      <vt:lpstr>Слайд 3</vt:lpstr>
      <vt:lpstr>    комплекс упражнений по развитию мелкой моторики руки можно разделить на три составляющие:  </vt:lpstr>
      <vt:lpstr>Упражнения по развитию тонких движений пальцев рук </vt:lpstr>
      <vt:lpstr>Для развития точности и плавности движений, нужных для письма, используют следующие упражнения:  </vt:lpstr>
      <vt:lpstr> графические упражнения </vt:lpstr>
      <vt:lpstr>Слайд 8</vt:lpstr>
      <vt:lpstr>Слайд 9</vt:lpstr>
      <vt:lpstr>Работа по развитию движений пальцев рук с использованием предметов </vt:lpstr>
      <vt:lpstr>Слайд 11</vt:lpstr>
      <vt:lpstr>     Этими упражнениями родители могут заниматься с детьми не отрываясь от домашней работы? Можно сказать, между делом. Ребенок будет выполнять эти задания играючи.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«РЕКОМЕНДАЦИИ ДЛЯ РОДИТЕЛЕЙ ПО РАЗВИТИЮ МЕЛКОЙ МОТОРИКИ У  ДЕТЕЙ » </dc:title>
  <dc:creator>User</dc:creator>
  <cp:lastModifiedBy>User</cp:lastModifiedBy>
  <cp:revision>17</cp:revision>
  <dcterms:created xsi:type="dcterms:W3CDTF">2016-04-08T05:12:24Z</dcterms:created>
  <dcterms:modified xsi:type="dcterms:W3CDTF">2016-04-08T07:52:04Z</dcterms:modified>
</cp:coreProperties>
</file>